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oboto"/>
      <p:regular r:id="rId33"/>
      <p:bold r:id="rId34"/>
      <p:italic r:id="rId35"/>
      <p:boldItalic r:id="rId36"/>
    </p:embeddedFont>
    <p:embeddedFont>
      <p:font typeface="Open Sans ExtraBold"/>
      <p:bold r:id="rId37"/>
      <p:boldItalic r:id="rId38"/>
    </p:embeddedFont>
    <p:embeddedFont>
      <p:font typeface="Merriweather"/>
      <p:regular r:id="rId39"/>
      <p:bold r:id="rId40"/>
      <p:italic r:id="rId41"/>
      <p:boldItalic r:id="rId42"/>
    </p:embeddedFont>
    <p:embeddedFont>
      <p:font typeface="Open Sans Light"/>
      <p:regular r:id="rId43"/>
      <p:bold r:id="rId44"/>
      <p:italic r:id="rId45"/>
      <p:boldItalic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bold.fntdata"/><Relationship Id="rId42" Type="http://schemas.openxmlformats.org/officeDocument/2006/relationships/font" Target="fonts/Merriweather-boldItalic.fntdata"/><Relationship Id="rId41" Type="http://schemas.openxmlformats.org/officeDocument/2006/relationships/font" Target="fonts/Merriweather-italic.fntdata"/><Relationship Id="rId44" Type="http://schemas.openxmlformats.org/officeDocument/2006/relationships/font" Target="fonts/OpenSansLight-bold.fntdata"/><Relationship Id="rId43" Type="http://schemas.openxmlformats.org/officeDocument/2006/relationships/font" Target="fonts/OpenSansLight-regular.fntdata"/><Relationship Id="rId46" Type="http://schemas.openxmlformats.org/officeDocument/2006/relationships/font" Target="fonts/OpenSansLight-boldItalic.fntdata"/><Relationship Id="rId45" Type="http://schemas.openxmlformats.org/officeDocument/2006/relationships/font" Target="fonts/OpenSansLigh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Roboto-regular.fntdata"/><Relationship Id="rId32" Type="http://schemas.openxmlformats.org/officeDocument/2006/relationships/slide" Target="slides/slide27.xml"/><Relationship Id="rId35" Type="http://schemas.openxmlformats.org/officeDocument/2006/relationships/font" Target="fonts/Roboto-italic.fntdata"/><Relationship Id="rId34" Type="http://schemas.openxmlformats.org/officeDocument/2006/relationships/font" Target="fonts/Roboto-bold.fntdata"/><Relationship Id="rId37" Type="http://schemas.openxmlformats.org/officeDocument/2006/relationships/font" Target="fonts/OpenSansExtraBold-bold.fntdata"/><Relationship Id="rId36" Type="http://schemas.openxmlformats.org/officeDocument/2006/relationships/font" Target="fonts/Roboto-boldItalic.fntdata"/><Relationship Id="rId39" Type="http://schemas.openxmlformats.org/officeDocument/2006/relationships/font" Target="fonts/Merriweather-regular.fntdata"/><Relationship Id="rId38" Type="http://schemas.openxmlformats.org/officeDocument/2006/relationships/font" Target="fonts/OpenSansExtraBold-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2e9c035fe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 name="Google Shape;45;g2e9c035fe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Welcome to the implementation training for the Level I: We All Have Mental Health classroom education program. We’re glad you could join us.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80a8c8a4a4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80a8c8a4a4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Our mental health education programs provide educators with youth-oriented materials that raise awareness, teach skills, encourage conversation, promote early identification and prevention, and help show our youth that they are never alone. </a:t>
            </a:r>
            <a:r>
              <a:rPr lang="en" sz="1000">
                <a:solidFill>
                  <a:schemeClr val="dk1"/>
                </a:solidFill>
                <a:latin typeface="Open Sans"/>
                <a:ea typeface="Open Sans"/>
                <a:cs typeface="Open Sans"/>
                <a:sym typeface="Open Sans"/>
              </a:rPr>
              <a:t>So many young people do not seek help they need. By raising awareness of mental health and depression and reducing the stigma that surrounds it through education that is youth-centered, factual and hopeful, we can change that. </a:t>
            </a:r>
            <a:r>
              <a:rPr lang="en" sz="1000">
                <a:solidFill>
                  <a:srgbClr val="222222"/>
                </a:solidFill>
                <a:highlight>
                  <a:schemeClr val="lt1"/>
                </a:highlight>
                <a:latin typeface="Open Sans"/>
                <a:ea typeface="Open Sans"/>
                <a:cs typeface="Open Sans"/>
                <a:sym typeface="Open Sans"/>
              </a:rPr>
              <a:t>The Level I classroom program is a tier one, early intervention, and early identification program. </a:t>
            </a:r>
            <a:r>
              <a:rPr lang="en" sz="1000">
                <a:solidFill>
                  <a:schemeClr val="dk1"/>
                </a:solidFill>
                <a:latin typeface="Open Sans"/>
                <a:ea typeface="Open Sans"/>
                <a:cs typeface="Open Sans"/>
                <a:sym typeface="Open Sans"/>
              </a:rPr>
              <a:t> It is easy to download and implement and is available at no cost. The messages that come from Erika’s Lighthouse are hopeful, never dark, sensational or fear based. We focus on good mental health. Absolutely everyone can learn to take care of themselves. </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This program can serve as your school’s mental health education teaching tool or can be used to supplement the education you’re already providing your students through your own lesson plans, textbooks, other curricula and/or guest speakers. </a:t>
            </a:r>
            <a:r>
              <a:rPr lang="en" sz="1000">
                <a:solidFill>
                  <a:srgbClr val="222222"/>
                </a:solidFill>
                <a:highlight>
                  <a:schemeClr val="lt1"/>
                </a:highlight>
                <a:latin typeface="Open Sans"/>
                <a:ea typeface="Open Sans"/>
                <a:cs typeface="Open Sans"/>
                <a:sym typeface="Open Sans"/>
              </a:rPr>
              <a:t>Student education can be delivered in whatever class makes the most sense - </a:t>
            </a:r>
            <a:r>
              <a:rPr lang="en" sz="1000">
                <a:solidFill>
                  <a:srgbClr val="222222"/>
                </a:solidFill>
                <a:highlight>
                  <a:schemeClr val="lt1"/>
                </a:highlight>
                <a:latin typeface="Open Sans"/>
                <a:ea typeface="Open Sans"/>
                <a:cs typeface="Open Sans"/>
                <a:sym typeface="Open Sans"/>
              </a:rPr>
              <a:t>health class or advisory,</a:t>
            </a:r>
            <a:r>
              <a:rPr lang="en" sz="1000">
                <a:solidFill>
                  <a:srgbClr val="222222"/>
                </a:solidFill>
                <a:highlight>
                  <a:schemeClr val="lt1"/>
                </a:highlight>
                <a:latin typeface="Open Sans"/>
                <a:ea typeface="Open Sans"/>
                <a:cs typeface="Open Sans"/>
                <a:sym typeface="Open Sans"/>
              </a:rPr>
              <a:t> and can be taught by a health teacher, social worker, and/or counselor in conjunction with another classroom teacher.  Know that when you use our classroom programs as part of your mental health education -we support you. We are committed to partnering with you as you teach this program. Please let us know how we can best support you.</a:t>
            </a:r>
            <a:endParaRPr sz="1000">
              <a:solidFill>
                <a:srgbClr val="222222"/>
              </a:solidFill>
              <a:highlight>
                <a:schemeClr val="lt1"/>
              </a:highlight>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76eb734ec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76eb734ec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first steps to take as you prepare to teach the Level I program is to choose your path. Two versions of the Level I program are available to teach - the Full version or the 1-Day version. The full version is made up of 4 lessons, each running about 35-40 minutes in length. Teaching the full version of Level I meets National Health Education Standards. The 1-day lesson is made up of one lesson, running about 35-40 minutes in </a:t>
            </a:r>
            <a:r>
              <a:rPr lang="en"/>
              <a:t>length and this is a condensed version of the full program.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e9c035fe62_0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e9c035fe62_0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Each lesson of the Full program has objectives. In Lesson one, students will identify that mental health is as important as physical health, explore activities that are emotionally and mentally healthy and distinguish between everyday feelings and overwhelming feelings.  Lesson 2 has students being able to describe stress and demonstrate a </a:t>
            </a:r>
            <a:r>
              <a:rPr lang="en" sz="1000">
                <a:solidFill>
                  <a:schemeClr val="dk1"/>
                </a:solidFill>
                <a:latin typeface="Open Sans"/>
                <a:ea typeface="Open Sans"/>
                <a:cs typeface="Open Sans"/>
                <a:sym typeface="Open Sans"/>
              </a:rPr>
              <a:t>variety</a:t>
            </a:r>
            <a:r>
              <a:rPr lang="en" sz="1000">
                <a:solidFill>
                  <a:schemeClr val="dk1"/>
                </a:solidFill>
                <a:latin typeface="Open Sans"/>
                <a:ea typeface="Open Sans"/>
                <a:cs typeface="Open Sans"/>
                <a:sym typeface="Open Sans"/>
              </a:rPr>
              <a:t> of health practices and behaviors to cope with stress. In Lesson 3, students will identify characteristics of trusted adults and respond with help-seeking behaviors to situations involving overwhelming feelings. And lastly, lesson 4 is a Student Skills Check.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769d1de4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769d1de4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The 1-day version of the Level 1 classroom program consists of an engaging and interactive lesson designed to be taught to provide students with increased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knowledge of key concepts related to good mental health</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Knowledge of the difference between everyday feelings and overwhelming feelings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self-advocacy and peer-to-peer intervention to promote help-seeking</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ability to identify and access valid and reliable sources of information</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awareness of how they can support their own mental health and well-being and contribute to a positive mental health culture in their school &amp; community</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e9c035fe62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e9c035fe62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sz="1000">
                <a:solidFill>
                  <a:schemeClr val="dk1"/>
                </a:solidFill>
                <a:latin typeface="Open Sans"/>
                <a:ea typeface="Open Sans"/>
                <a:cs typeface="Open Sans"/>
                <a:sym typeface="Open Sans"/>
              </a:rPr>
              <a:t>Everything you need to teach the Level I program is on the Resource Portal. </a:t>
            </a:r>
            <a:r>
              <a:rPr lang="en" sz="1000">
                <a:solidFill>
                  <a:schemeClr val="dk1"/>
                </a:solidFill>
                <a:latin typeface="Open Sans"/>
                <a:ea typeface="Open Sans"/>
                <a:cs typeface="Open Sans"/>
                <a:sym typeface="Open Sans"/>
              </a:rPr>
              <a:t>  The Level I program is a video-based program that includes a facilitator guide, student-facing slides and other materials, exit tickets, student bookmarks and pre and post tests. Each lesson has specific resources that pair with it and they are all listed by lesson on the resource portal.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e9c035fe62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e9c035fe6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Here are some steps to take before you teach each lesson:   review the Facilitator Guide, watch </a:t>
            </a:r>
            <a:r>
              <a:rPr lang="en" sz="1000">
                <a:solidFill>
                  <a:schemeClr val="dk1"/>
                </a:solidFill>
                <a:latin typeface="Open Sans"/>
                <a:ea typeface="Open Sans"/>
                <a:cs typeface="Open Sans"/>
                <a:sym typeface="Open Sans"/>
              </a:rPr>
              <a:t>the</a:t>
            </a:r>
            <a:r>
              <a:rPr lang="en" sz="1000">
                <a:solidFill>
                  <a:schemeClr val="dk1"/>
                </a:solidFill>
                <a:latin typeface="Open Sans"/>
                <a:ea typeface="Open Sans"/>
                <a:cs typeface="Open Sans"/>
                <a:sym typeface="Open Sans"/>
              </a:rPr>
              <a:t> video, review </a:t>
            </a:r>
            <a:r>
              <a:rPr lang="en" sz="1000">
                <a:solidFill>
                  <a:schemeClr val="dk1"/>
                </a:solidFill>
                <a:latin typeface="Open Sans"/>
                <a:ea typeface="Open Sans"/>
                <a:cs typeface="Open Sans"/>
                <a:sym typeface="Open Sans"/>
              </a:rPr>
              <a:t>the student-facing </a:t>
            </a:r>
            <a:r>
              <a:rPr lang="en" sz="1000">
                <a:solidFill>
                  <a:schemeClr val="dk1"/>
                </a:solidFill>
                <a:latin typeface="Open Sans"/>
                <a:ea typeface="Open Sans"/>
                <a:cs typeface="Open Sans"/>
                <a:sym typeface="Open Sans"/>
              </a:rPr>
              <a:t> slides and prep any classroom materials and/or pre and post test for your </a:t>
            </a:r>
            <a:r>
              <a:rPr lang="en" sz="1000">
                <a:solidFill>
                  <a:schemeClr val="dk1"/>
                </a:solidFill>
                <a:latin typeface="Open Sans"/>
                <a:ea typeface="Open Sans"/>
                <a:cs typeface="Open Sans"/>
                <a:sym typeface="Open Sans"/>
              </a:rPr>
              <a:t>students</a:t>
            </a:r>
            <a:r>
              <a:rPr lang="en" sz="1000">
                <a:solidFill>
                  <a:schemeClr val="dk1"/>
                </a:solidFill>
                <a:latin typeface="Open Sans"/>
                <a:ea typeface="Open Sans"/>
                <a:cs typeface="Open Sans"/>
                <a:sym typeface="Open Sans"/>
              </a:rPr>
              <a:t>. We recommend informing the school mental health team that you are teaching this program, especially if you will be using the exit tickets. The final exit ticket is a self-referral card. Once you have completed the first two steps you are ready to teach the program. After you teach, please complete the required Report on Impact for letting Erika’s Lighthouse know you have taught the program and then complete the Educator Evaluation Survey.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76eb734ec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76eb734ec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Both versions of the Level I program have a complete facilitator's guide for you to use. The facilitator’s guide lists all of the materials that you will need to teach the program. It also includes a full teaching script that pairs with the student facing slide deck.</a:t>
            </a:r>
            <a:endParaRPr>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cfb892180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cfb892180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Let’s now meet Sasha and Andre. We hope this gives you a nice overview of the messages in the Level I program.</a:t>
            </a:r>
            <a:endParaRPr sz="1000">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e9c035fe62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e9c035fe62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Each lesson has its own student facing slide deck. Here is a sample of one of the slide shows. We encourage you to take a look at each deck prior to showing them to students. </a:t>
            </a:r>
            <a:endParaRPr>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6eb734ec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76eb734ec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There are various student materials for the Level I program that help to engage participation and learn skills. We recommend either printing a copy for each student or using the fillable form. </a:t>
            </a:r>
            <a:endParaRPr>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2e9c035fe6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2e9c035fe6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The Level I implementation training </a:t>
            </a:r>
            <a:r>
              <a:rPr lang="en" sz="1000">
                <a:solidFill>
                  <a:schemeClr val="dk1"/>
                </a:solidFill>
                <a:latin typeface="Open Sans"/>
                <a:ea typeface="Open Sans"/>
                <a:cs typeface="Open Sans"/>
                <a:sym typeface="Open Sans"/>
              </a:rPr>
              <a:t>will review the core messages of Erika’s Lighthouse, Level I program objectives and components, how to address sensitive topics, Level I content and tips for successful teaching and implementation. </a:t>
            </a:r>
            <a:endParaRPr>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e9c035fe62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We want to ensure that students know where they can access at trusted adult at school. So, the student bookmarks have a blank space for you or the students to write down the name of the school counselor or school social worker. We encourage you to also include their office number so that students know where they can locate them in the building. If your school does not have an onsite counselor or social worker, you can encourage the students to write down who they identify as a trusted adult. That could be a family member, coach, someone in their community,  or YOU!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You will notice, that on one side the student bookmark lists positive coping strategies and on the other side, there are tips for taking care of their mental health. </a:t>
            </a:r>
            <a:endParaRPr/>
          </a:p>
        </p:txBody>
      </p:sp>
      <p:sp>
        <p:nvSpPr>
          <p:cNvPr id="246" name="Google Shape;246;g2e9c035fe62_0_5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cfb892180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cfb892180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Lesson 4 is a skills check. There are quizzes available from Kahoot as well as various skills assessments available. These assignments are optional and just ideas, if you have an idea that feel more appropriate for your students you are welcome to use something different.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cfb892180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cfb892180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The Level I program has three different exit tickets, given to students after Lesson 1, 2 and 3. The </a:t>
            </a:r>
            <a:r>
              <a:rPr lang="en" sz="1000">
                <a:solidFill>
                  <a:schemeClr val="dk1"/>
                </a:solidFill>
                <a:latin typeface="Open Sans"/>
                <a:ea typeface="Open Sans"/>
                <a:cs typeface="Open Sans"/>
                <a:sym typeface="Open Sans"/>
              </a:rPr>
              <a:t>final</a:t>
            </a:r>
            <a:r>
              <a:rPr lang="en" sz="1000">
                <a:solidFill>
                  <a:schemeClr val="dk1"/>
                </a:solidFill>
                <a:latin typeface="Open Sans"/>
                <a:ea typeface="Open Sans"/>
                <a:cs typeface="Open Sans"/>
                <a:sym typeface="Open Sans"/>
              </a:rPr>
              <a:t> exit ticket is a self-referral card. On this card, it says I would like to speak to a mental health worker in 24 hours, in 7 days, I do not need to speak to someone. If you will be using the self-referral cards, please ensure that every student turns one in at the end of the lesson. </a:t>
            </a:r>
            <a:r>
              <a:rPr lang="en" sz="1000">
                <a:solidFill>
                  <a:schemeClr val="dk1"/>
                </a:solidFill>
              </a:rPr>
              <a:t>Like everything else in our program, you have flexibility and choice about using the self- referral cards. However, if you are planning to use them please makes sure to collaborate with the mental health professionals in your building as they may see an uptick in the number of students who need support. </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78690209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78690209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ask you to have students complete the pre and post tests as part of teaching the Level I program. If teaching the full program, students will complete the pre-test before Lesson 1 and will complete the post-test after Lesson 3. If teaching the 1-day lesson, students will complete the pre test before the lesson and the post-test after the lesson. </a:t>
            </a:r>
            <a:r>
              <a:rPr lang="en">
                <a:solidFill>
                  <a:schemeClr val="dk1"/>
                </a:solidFill>
              </a:rPr>
              <a:t>The results of the pre and post tests can be found on the Data Center, which is updated daily.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d0af19a0e4_0_317:notes"/>
          <p:cNvSpPr/>
          <p:nvPr>
            <p:ph idx="2" type="sldImg"/>
          </p:nvPr>
        </p:nvSpPr>
        <p:spPr>
          <a:xfrm>
            <a:off x="399363" y="685488"/>
            <a:ext cx="60609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7" name="Google Shape;287;g1d0af19a0e4_0_317:notes"/>
          <p:cNvSpPr txBox="1"/>
          <p:nvPr>
            <p:ph idx="1" type="body"/>
          </p:nvPr>
        </p:nvSpPr>
        <p:spPr>
          <a:xfrm>
            <a:off x="686108" y="4344100"/>
            <a:ext cx="5485800" cy="41145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After our many years working with schools, we can tell you that meeting with school staff prior to implementation to engage them can be helpful. It’s all about buy-in. We teach students to seek out trusted adults and some of those staff members may be called upon as a student’s trusted adult. If you feel like you need help with buy-in, see if you can present at professional development meetings. The more you do ahead of time before you actually launch the program in a classroom, the more stability and legs this program will have. You’ll want to engage your teachers and get their support.  Best practice is to not to deliver this program at the end of a day or on a Friday and to make sure there is extra mental health support on the days the programs are taught. And lastly, a plan should be in plan for how to handle self-referrals and who will be supporting that process.</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p:txBody>
      </p:sp>
      <p:sp>
        <p:nvSpPr>
          <p:cNvPr id="288" name="Google Shape;288;g1d0af19a0e4_0_317:notes"/>
          <p:cNvSpPr txBox="1"/>
          <p:nvPr/>
        </p:nvSpPr>
        <p:spPr>
          <a:xfrm>
            <a:off x="3884355" y="8685098"/>
            <a:ext cx="2972100" cy="457500"/>
          </a:xfrm>
          <a:prstGeom prst="rect">
            <a:avLst/>
          </a:prstGeom>
          <a:noFill/>
          <a:ln>
            <a:noFill/>
          </a:ln>
        </p:spPr>
        <p:txBody>
          <a:bodyPr anchorCtr="0" anchor="b" bIns="45650" lIns="91300" spcFirstLastPara="1" rIns="91300" wrap="square" tIns="4565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e9c035fe62_0_40:notes"/>
          <p:cNvSpPr/>
          <p:nvPr>
            <p:ph idx="2" type="sldImg"/>
          </p:nvPr>
        </p:nvSpPr>
        <p:spPr>
          <a:xfrm>
            <a:off x="381392"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e9c035fe6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“As an organization, Erika’s Lighthouse promotes inclusive school cultures around mental health by using a four-pillar approach to impact every stakeholder in a young person’s life. These four pillars include classroom education, student-led empowerment clubs, family engagement and school policy &amp; staff training.”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e9c035fe62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e9c035fe62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If you are interested and time allows, we offer many extension lessons to continue this important conversation with students. There’s a mental health jeopardy game that you can play, mental health Recharge, or worksheets to help students identify trust adults. There are many resources that can help you continue the conversations with students.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d0af19a0e4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d0af19a0e4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Erika’s Lighthouse is here to support you. If you have any questions or thoughts, please feel free to reach out to us.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e9c035fe62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e9c035fe62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Erika’s Lighthouse offers  3 classroom programs that are designed to educate students about mental health, depression, suicide, good mental health and help-seeking behaviors. This implementation training is focused on We all Have Mental Health, our Level I program. This specific program, is recommended for students in grades 4-6 and is fully bilingual in English and Spanish. This program consists of lessons that focus on understanding that mental health is just as important as physical health, the difference between everyday and overwhelming feelings, how to reach out for help from a trusted adult, as well identifying good mental health behaviors. The lesson plans are built around a 5 minute animated video which tells the story of friends, Sasha and Andre. Throughout the lessons, students play Charades, participate in coping strategy stations set up around a classroom, roleplay talking to a trusted adult, play a game of Kahoot and more.</a:t>
            </a:r>
            <a:endParaRPr sz="1000">
              <a:solidFill>
                <a:schemeClr val="dk1"/>
              </a:solidFill>
              <a:highlight>
                <a:schemeClr val="lt1"/>
              </a:highlight>
              <a:latin typeface="Open Sans"/>
              <a:ea typeface="Open Sans"/>
              <a:cs typeface="Open Sans"/>
              <a:sym typeface="Open Sans"/>
            </a:endParaRPr>
          </a:p>
          <a:p>
            <a:pPr indent="0" lvl="0" marL="0" rtl="0" algn="l">
              <a:spcBef>
                <a:spcPts val="1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cfb8921805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cfb8921805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50">
                <a:solidFill>
                  <a:srgbClr val="333333"/>
                </a:solidFill>
                <a:highlight>
                  <a:schemeClr val="lt1"/>
                </a:highlight>
                <a:latin typeface="Roboto"/>
                <a:ea typeface="Roboto"/>
                <a:cs typeface="Roboto"/>
                <a:sym typeface="Roboto"/>
              </a:rPr>
              <a:t>When we look at the multi-tiered system of supports (MTSS), there are foundational, tier-one, tier-two, and tier-three levels. Erika’s Lighthouse fits into the tier-one, foundational level of MTSS. We want all students to be educated on mental health, signs and symptoms of depression, positive coping mechanisms, help-seeking skills and good mental health behaviors. That being said, we know that these topics are sensitive.</a:t>
            </a:r>
            <a:endParaRPr sz="1150">
              <a:solidFill>
                <a:srgbClr val="333333"/>
              </a:solidFill>
              <a:highlight>
                <a:srgbClr val="FFFFFF"/>
              </a:highlight>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787405b8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787405b8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In order for students to feel safe and be fully engaged in the lessons, there are some important things to do when introducing the program to students. On the coming slides, we will review how to establish group norms, answer difficult questions that may arise and provide provide reminders about the important of being sensitive and trauma informed. </a:t>
            </a:r>
            <a:endParaRPr>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787405b83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787405b83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it is important to establish group norms. Group norms are ways that groups of people can work together in a thoughtful, respectful, safe and productive way. Here are some guidelines you may find useful in helping students come up with group norms: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Everyone should be involved in creating the group norms.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Use guiding questions to help students identify the norms that will achieve a safe and caring classroom: Some examples of guiding questions are:</a:t>
            </a:r>
            <a:endParaRPr sz="1000">
              <a:solidFill>
                <a:schemeClr val="dk1"/>
              </a:solidFill>
              <a:latin typeface="Open Sans"/>
              <a:ea typeface="Open Sans"/>
              <a:cs typeface="Open Sans"/>
              <a:sym typeface="Open Sans"/>
            </a:endParaRPr>
          </a:p>
          <a:p>
            <a:pPr indent="-292100" lvl="1" marL="9144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How can we be sure that people will be able to safely share private information and feelings?</a:t>
            </a:r>
            <a:endParaRPr sz="1000">
              <a:solidFill>
                <a:schemeClr val="dk1"/>
              </a:solidFill>
              <a:latin typeface="Open Sans"/>
              <a:ea typeface="Open Sans"/>
              <a:cs typeface="Open Sans"/>
              <a:sym typeface="Open Sans"/>
            </a:endParaRPr>
          </a:p>
          <a:p>
            <a:pPr indent="-292100" lvl="1" marL="9144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How can we be sure that everyone has a chance to freely share and that they are heard?</a:t>
            </a:r>
            <a:endParaRPr sz="1000">
              <a:solidFill>
                <a:schemeClr val="dk1"/>
              </a:solidFill>
              <a:latin typeface="Open Sans"/>
              <a:ea typeface="Open Sans"/>
              <a:cs typeface="Open Sans"/>
              <a:sym typeface="Open Sans"/>
            </a:endParaRPr>
          </a:p>
          <a:p>
            <a:pPr indent="-292100" lvl="1" marL="9144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How can we be sure that people are not forced to say or do something that makes them feel uncomfortable or unsafe?</a:t>
            </a:r>
            <a:endParaRPr sz="10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Some examples of group norms that are brainstormed may include: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Listen to others’ perspectives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Maintain confidentiality</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Participate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Right to pass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Respect differences</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787405b83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787405b83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Sometimes when covering sensitive content such as emotions, social influences, and personal topics, questions may arise that are difficult to answer. Sometimes, the question may relate to personal values that are not universally shared. Or the question might have more than one answer depending on a person’s values, beliefs, and personal history.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It may be helpful to follow this protocol when responding to difficult questions: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Affirm that the student’s question is legitimate.</a:t>
            </a:r>
            <a:r>
              <a:rPr lang="en" sz="1000">
                <a:solidFill>
                  <a:schemeClr val="dk1"/>
                </a:solidFill>
                <a:latin typeface="Open Sans"/>
                <a:ea typeface="Open Sans"/>
                <a:cs typeface="Open Sans"/>
                <a:sym typeface="Open Sans"/>
              </a:rPr>
              <a:t> Restate it for clarification and acknowledge that others might also wonder about this. “Thanks for asking that. I am sure other people would like to know about...”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Identify if there is a belief/value that is inherent in the question.</a:t>
            </a:r>
            <a:r>
              <a:rPr lang="en" sz="1000">
                <a:solidFill>
                  <a:schemeClr val="dk1"/>
                </a:solidFill>
                <a:latin typeface="Open Sans"/>
                <a:ea typeface="Open Sans"/>
                <a:cs typeface="Open Sans"/>
                <a:sym typeface="Open Sans"/>
              </a:rPr>
              <a:t> Point out anything about the question that might be opinion-related. It is important to express the range of opinions without identifying that any single opinion is the right one. “Some people might believe…while others believe…”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Answer the factual part of the question.</a:t>
            </a:r>
            <a:r>
              <a:rPr lang="en" sz="1000">
                <a:solidFill>
                  <a:schemeClr val="dk1"/>
                </a:solidFill>
                <a:latin typeface="Open Sans"/>
                <a:ea typeface="Open Sans"/>
                <a:cs typeface="Open Sans"/>
                <a:sym typeface="Open Sans"/>
              </a:rPr>
              <a:t> “Here is what is known to be true…”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i="1" lang="en" sz="1000">
                <a:solidFill>
                  <a:schemeClr val="dk1"/>
                </a:solidFill>
                <a:latin typeface="Open Sans"/>
                <a:ea typeface="Open Sans"/>
                <a:cs typeface="Open Sans"/>
                <a:sym typeface="Open Sans"/>
              </a:rPr>
              <a:t>Refer to a trusted adult.</a:t>
            </a:r>
            <a:r>
              <a:rPr i="1" lang="en" sz="10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“This would be a great question to ask your (aunt, dad, caregiver, etc.)”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Check back.</a:t>
            </a:r>
            <a:r>
              <a:rPr lang="en" sz="1000">
                <a:solidFill>
                  <a:schemeClr val="dk1"/>
                </a:solidFill>
                <a:latin typeface="Open Sans"/>
                <a:ea typeface="Open Sans"/>
                <a:cs typeface="Open Sans"/>
                <a:sym typeface="Open Sans"/>
              </a:rPr>
              <a:t> “Did I answer your question?”</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Leave the door open.</a:t>
            </a:r>
            <a:r>
              <a:rPr lang="en" sz="1000">
                <a:solidFill>
                  <a:schemeClr val="dk1"/>
                </a:solidFill>
                <a:latin typeface="Open Sans"/>
                <a:ea typeface="Open Sans"/>
                <a:cs typeface="Open Sans"/>
                <a:sym typeface="Open Sans"/>
              </a:rPr>
              <a:t> “If you have any other related questions, I hope you will feel free to ask</a:t>
            </a:r>
            <a:endParaRPr>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787405b83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787405b83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Any time a sensitive topic is addressed in the classroom, it is important to ensure that all students are protected from potential trauma. We need to approach the topic with sensitivity and from the lens of being trauma informed. So what does that mean to be trauma-informed?</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Students:</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Come to the classroom with many different values, cultural and religious beliefs, and ideas about these topics.</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May have experienced trauma of some sort in their life, it may have an impact on their ability to thrive and be healthy.</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May have difficulty sharing ideas and discussing these issues with their peers.</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Educators should:</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Infuse language and guidelines to support sensitive and personal discussions in classrooms.</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 Create routines to promote a feeling of stability and comfort. Kids who have been through trauma, worry about what’s going to happen next. Create routines to promote a feeling of stability and comfort.</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Create a classroom community that builds connections with students and let them know you are here to help them succeed.</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Seek opportunities to instill hope, resilience, and safety.</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Greeting your students in the hall, offering praise, listening non-judgmentally all help to foster resiliency in your students. </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Talk to the student 1 on 1. Ask gently what going on in their life and what you can do to support them-maybe listening to music, taking a walk, or having a snack will help them get through the day.</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Switch your mindset-”remember the student who has experienced trauma is not trying to push your buttons. Positive interactions might seem small but they can build resilience.</a:t>
            </a:r>
            <a:r>
              <a:rPr lang="en" sz="1000">
                <a:solidFill>
                  <a:schemeClr val="dk1"/>
                </a:solidFill>
                <a:highlight>
                  <a:schemeClr val="lt1"/>
                </a:highlight>
                <a:latin typeface="Open Sans"/>
                <a:ea typeface="Open Sans"/>
                <a:cs typeface="Open Sans"/>
                <a:sym typeface="Open Sans"/>
              </a:rPr>
              <a:t>”</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cfb8921805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cfb8921805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We want students to </a:t>
            </a:r>
            <a:r>
              <a:rPr lang="en" sz="1000">
                <a:solidFill>
                  <a:schemeClr val="dk1"/>
                </a:solidFill>
                <a:latin typeface="Open Sans"/>
                <a:ea typeface="Open Sans"/>
                <a:cs typeface="Open Sans"/>
                <a:sym typeface="Open Sans"/>
              </a:rPr>
              <a:t>understand</a:t>
            </a:r>
            <a:r>
              <a:rPr lang="en" sz="1000">
                <a:solidFill>
                  <a:schemeClr val="dk1"/>
                </a:solidFill>
                <a:latin typeface="Open Sans"/>
                <a:ea typeface="Open Sans"/>
                <a:cs typeface="Open Sans"/>
                <a:sym typeface="Open Sans"/>
              </a:rPr>
              <a:t> that everyone has mental health and deserves good mental health. We also want students to learn what is an everyday feeling vs an overwhelming feeling. Equally important, is that we want students to come away from the program having learned help-seeking skills as well as coping strategies to take care of their mental health. The messages of “Everyone deserves good mental health” and “You are not alone, there is hope” are themes and messages that run throughout all three classroom programs. </a:t>
            </a:r>
            <a:endParaRPr sz="1000">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1" y="744575"/>
            <a:ext cx="78129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78129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500"/>
              <a:buFont typeface="Merriweather"/>
              <a:buNone/>
              <a:defRPr i="1" sz="2500">
                <a:solidFill>
                  <a:schemeClr val="lt1"/>
                </a:solidFill>
                <a:latin typeface="Merriweather"/>
                <a:ea typeface="Merriweather"/>
                <a:cs typeface="Merriweather"/>
                <a:sym typeface="Merriweath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8" name="Shape 38"/>
        <p:cNvGrpSpPr/>
        <p:nvPr/>
      </p:nvGrpSpPr>
      <p:grpSpPr>
        <a:xfrm>
          <a:off x="0" y="0"/>
          <a:ext cx="0" cy="0"/>
          <a:chOff x="0" y="0"/>
          <a:chExt cx="0" cy="0"/>
        </a:xfrm>
      </p:grpSpPr>
      <p:sp>
        <p:nvSpPr>
          <p:cNvPr id="39" name="Google Shape;39;p11"/>
          <p:cNvSpPr txBox="1"/>
          <p:nvPr>
            <p:ph hasCustomPrompt="1" type="title"/>
          </p:nvPr>
        </p:nvSpPr>
        <p:spPr>
          <a:xfrm>
            <a:off x="311700" y="1106125"/>
            <a:ext cx="7774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p:nvPr>
            <p:ph idx="1" type="body"/>
          </p:nvPr>
        </p:nvSpPr>
        <p:spPr>
          <a:xfrm>
            <a:off x="311700" y="3152225"/>
            <a:ext cx="77742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42900" lvl="1" marL="914400" algn="ctr">
              <a:spcBef>
                <a:spcPts val="0"/>
              </a:spcBef>
              <a:spcAft>
                <a:spcPts val="0"/>
              </a:spcAft>
              <a:buSzPts val="1800"/>
              <a:buChar char="○"/>
              <a:defRPr/>
            </a:lvl2pPr>
            <a:lvl3pPr indent="-342900" lvl="2" marL="1371600" algn="ctr">
              <a:spcBef>
                <a:spcPts val="0"/>
              </a:spcBef>
              <a:spcAft>
                <a:spcPts val="0"/>
              </a:spcAft>
              <a:buSzPts val="1800"/>
              <a:buChar char="■"/>
              <a:defRPr/>
            </a:lvl3pPr>
            <a:lvl4pPr indent="-342900" lvl="3" marL="1828800" algn="ctr">
              <a:spcBef>
                <a:spcPts val="0"/>
              </a:spcBef>
              <a:spcAft>
                <a:spcPts val="0"/>
              </a:spcAft>
              <a:buSzPts val="1800"/>
              <a:buChar char="●"/>
              <a:defRPr/>
            </a:lvl4pPr>
            <a:lvl5pPr indent="-342900" lvl="4" marL="2286000" algn="ctr">
              <a:spcBef>
                <a:spcPts val="0"/>
              </a:spcBef>
              <a:spcAft>
                <a:spcPts val="0"/>
              </a:spcAft>
              <a:buSzPts val="1800"/>
              <a:buChar char="○"/>
              <a:defRPr/>
            </a:lvl5pPr>
            <a:lvl6pPr indent="-342900" lvl="5" marL="2743200" algn="ctr">
              <a:spcBef>
                <a:spcPts val="0"/>
              </a:spcBef>
              <a:spcAft>
                <a:spcPts val="0"/>
              </a:spcAft>
              <a:buSzPts val="1800"/>
              <a:buChar char="■"/>
              <a:defRPr/>
            </a:lvl6pPr>
            <a:lvl7pPr indent="-342900" lvl="6" marL="3200400" algn="ctr">
              <a:spcBef>
                <a:spcPts val="0"/>
              </a:spcBef>
              <a:spcAft>
                <a:spcPts val="0"/>
              </a:spcAft>
              <a:buSzPts val="1800"/>
              <a:buChar char="●"/>
              <a:defRPr/>
            </a:lvl7pPr>
            <a:lvl8pPr indent="-342900" lvl="7" marL="3657600" algn="ctr">
              <a:spcBef>
                <a:spcPts val="0"/>
              </a:spcBef>
              <a:spcAft>
                <a:spcPts val="0"/>
              </a:spcAft>
              <a:buSzPts val="1800"/>
              <a:buChar char="○"/>
              <a:defRPr/>
            </a:lvl8pPr>
            <a:lvl9pPr indent="-342900" lvl="8" marL="4114800" algn="ctr">
              <a:spcBef>
                <a:spcPts val="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42" name="Shape 4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76431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3D7EDB"/>
        </a:solid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78360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8742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23" name="Google Shape;23;p5"/>
          <p:cNvSpPr txBox="1"/>
          <p:nvPr>
            <p:ph idx="2" type="body"/>
          </p:nvPr>
        </p:nvSpPr>
        <p:spPr>
          <a:xfrm>
            <a:off x="4479325" y="1152475"/>
            <a:ext cx="37224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6"/>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 name="Shape 26"/>
        <p:cNvGrpSpPr/>
        <p:nvPr/>
      </p:nvGrpSpPr>
      <p:grpSpPr>
        <a:xfrm>
          <a:off x="0" y="0"/>
          <a:ext cx="0" cy="0"/>
          <a:chOff x="0" y="0"/>
          <a:chExt cx="0" cy="0"/>
        </a:xfrm>
      </p:grpSpPr>
      <p:sp>
        <p:nvSpPr>
          <p:cNvPr id="27" name="Google Shape;27;p7"/>
          <p:cNvSpPr txBox="1"/>
          <p:nvPr>
            <p:ph type="title"/>
          </p:nvPr>
        </p:nvSpPr>
        <p:spPr>
          <a:xfrm>
            <a:off x="311700" y="331625"/>
            <a:ext cx="772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8" name="Google Shape;28;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8"/>
          <p:cNvSpPr txBox="1"/>
          <p:nvPr>
            <p:ph type="title"/>
          </p:nvPr>
        </p:nvSpPr>
        <p:spPr>
          <a:xfrm>
            <a:off x="490250" y="450150"/>
            <a:ext cx="7418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 name="Shape 31"/>
        <p:cNvGrpSpPr/>
        <p:nvPr/>
      </p:nvGrpSpPr>
      <p:grpSpPr>
        <a:xfrm>
          <a:off x="0" y="0"/>
          <a:ext cx="0" cy="0"/>
          <a:chOff x="0" y="0"/>
          <a:chExt cx="0" cy="0"/>
        </a:xfrm>
      </p:grpSpPr>
      <p:sp>
        <p:nvSpPr>
          <p:cNvPr id="32" name="Google Shape;32;p9"/>
          <p:cNvSpPr/>
          <p:nvPr/>
        </p:nvSpPr>
        <p:spPr>
          <a:xfrm>
            <a:off x="4572000" y="-125"/>
            <a:ext cx="3954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4" name="Google Shape;34;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 name="Google Shape;35;p9"/>
          <p:cNvSpPr txBox="1"/>
          <p:nvPr>
            <p:ph idx="2" type="body"/>
          </p:nvPr>
        </p:nvSpPr>
        <p:spPr>
          <a:xfrm>
            <a:off x="4939500" y="724075"/>
            <a:ext cx="33009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2"/>
              </a:buClr>
              <a:buSzPts val="1800"/>
              <a:buChar char="●"/>
              <a:defRPr>
                <a:solidFill>
                  <a:schemeClr val="dk2"/>
                </a:solidFill>
              </a:defRPr>
            </a:lvl1pPr>
            <a:lvl2pPr indent="-342900" lvl="1" marL="914400">
              <a:spcBef>
                <a:spcPts val="0"/>
              </a:spcBef>
              <a:spcAft>
                <a:spcPts val="0"/>
              </a:spcAft>
              <a:buClr>
                <a:schemeClr val="dk2"/>
              </a:buClr>
              <a:buSzPts val="1800"/>
              <a:buChar char="○"/>
              <a:defRPr>
                <a:solidFill>
                  <a:schemeClr val="dk2"/>
                </a:solidFill>
              </a:defRPr>
            </a:lvl2pPr>
            <a:lvl3pPr indent="-342900" lvl="2" marL="1371600">
              <a:spcBef>
                <a:spcPts val="0"/>
              </a:spcBef>
              <a:spcAft>
                <a:spcPts val="0"/>
              </a:spcAft>
              <a:buClr>
                <a:schemeClr val="dk2"/>
              </a:buClr>
              <a:buSzPts val="1800"/>
              <a:buChar char="■"/>
              <a:defRPr>
                <a:solidFill>
                  <a:schemeClr val="dk2"/>
                </a:solidFill>
              </a:defRPr>
            </a:lvl3pPr>
            <a:lvl4pPr indent="-342900" lvl="3" marL="1828800">
              <a:spcBef>
                <a:spcPts val="0"/>
              </a:spcBef>
              <a:spcAft>
                <a:spcPts val="0"/>
              </a:spcAft>
              <a:buClr>
                <a:schemeClr val="dk2"/>
              </a:buClr>
              <a:buSzPts val="1800"/>
              <a:buChar char="●"/>
              <a:defRPr>
                <a:solidFill>
                  <a:schemeClr val="dk2"/>
                </a:solidFill>
              </a:defRPr>
            </a:lvl4pPr>
            <a:lvl5pPr indent="-342900" lvl="4" marL="2286000">
              <a:spcBef>
                <a:spcPts val="0"/>
              </a:spcBef>
              <a:spcAft>
                <a:spcPts val="0"/>
              </a:spcAft>
              <a:buClr>
                <a:schemeClr val="dk2"/>
              </a:buClr>
              <a:buSzPts val="1800"/>
              <a:buChar char="○"/>
              <a:defRPr>
                <a:solidFill>
                  <a:schemeClr val="dk2"/>
                </a:solidFill>
              </a:defRPr>
            </a:lvl5pPr>
            <a:lvl6pPr indent="-342900" lvl="5" marL="2743200">
              <a:spcBef>
                <a:spcPts val="0"/>
              </a:spcBef>
              <a:spcAft>
                <a:spcPts val="0"/>
              </a:spcAft>
              <a:buClr>
                <a:schemeClr val="dk2"/>
              </a:buClr>
              <a:buSzPts val="1800"/>
              <a:buChar char="■"/>
              <a:defRPr>
                <a:solidFill>
                  <a:schemeClr val="dk2"/>
                </a:solidFill>
              </a:defRPr>
            </a:lvl6pPr>
            <a:lvl7pPr indent="-342900" lvl="6" marL="3200400">
              <a:spcBef>
                <a:spcPts val="0"/>
              </a:spcBef>
              <a:spcAft>
                <a:spcPts val="0"/>
              </a:spcAft>
              <a:buClr>
                <a:schemeClr val="dk2"/>
              </a:buClr>
              <a:buSzPts val="1800"/>
              <a:buChar char="●"/>
              <a:defRPr>
                <a:solidFill>
                  <a:schemeClr val="dk2"/>
                </a:solidFill>
              </a:defRPr>
            </a:lvl7pPr>
            <a:lvl8pPr indent="-342900" lvl="7" marL="3657600">
              <a:spcBef>
                <a:spcPts val="0"/>
              </a:spcBef>
              <a:spcAft>
                <a:spcPts val="0"/>
              </a:spcAft>
              <a:buClr>
                <a:schemeClr val="dk2"/>
              </a:buClr>
              <a:buSzPts val="1800"/>
              <a:buChar char="○"/>
              <a:defRPr>
                <a:solidFill>
                  <a:schemeClr val="dk2"/>
                </a:solidFill>
              </a:defRPr>
            </a:lvl8pPr>
            <a:lvl9pPr indent="-342900" lvl="8" marL="4114800">
              <a:spcBef>
                <a:spcPts val="0"/>
              </a:spcBef>
              <a:spcAft>
                <a:spcPts val="0"/>
              </a:spcAft>
              <a:buClr>
                <a:schemeClr val="dk2"/>
              </a:buClr>
              <a:buSzPts val="1800"/>
              <a:buChar char="■"/>
              <a:defRPr>
                <a:solidFill>
                  <a:schemeClr val="dk2"/>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 name="Shape 36"/>
        <p:cNvGrpSpPr/>
        <p:nvPr/>
      </p:nvGrpSpPr>
      <p:grpSpPr>
        <a:xfrm>
          <a:off x="0" y="0"/>
          <a:ext cx="0" cy="0"/>
          <a:chOff x="0" y="0"/>
          <a:chExt cx="0" cy="0"/>
        </a:xfrm>
      </p:grpSpPr>
      <p:sp>
        <p:nvSpPr>
          <p:cNvPr id="37" name="Google Shape;3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78360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3000"/>
              <a:buFont typeface="Open Sans"/>
              <a:buNone/>
              <a:defRPr b="1" sz="3000">
                <a:solidFill>
                  <a:schemeClr val="lt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78360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1pPr>
            <a:lvl2pPr indent="-342900" lvl="1" marL="914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6pPr>
            <a:lvl7pPr indent="-342900" lvl="6" marL="3200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7pPr>
            <a:lvl8pPr indent="-342900" lvl="7" marL="3657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8pPr>
            <a:lvl9pPr indent="-342900" lvl="8" marL="4114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9pPr>
          </a:lstStyle>
          <a:p/>
        </p:txBody>
      </p:sp>
      <p:sp>
        <p:nvSpPr>
          <p:cNvPr id="8" name="Google Shape;8;p1"/>
          <p:cNvSpPr/>
          <p:nvPr/>
        </p:nvSpPr>
        <p:spPr>
          <a:xfrm>
            <a:off x="8533100" y="-30900"/>
            <a:ext cx="649500" cy="524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pic>
        <p:nvPicPr>
          <p:cNvPr id="9" name="Google Shape;9;p1"/>
          <p:cNvPicPr preferRelativeResize="0"/>
          <p:nvPr/>
        </p:nvPicPr>
        <p:blipFill>
          <a:blip r:embed="rId1">
            <a:alphaModFix/>
          </a:blip>
          <a:stretch>
            <a:fillRect/>
          </a:stretch>
        </p:blipFill>
        <p:spPr>
          <a:xfrm>
            <a:off x="8533100" y="4532700"/>
            <a:ext cx="610799" cy="610799"/>
          </a:xfrm>
          <a:prstGeom prst="rect">
            <a:avLst/>
          </a:prstGeom>
          <a:noFill/>
          <a:ln>
            <a:noFill/>
          </a:ln>
        </p:spPr>
      </p:pic>
      <p:sp>
        <p:nvSpPr>
          <p:cNvPr id="10" name="Google Shape;10;p1"/>
          <p:cNvSpPr txBox="1"/>
          <p:nvPr/>
        </p:nvSpPr>
        <p:spPr>
          <a:xfrm rot="5400000">
            <a:off x="8111000" y="734075"/>
            <a:ext cx="1455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434345"/>
                </a:solidFill>
                <a:latin typeface="Open Sans Light"/>
                <a:ea typeface="Open Sans Light"/>
                <a:cs typeface="Open Sans Light"/>
                <a:sym typeface="Open Sans Light"/>
              </a:rPr>
              <a:t>Copyright © 2024, Erika’s Lighthouse</a:t>
            </a:r>
            <a:endParaRPr sz="600">
              <a:latin typeface="Open Sans Light"/>
              <a:ea typeface="Open Sans Light"/>
              <a:cs typeface="Open Sans Light"/>
              <a:sym typeface="Open Sans Light"/>
            </a:endParaRPr>
          </a:p>
        </p:txBody>
      </p:sp>
      <p:sp>
        <p:nvSpPr>
          <p:cNvPr id="11" name="Google Shape;11;p1"/>
          <p:cNvSpPr txBox="1"/>
          <p:nvPr/>
        </p:nvSpPr>
        <p:spPr>
          <a:xfrm rot="5400000">
            <a:off x="7840400" y="2944475"/>
            <a:ext cx="1996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434345"/>
                </a:solidFill>
                <a:latin typeface="Open Sans"/>
                <a:ea typeface="Open Sans"/>
                <a:cs typeface="Open Sans"/>
                <a:sym typeface="Open Sans"/>
              </a:rPr>
              <a:t>www.ErikasLighthouse.org</a:t>
            </a:r>
            <a:endParaRPr b="1" sz="1000">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26.png"/><Relationship Id="rId5"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youtube.com/watch?v=ni_TYLHhLM4" TargetMode="Externa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31.png"/><Relationship Id="rId6"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1.png"/><Relationship Id="rId6"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39.png"/><Relationship Id="rId5"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47.png"/><Relationship Id="rId6"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mailto:ilana@erikaslighthouse.org" TargetMode="External"/><Relationship Id="rId4" Type="http://schemas.openxmlformats.org/officeDocument/2006/relationships/hyperlink" Target="mailto:katie@erikaslighthouse.org" TargetMode="External"/><Relationship Id="rId5" Type="http://schemas.openxmlformats.org/officeDocument/2006/relationships/image" Target="../media/image48.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6" name="Shape 46"/>
        <p:cNvGrpSpPr/>
        <p:nvPr/>
      </p:nvGrpSpPr>
      <p:grpSpPr>
        <a:xfrm>
          <a:off x="0" y="0"/>
          <a:ext cx="0" cy="0"/>
          <a:chOff x="0" y="0"/>
          <a:chExt cx="0" cy="0"/>
        </a:xfrm>
      </p:grpSpPr>
      <p:sp>
        <p:nvSpPr>
          <p:cNvPr id="47" name="Google Shape;47;p14"/>
          <p:cNvSpPr txBox="1"/>
          <p:nvPr>
            <p:ph type="ctrTitle"/>
          </p:nvPr>
        </p:nvSpPr>
        <p:spPr>
          <a:xfrm>
            <a:off x="618713" y="1289625"/>
            <a:ext cx="7325100" cy="328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a:t>Implementation Training</a:t>
            </a:r>
            <a:endParaRPr/>
          </a:p>
          <a:p>
            <a:pPr indent="0" lvl="0" marL="0" rtl="0" algn="ctr">
              <a:spcBef>
                <a:spcPts val="0"/>
              </a:spcBef>
              <a:spcAft>
                <a:spcPts val="0"/>
              </a:spcAft>
              <a:buSzPts val="990"/>
              <a:buNone/>
            </a:pPr>
            <a:r>
              <a:rPr b="0" i="1" lang="en" sz="3580"/>
              <a:t>for</a:t>
            </a:r>
            <a:endParaRPr b="0" i="1" sz="3580"/>
          </a:p>
          <a:p>
            <a:pPr indent="0" lvl="0" marL="0" rtl="0" algn="ctr">
              <a:spcBef>
                <a:spcPts val="0"/>
              </a:spcBef>
              <a:spcAft>
                <a:spcPts val="0"/>
              </a:spcAft>
              <a:buSzPts val="990"/>
              <a:buNone/>
            </a:pPr>
            <a:r>
              <a:rPr b="0" i="1" lang="en" sz="3580"/>
              <a:t>Level I: We All Have Mental Health Classroom Program</a:t>
            </a:r>
            <a:br>
              <a:rPr b="1" lang="en" sz="3580">
                <a:solidFill>
                  <a:schemeClr val="lt1"/>
                </a:solidFill>
                <a:latin typeface="Open Sans"/>
                <a:ea typeface="Open Sans"/>
                <a:cs typeface="Open Sans"/>
                <a:sym typeface="Open Sans"/>
              </a:rPr>
            </a:br>
            <a:endParaRPr sz="1700"/>
          </a:p>
        </p:txBody>
      </p:sp>
      <p:pic>
        <p:nvPicPr>
          <p:cNvPr id="48" name="Google Shape;48;p14"/>
          <p:cNvPicPr preferRelativeResize="0"/>
          <p:nvPr/>
        </p:nvPicPr>
        <p:blipFill>
          <a:blip r:embed="rId3">
            <a:alphaModFix/>
          </a:blip>
          <a:stretch>
            <a:fillRect/>
          </a:stretch>
        </p:blipFill>
        <p:spPr>
          <a:xfrm>
            <a:off x="2552899" y="114100"/>
            <a:ext cx="3456727" cy="1584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3"/>
          <p:cNvPicPr preferRelativeResize="0"/>
          <p:nvPr/>
        </p:nvPicPr>
        <p:blipFill rotWithShape="1">
          <a:blip r:embed="rId3">
            <a:alphaModFix/>
          </a:blip>
          <a:srcRect b="8332" l="7252" r="0" t="0"/>
          <a:stretch/>
        </p:blipFill>
        <p:spPr>
          <a:xfrm>
            <a:off x="0" y="-21862"/>
            <a:ext cx="9144000" cy="5187224"/>
          </a:xfrm>
          <a:prstGeom prst="rect">
            <a:avLst/>
          </a:prstGeom>
          <a:noFill/>
          <a:ln>
            <a:noFill/>
          </a:ln>
        </p:spPr>
      </p:pic>
      <p:sp>
        <p:nvSpPr>
          <p:cNvPr id="141" name="Google Shape;141;p23"/>
          <p:cNvSpPr txBox="1"/>
          <p:nvPr/>
        </p:nvSpPr>
        <p:spPr>
          <a:xfrm>
            <a:off x="0" y="-13575"/>
            <a:ext cx="8559000" cy="7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800">
                <a:solidFill>
                  <a:schemeClr val="accent4"/>
                </a:solidFill>
                <a:latin typeface="Open Sans"/>
                <a:ea typeface="Open Sans"/>
                <a:cs typeface="Open Sans"/>
                <a:sym typeface="Open Sans"/>
              </a:rPr>
              <a:t>Level I: We All Have Mental Health</a:t>
            </a:r>
            <a:endParaRPr b="1" sz="3800">
              <a:solidFill>
                <a:schemeClr val="accent4"/>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142" name="Google Shape;142;p23"/>
          <p:cNvSpPr txBox="1"/>
          <p:nvPr/>
        </p:nvSpPr>
        <p:spPr>
          <a:xfrm>
            <a:off x="2071800" y="612375"/>
            <a:ext cx="6314400" cy="5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a:solidFill>
                  <a:srgbClr val="434345"/>
                </a:solidFill>
                <a:latin typeface="Open Sans"/>
                <a:ea typeface="Open Sans"/>
                <a:cs typeface="Open Sans"/>
                <a:sym typeface="Open Sans"/>
              </a:rPr>
              <a:t>teaches</a:t>
            </a:r>
            <a:r>
              <a:rPr b="1" lang="en">
                <a:solidFill>
                  <a:srgbClr val="434345"/>
                </a:solidFill>
                <a:latin typeface="Open Sans"/>
                <a:ea typeface="Open Sans"/>
                <a:cs typeface="Open Sans"/>
                <a:sym typeface="Open Sans"/>
              </a:rPr>
              <a:t> young people the skills to seek help through mental health education that is factual, hopeful and centered around youth.</a:t>
            </a:r>
            <a:endParaRPr b="1">
              <a:solidFill>
                <a:srgbClr val="434345"/>
              </a:solidFill>
              <a:latin typeface="Open Sans"/>
              <a:ea typeface="Open Sans"/>
              <a:cs typeface="Open Sans"/>
              <a:sym typeface="Open Sans"/>
            </a:endParaRPr>
          </a:p>
        </p:txBody>
      </p:sp>
      <p:sp>
        <p:nvSpPr>
          <p:cNvPr id="143" name="Google Shape;143;p23"/>
          <p:cNvSpPr txBox="1"/>
          <p:nvPr/>
        </p:nvSpPr>
        <p:spPr>
          <a:xfrm>
            <a:off x="4910450" y="2334570"/>
            <a:ext cx="2997000" cy="56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FF585F"/>
                </a:solidFill>
                <a:latin typeface="Open Sans"/>
                <a:ea typeface="Open Sans"/>
                <a:cs typeface="Open Sans"/>
                <a:sym typeface="Open Sans"/>
              </a:rPr>
              <a:t>EMPOWERING</a:t>
            </a:r>
            <a:endParaRPr b="1" sz="3000">
              <a:solidFill>
                <a:srgbClr val="FF585F"/>
              </a:solidFill>
              <a:latin typeface="Open Sans"/>
              <a:ea typeface="Open Sans"/>
              <a:cs typeface="Open Sans"/>
              <a:sym typeface="Open Sans"/>
            </a:endParaRPr>
          </a:p>
        </p:txBody>
      </p:sp>
      <p:sp>
        <p:nvSpPr>
          <p:cNvPr id="144" name="Google Shape;144;p23"/>
          <p:cNvSpPr txBox="1"/>
          <p:nvPr/>
        </p:nvSpPr>
        <p:spPr>
          <a:xfrm>
            <a:off x="5192150" y="2742575"/>
            <a:ext cx="2715300" cy="47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500">
                <a:solidFill>
                  <a:schemeClr val="accent1"/>
                </a:solidFill>
                <a:latin typeface="Open Sans"/>
                <a:ea typeface="Open Sans"/>
                <a:cs typeface="Open Sans"/>
                <a:sym typeface="Open Sans"/>
              </a:rPr>
              <a:t>Students </a:t>
            </a:r>
            <a:r>
              <a:rPr lang="en" sz="1500">
                <a:solidFill>
                  <a:schemeClr val="accent1"/>
                </a:solidFill>
                <a:latin typeface="Open Sans"/>
                <a:ea typeface="Open Sans"/>
                <a:cs typeface="Open Sans"/>
                <a:sym typeface="Open Sans"/>
              </a:rPr>
              <a:t>can find their voice</a:t>
            </a:r>
            <a:endParaRPr sz="1500">
              <a:solidFill>
                <a:schemeClr val="accent1"/>
              </a:solidFill>
              <a:latin typeface="Open Sans"/>
              <a:ea typeface="Open Sans"/>
              <a:cs typeface="Open Sans"/>
              <a:sym typeface="Open Sans"/>
            </a:endParaRPr>
          </a:p>
        </p:txBody>
      </p:sp>
      <p:sp>
        <p:nvSpPr>
          <p:cNvPr id="145" name="Google Shape;145;p23"/>
          <p:cNvSpPr txBox="1"/>
          <p:nvPr/>
        </p:nvSpPr>
        <p:spPr>
          <a:xfrm>
            <a:off x="5249300" y="3252300"/>
            <a:ext cx="2601000" cy="5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585F"/>
                </a:solidFill>
                <a:latin typeface="Open Sans"/>
                <a:ea typeface="Open Sans"/>
                <a:cs typeface="Open Sans"/>
                <a:sym typeface="Open Sans"/>
              </a:rPr>
              <a:t>ACCESSIBLE</a:t>
            </a:r>
            <a:endParaRPr b="1" sz="3000">
              <a:solidFill>
                <a:srgbClr val="FF585F"/>
              </a:solidFill>
              <a:latin typeface="Open Sans"/>
              <a:ea typeface="Open Sans"/>
              <a:cs typeface="Open Sans"/>
              <a:sym typeface="Open Sans"/>
            </a:endParaRPr>
          </a:p>
        </p:txBody>
      </p:sp>
      <p:sp>
        <p:nvSpPr>
          <p:cNvPr id="146" name="Google Shape;146;p23"/>
          <p:cNvSpPr txBox="1"/>
          <p:nvPr/>
        </p:nvSpPr>
        <p:spPr>
          <a:xfrm>
            <a:off x="5166350" y="3621150"/>
            <a:ext cx="26010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accent1"/>
                </a:solidFill>
                <a:latin typeface="Open Sans"/>
                <a:ea typeface="Open Sans"/>
                <a:cs typeface="Open Sans"/>
                <a:sym typeface="Open Sans"/>
              </a:rPr>
              <a:t>Flexible and ready to use</a:t>
            </a:r>
            <a:endParaRPr sz="1500">
              <a:solidFill>
                <a:schemeClr val="accent1"/>
              </a:solidFill>
              <a:latin typeface="Open Sans"/>
              <a:ea typeface="Open Sans"/>
              <a:cs typeface="Open Sans"/>
              <a:sym typeface="Open Sans"/>
            </a:endParaRPr>
          </a:p>
        </p:txBody>
      </p:sp>
      <p:sp>
        <p:nvSpPr>
          <p:cNvPr id="147" name="Google Shape;147;p23"/>
          <p:cNvSpPr txBox="1"/>
          <p:nvPr/>
        </p:nvSpPr>
        <p:spPr>
          <a:xfrm>
            <a:off x="5571200" y="4112375"/>
            <a:ext cx="1957200" cy="61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FF585F"/>
                </a:solidFill>
                <a:latin typeface="Open Sans"/>
                <a:ea typeface="Open Sans"/>
                <a:cs typeface="Open Sans"/>
                <a:sym typeface="Open Sans"/>
              </a:rPr>
              <a:t>HOPEFUL</a:t>
            </a:r>
            <a:endParaRPr b="1" sz="3000">
              <a:solidFill>
                <a:srgbClr val="FF585F"/>
              </a:solidFill>
              <a:latin typeface="Open Sans"/>
              <a:ea typeface="Open Sans"/>
              <a:cs typeface="Open Sans"/>
              <a:sym typeface="Open Sans"/>
            </a:endParaRPr>
          </a:p>
        </p:txBody>
      </p:sp>
      <p:sp>
        <p:nvSpPr>
          <p:cNvPr id="148" name="Google Shape;148;p23"/>
          <p:cNvSpPr txBox="1"/>
          <p:nvPr/>
        </p:nvSpPr>
        <p:spPr>
          <a:xfrm>
            <a:off x="4711550" y="4501475"/>
            <a:ext cx="38475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accent1"/>
                </a:solidFill>
                <a:latin typeface="Open Sans"/>
                <a:ea typeface="Open Sans"/>
                <a:cs typeface="Open Sans"/>
                <a:sym typeface="Open Sans"/>
              </a:rPr>
              <a:t>Not fear-based; comes from the heart</a:t>
            </a:r>
            <a:endParaRPr sz="1500">
              <a:solidFill>
                <a:schemeClr val="accent1"/>
              </a:solidFill>
              <a:latin typeface="Open Sans"/>
              <a:ea typeface="Open Sans"/>
              <a:cs typeface="Open Sans"/>
              <a:sym typeface="Open Sans"/>
            </a:endParaRPr>
          </a:p>
        </p:txBody>
      </p:sp>
      <p:pic>
        <p:nvPicPr>
          <p:cNvPr id="149" name="Google Shape;149;p23"/>
          <p:cNvPicPr preferRelativeResize="0"/>
          <p:nvPr/>
        </p:nvPicPr>
        <p:blipFill rotWithShape="1">
          <a:blip r:embed="rId4">
            <a:alphaModFix/>
          </a:blip>
          <a:srcRect b="13264" l="20091" r="12577" t="19846"/>
          <a:stretch/>
        </p:blipFill>
        <p:spPr>
          <a:xfrm>
            <a:off x="3021302" y="1411300"/>
            <a:ext cx="929347" cy="923275"/>
          </a:xfrm>
          <a:prstGeom prst="rect">
            <a:avLst/>
          </a:prstGeom>
          <a:noFill/>
          <a:ln>
            <a:noFill/>
          </a:ln>
        </p:spPr>
      </p:pic>
      <p:pic>
        <p:nvPicPr>
          <p:cNvPr id="150" name="Google Shape;150;p23"/>
          <p:cNvPicPr preferRelativeResize="0"/>
          <p:nvPr/>
        </p:nvPicPr>
        <p:blipFill rotWithShape="1">
          <a:blip r:embed="rId5">
            <a:alphaModFix/>
          </a:blip>
          <a:srcRect b="20057" l="14381" r="11904" t="15819"/>
          <a:stretch/>
        </p:blipFill>
        <p:spPr>
          <a:xfrm>
            <a:off x="7958400" y="1319325"/>
            <a:ext cx="1061335" cy="923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4"/>
          <p:cNvPicPr preferRelativeResize="0"/>
          <p:nvPr/>
        </p:nvPicPr>
        <p:blipFill>
          <a:blip r:embed="rId3">
            <a:alphaModFix/>
          </a:blip>
          <a:stretch>
            <a:fillRect/>
          </a:stretch>
        </p:blipFill>
        <p:spPr>
          <a:xfrm>
            <a:off x="8533200" y="4532700"/>
            <a:ext cx="610799" cy="610799"/>
          </a:xfrm>
          <a:prstGeom prst="rect">
            <a:avLst/>
          </a:prstGeom>
          <a:noFill/>
          <a:ln>
            <a:noFill/>
          </a:ln>
        </p:spPr>
      </p:pic>
      <p:grpSp>
        <p:nvGrpSpPr>
          <p:cNvPr id="156" name="Google Shape;156;p24"/>
          <p:cNvGrpSpPr/>
          <p:nvPr/>
        </p:nvGrpSpPr>
        <p:grpSpPr>
          <a:xfrm>
            <a:off x="118875" y="246200"/>
            <a:ext cx="8251085" cy="609619"/>
            <a:chOff x="118875" y="246200"/>
            <a:chExt cx="8251085" cy="609619"/>
          </a:xfrm>
        </p:grpSpPr>
        <p:sp>
          <p:nvSpPr>
            <p:cNvPr id="157" name="Google Shape;157;p24"/>
            <p:cNvSpPr/>
            <p:nvPr/>
          </p:nvSpPr>
          <p:spPr>
            <a:xfrm>
              <a:off x="118875" y="2462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58" name="Google Shape;158;p24"/>
            <p:cNvSpPr txBox="1"/>
            <p:nvPr/>
          </p:nvSpPr>
          <p:spPr>
            <a:xfrm>
              <a:off x="260863" y="366363"/>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Choose Your Path for Level I</a:t>
              </a:r>
              <a:endParaRPr b="0" i="0" sz="100" u="none" cap="none" strike="noStrike">
                <a:solidFill>
                  <a:srgbClr val="000000"/>
                </a:solidFill>
                <a:latin typeface="Arial"/>
                <a:ea typeface="Arial"/>
                <a:cs typeface="Arial"/>
                <a:sym typeface="Arial"/>
              </a:endParaRPr>
            </a:p>
          </p:txBody>
        </p:sp>
      </p:grpSp>
      <p:sp>
        <p:nvSpPr>
          <p:cNvPr id="159" name="Google Shape;159;p24"/>
          <p:cNvSpPr txBox="1"/>
          <p:nvPr/>
        </p:nvSpPr>
        <p:spPr>
          <a:xfrm>
            <a:off x="227825" y="1186350"/>
            <a:ext cx="4200300" cy="344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600">
                <a:solidFill>
                  <a:schemeClr val="lt1"/>
                </a:solidFill>
                <a:latin typeface="Open Sans"/>
                <a:ea typeface="Open Sans"/>
                <a:cs typeface="Open Sans"/>
                <a:sym typeface="Open Sans"/>
              </a:rPr>
              <a:t>Determine which version you will be teaching:</a:t>
            </a:r>
            <a:endParaRPr b="1"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6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600">
                <a:solidFill>
                  <a:schemeClr val="lt1"/>
                </a:solidFill>
                <a:latin typeface="Open Sans"/>
                <a:ea typeface="Open Sans"/>
                <a:cs typeface="Open Sans"/>
                <a:sym typeface="Open Sans"/>
              </a:rPr>
              <a:t>Full Program:</a:t>
            </a:r>
            <a:endParaRPr b="1"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Made up of 4 lessons</a:t>
            </a:r>
            <a:endParaRPr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Each lesson is 35-40 minutes</a:t>
            </a:r>
            <a:endParaRPr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Meets National Health Education Standards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600">
                <a:solidFill>
                  <a:schemeClr val="lt1"/>
                </a:solidFill>
                <a:latin typeface="Open Sans"/>
                <a:ea typeface="Open Sans"/>
                <a:cs typeface="Open Sans"/>
                <a:sym typeface="Open Sans"/>
              </a:rPr>
              <a:t>1-Day Lesson:</a:t>
            </a:r>
            <a:endParaRPr b="1"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One lesson that is a condensed version of the Full Program.</a:t>
            </a:r>
            <a:endParaRPr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The lesson is 35-40 minutes</a:t>
            </a:r>
            <a:endParaRPr sz="1600">
              <a:solidFill>
                <a:schemeClr val="lt1"/>
              </a:solidFill>
              <a:latin typeface="Open Sans"/>
              <a:ea typeface="Open Sans"/>
              <a:cs typeface="Open Sans"/>
              <a:sym typeface="Open Sans"/>
            </a:endParaRPr>
          </a:p>
        </p:txBody>
      </p:sp>
      <p:pic>
        <p:nvPicPr>
          <p:cNvPr id="160" name="Google Shape;160;p24"/>
          <p:cNvPicPr preferRelativeResize="0"/>
          <p:nvPr/>
        </p:nvPicPr>
        <p:blipFill>
          <a:blip r:embed="rId4">
            <a:alphaModFix/>
          </a:blip>
          <a:stretch>
            <a:fillRect/>
          </a:stretch>
        </p:blipFill>
        <p:spPr>
          <a:xfrm>
            <a:off x="4878125" y="174950"/>
            <a:ext cx="3569875" cy="3323500"/>
          </a:xfrm>
          <a:prstGeom prst="rect">
            <a:avLst/>
          </a:prstGeom>
          <a:noFill/>
          <a:ln>
            <a:noFill/>
          </a:ln>
        </p:spPr>
      </p:pic>
      <p:pic>
        <p:nvPicPr>
          <p:cNvPr id="161" name="Google Shape;161;p24"/>
          <p:cNvPicPr preferRelativeResize="0"/>
          <p:nvPr/>
        </p:nvPicPr>
        <p:blipFill>
          <a:blip r:embed="rId5">
            <a:alphaModFix/>
          </a:blip>
          <a:stretch>
            <a:fillRect/>
          </a:stretch>
        </p:blipFill>
        <p:spPr>
          <a:xfrm>
            <a:off x="4878125" y="3631124"/>
            <a:ext cx="3569875" cy="14169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5"/>
          <p:cNvSpPr txBox="1"/>
          <p:nvPr/>
        </p:nvSpPr>
        <p:spPr>
          <a:xfrm>
            <a:off x="177050" y="1145725"/>
            <a:ext cx="4541700" cy="3565800"/>
          </a:xfrm>
          <a:prstGeom prst="rect">
            <a:avLst/>
          </a:prstGeom>
          <a:noFill/>
          <a:ln>
            <a:noFill/>
          </a:ln>
        </p:spPr>
        <p:txBody>
          <a:bodyPr anchorCtr="0" anchor="t" bIns="91425" lIns="91425" spcFirstLastPara="1" rIns="91425" wrap="square" tIns="91425">
            <a:noAutofit/>
          </a:bodyPr>
          <a:lstStyle/>
          <a:p>
            <a:pPr indent="0" lvl="0" marL="0" marR="456565" rtl="0" algn="l">
              <a:spcBef>
                <a:spcPts val="0"/>
              </a:spcBef>
              <a:spcAft>
                <a:spcPts val="0"/>
              </a:spcAft>
              <a:buNone/>
            </a:pPr>
            <a:r>
              <a:rPr b="1" lang="en" sz="1700">
                <a:solidFill>
                  <a:schemeClr val="lt1"/>
                </a:solidFill>
                <a:latin typeface="Open Sans"/>
                <a:ea typeface="Open Sans"/>
                <a:cs typeface="Open Sans"/>
                <a:sym typeface="Open Sans"/>
              </a:rPr>
              <a:t>Lesson 1: Understanding Mental Health</a:t>
            </a:r>
            <a:endParaRPr b="1" sz="17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Identify that mental health is as important as physical health</a:t>
            </a:r>
            <a:endParaRPr sz="15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Explore activities that are emotionally/mentally healthy</a:t>
            </a:r>
            <a:endParaRPr sz="15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Distinguish between everyday feelings and overwhelming feelings</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sz="1700">
              <a:solidFill>
                <a:schemeClr val="lt1"/>
              </a:solidFill>
              <a:latin typeface="Open Sans"/>
              <a:ea typeface="Open Sans"/>
              <a:cs typeface="Open Sans"/>
              <a:sym typeface="Open Sans"/>
            </a:endParaRPr>
          </a:p>
          <a:p>
            <a:pPr indent="0" lvl="0" marL="0" marR="456565" rtl="0" algn="l">
              <a:spcBef>
                <a:spcPts val="0"/>
              </a:spcBef>
              <a:spcAft>
                <a:spcPts val="0"/>
              </a:spcAft>
              <a:buNone/>
            </a:pPr>
            <a:r>
              <a:rPr b="1" lang="en" sz="1700">
                <a:solidFill>
                  <a:schemeClr val="lt1"/>
                </a:solidFill>
                <a:latin typeface="Open Sans"/>
                <a:ea typeface="Open Sans"/>
                <a:cs typeface="Open Sans"/>
                <a:sym typeface="Open Sans"/>
              </a:rPr>
              <a:t>Lesson 2: Coping Skills</a:t>
            </a:r>
            <a:endParaRPr b="1" sz="17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Describe stress</a:t>
            </a:r>
            <a:endParaRPr sz="15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Demonstrate a variety of health practices and behaviors to cope with stress</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i="1" sz="1700">
              <a:solidFill>
                <a:schemeClr val="lt1"/>
              </a:solidFill>
              <a:latin typeface="Open Sans"/>
              <a:ea typeface="Open Sans"/>
              <a:cs typeface="Open Sans"/>
              <a:sym typeface="Open Sans"/>
            </a:endParaRPr>
          </a:p>
        </p:txBody>
      </p:sp>
      <p:grpSp>
        <p:nvGrpSpPr>
          <p:cNvPr id="167" name="Google Shape;167;p25"/>
          <p:cNvGrpSpPr/>
          <p:nvPr/>
        </p:nvGrpSpPr>
        <p:grpSpPr>
          <a:xfrm>
            <a:off x="118888" y="364100"/>
            <a:ext cx="8251085" cy="609619"/>
            <a:chOff x="118888" y="364100"/>
            <a:chExt cx="8251085" cy="609619"/>
          </a:xfrm>
        </p:grpSpPr>
        <p:sp>
          <p:nvSpPr>
            <p:cNvPr id="168" name="Google Shape;168;p25"/>
            <p:cNvSpPr/>
            <p:nvPr/>
          </p:nvSpPr>
          <p:spPr>
            <a:xfrm>
              <a:off x="118888" y="3641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69" name="Google Shape;169;p25"/>
            <p:cNvSpPr txBox="1"/>
            <p:nvPr/>
          </p:nvSpPr>
          <p:spPr>
            <a:xfrm>
              <a:off x="260888" y="425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Objectives of Level I: Full Program (4 lessons)</a:t>
              </a:r>
              <a:endParaRPr b="0" i="0" sz="100" u="none" cap="none" strike="noStrike">
                <a:solidFill>
                  <a:srgbClr val="000000"/>
                </a:solidFill>
                <a:latin typeface="Arial"/>
                <a:ea typeface="Arial"/>
                <a:cs typeface="Arial"/>
                <a:sym typeface="Arial"/>
              </a:endParaRPr>
            </a:p>
          </p:txBody>
        </p:sp>
      </p:grpSp>
      <p:sp>
        <p:nvSpPr>
          <p:cNvPr id="170" name="Google Shape;170;p25"/>
          <p:cNvSpPr txBox="1"/>
          <p:nvPr/>
        </p:nvSpPr>
        <p:spPr>
          <a:xfrm>
            <a:off x="4276150" y="1145725"/>
            <a:ext cx="4259700" cy="3825900"/>
          </a:xfrm>
          <a:prstGeom prst="rect">
            <a:avLst/>
          </a:prstGeom>
          <a:noFill/>
          <a:ln>
            <a:noFill/>
          </a:ln>
        </p:spPr>
        <p:txBody>
          <a:bodyPr anchorCtr="0" anchor="t" bIns="91425" lIns="91425" spcFirstLastPara="1" rIns="91425" wrap="square" tIns="91425">
            <a:noAutofit/>
          </a:bodyPr>
          <a:lstStyle/>
          <a:p>
            <a:pPr indent="0" lvl="0" marL="0" marR="456565" rtl="0" algn="l">
              <a:spcBef>
                <a:spcPts val="0"/>
              </a:spcBef>
              <a:spcAft>
                <a:spcPts val="0"/>
              </a:spcAft>
              <a:buNone/>
            </a:pPr>
            <a:r>
              <a:rPr b="1" lang="en" sz="1700">
                <a:solidFill>
                  <a:schemeClr val="lt1"/>
                </a:solidFill>
                <a:latin typeface="Open Sans"/>
                <a:ea typeface="Open Sans"/>
                <a:cs typeface="Open Sans"/>
                <a:sym typeface="Open Sans"/>
              </a:rPr>
              <a:t>Lesson 3: Help-Seeking</a:t>
            </a:r>
            <a:endParaRPr b="1" sz="17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Identify characteristics of trusted adults</a:t>
            </a:r>
            <a:endParaRPr sz="15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Respond with help-seeking behaviors to situations involving overwhelming feelings</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sz="1700">
              <a:solidFill>
                <a:schemeClr val="lt1"/>
              </a:solidFill>
              <a:latin typeface="Open Sans"/>
              <a:ea typeface="Open Sans"/>
              <a:cs typeface="Open Sans"/>
              <a:sym typeface="Open Sans"/>
            </a:endParaRPr>
          </a:p>
          <a:p>
            <a:pPr indent="0" lvl="0" marL="0" marR="456565" rtl="0" algn="l">
              <a:spcBef>
                <a:spcPts val="0"/>
              </a:spcBef>
              <a:spcAft>
                <a:spcPts val="0"/>
              </a:spcAft>
              <a:buNone/>
            </a:pPr>
            <a:r>
              <a:rPr b="1" lang="en" sz="1700">
                <a:solidFill>
                  <a:schemeClr val="lt1"/>
                </a:solidFill>
                <a:latin typeface="Open Sans"/>
                <a:ea typeface="Open Sans"/>
                <a:cs typeface="Open Sans"/>
                <a:sym typeface="Open Sans"/>
              </a:rPr>
              <a:t>Lesson 4: Student Skills Check</a:t>
            </a:r>
            <a:endParaRPr b="1" sz="17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Vocabulary and knowledge checks</a:t>
            </a:r>
            <a:endParaRPr sz="15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Managing strong emotions</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i="1" sz="1700">
              <a:solidFill>
                <a:schemeClr val="lt1"/>
              </a:solidFill>
              <a:latin typeface="Open Sans"/>
              <a:ea typeface="Open Sans"/>
              <a:cs typeface="Open Sans"/>
              <a:sym typeface="Open Sans"/>
            </a:endParaRPr>
          </a:p>
        </p:txBody>
      </p:sp>
      <p:sp>
        <p:nvSpPr>
          <p:cNvPr id="171" name="Google Shape;171;p25"/>
          <p:cNvSpPr/>
          <p:nvPr/>
        </p:nvSpPr>
        <p:spPr>
          <a:xfrm>
            <a:off x="3557101" y="4435552"/>
            <a:ext cx="717527" cy="610083"/>
          </a:xfrm>
          <a:custGeom>
            <a:rect b="b" l="l" r="r" t="t"/>
            <a:pathLst>
              <a:path extrusionOk="0" h="968386" w="1427914">
                <a:moveTo>
                  <a:pt x="0" y="0"/>
                </a:moveTo>
                <a:lnTo>
                  <a:pt x="1427914" y="0"/>
                </a:lnTo>
                <a:lnTo>
                  <a:pt x="1427914" y="968385"/>
                </a:lnTo>
                <a:lnTo>
                  <a:pt x="0" y="968385"/>
                </a:lnTo>
                <a:lnTo>
                  <a:pt x="0" y="0"/>
                </a:lnTo>
                <a:close/>
              </a:path>
            </a:pathLst>
          </a:custGeom>
          <a:blipFill rotWithShape="1">
            <a:blip r:embed="rId3">
              <a:alphaModFix/>
            </a:blip>
            <a:stretch>
              <a:fillRect b="0" l="0" r="0" t="0"/>
            </a:stretch>
          </a:blipFill>
          <a:ln>
            <a:noFill/>
          </a:ln>
        </p:spPr>
      </p:sp>
      <p:sp>
        <p:nvSpPr>
          <p:cNvPr id="172" name="Google Shape;172;p25"/>
          <p:cNvSpPr/>
          <p:nvPr/>
        </p:nvSpPr>
        <p:spPr>
          <a:xfrm>
            <a:off x="7445215" y="892102"/>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3">
              <a:alphaModFix/>
            </a:blip>
            <a:stretch>
              <a:fillRect b="0" l="0" r="0" t="0"/>
            </a:stretch>
          </a:blipFill>
          <a:ln>
            <a:noFill/>
          </a:ln>
        </p:spPr>
      </p:sp>
      <p:sp>
        <p:nvSpPr>
          <p:cNvPr id="173" name="Google Shape;173;p25"/>
          <p:cNvSpPr/>
          <p:nvPr/>
        </p:nvSpPr>
        <p:spPr>
          <a:xfrm>
            <a:off x="7867115" y="4552427"/>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6"/>
          <p:cNvSpPr txBox="1"/>
          <p:nvPr/>
        </p:nvSpPr>
        <p:spPr>
          <a:xfrm>
            <a:off x="253250" y="993325"/>
            <a:ext cx="8034000" cy="2814300"/>
          </a:xfrm>
          <a:prstGeom prst="rect">
            <a:avLst/>
          </a:prstGeom>
          <a:noFill/>
          <a:ln>
            <a:noFill/>
          </a:ln>
        </p:spPr>
        <p:txBody>
          <a:bodyPr anchorCtr="0" anchor="t" bIns="91425" lIns="91425" spcFirstLastPara="1" rIns="91425" wrap="square" tIns="91425">
            <a:noAutofit/>
          </a:bodyPr>
          <a:lstStyle/>
          <a:p>
            <a:pPr indent="0" lvl="0" marL="0" marR="456565" rtl="0" algn="l">
              <a:spcBef>
                <a:spcPts val="0"/>
              </a:spcBef>
              <a:spcAft>
                <a:spcPts val="0"/>
              </a:spcAft>
              <a:buNone/>
            </a:pPr>
            <a:r>
              <a:t/>
            </a:r>
            <a:endParaRPr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1500">
                <a:solidFill>
                  <a:schemeClr val="lt1"/>
                </a:solidFill>
                <a:latin typeface="Open Sans"/>
                <a:ea typeface="Open Sans"/>
                <a:cs typeface="Open Sans"/>
                <a:sym typeface="Open Sans"/>
              </a:rPr>
              <a:t>This one-day version of the program consists of an engaging and interactive lesson designed to be taught to provide students with increased:</a:t>
            </a:r>
            <a:endParaRPr b="1" sz="1500">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knowledge of key concepts related to good mental health</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Knowledge of the difference between everyday feelings and overwhelming feelings</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self-advocacy and peer-to-peer intervention to promote help-seeking</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ability to identify and access valid and reliable sources of information</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awareness of how they can support their own mental health and well-being and contribute to a positive mental health culture in their school &amp; community</a:t>
            </a:r>
            <a:endParaRPr sz="1500">
              <a:solidFill>
                <a:schemeClr val="lt1"/>
              </a:solidFill>
              <a:latin typeface="Open Sans"/>
              <a:ea typeface="Open Sans"/>
              <a:cs typeface="Open Sans"/>
              <a:sym typeface="Open Sans"/>
            </a:endParaRPr>
          </a:p>
          <a:p>
            <a:pPr indent="0" lvl="0" marL="457200" marR="456565"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i="1" sz="1700">
              <a:solidFill>
                <a:schemeClr val="lt1"/>
              </a:solidFill>
              <a:latin typeface="Open Sans"/>
              <a:ea typeface="Open Sans"/>
              <a:cs typeface="Open Sans"/>
              <a:sym typeface="Open Sans"/>
            </a:endParaRPr>
          </a:p>
        </p:txBody>
      </p:sp>
      <p:grpSp>
        <p:nvGrpSpPr>
          <p:cNvPr id="179" name="Google Shape;179;p26"/>
          <p:cNvGrpSpPr/>
          <p:nvPr/>
        </p:nvGrpSpPr>
        <p:grpSpPr>
          <a:xfrm>
            <a:off x="118888" y="364100"/>
            <a:ext cx="8251085" cy="609619"/>
            <a:chOff x="118888" y="364100"/>
            <a:chExt cx="8251085" cy="609619"/>
          </a:xfrm>
        </p:grpSpPr>
        <p:sp>
          <p:nvSpPr>
            <p:cNvPr id="180" name="Google Shape;180;p26"/>
            <p:cNvSpPr/>
            <p:nvPr/>
          </p:nvSpPr>
          <p:spPr>
            <a:xfrm>
              <a:off x="118888" y="3641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81" name="Google Shape;181;p26"/>
            <p:cNvSpPr txBox="1"/>
            <p:nvPr/>
          </p:nvSpPr>
          <p:spPr>
            <a:xfrm>
              <a:off x="260888" y="425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Objectives of Level I: One-Day Lesson </a:t>
              </a:r>
              <a:endParaRPr b="0" i="0" sz="100" u="none" cap="none" strike="noStrike">
                <a:solidFill>
                  <a:srgbClr val="000000"/>
                </a:solidFill>
                <a:latin typeface="Arial"/>
                <a:ea typeface="Arial"/>
                <a:cs typeface="Arial"/>
                <a:sym typeface="Arial"/>
              </a:endParaRPr>
            </a:p>
          </p:txBody>
        </p:sp>
      </p:grpSp>
      <p:sp>
        <p:nvSpPr>
          <p:cNvPr id="182" name="Google Shape;182;p26"/>
          <p:cNvSpPr/>
          <p:nvPr/>
        </p:nvSpPr>
        <p:spPr>
          <a:xfrm rot="10800000">
            <a:off x="2858138" y="4007476"/>
            <a:ext cx="2018146" cy="512631"/>
          </a:xfrm>
          <a:custGeom>
            <a:rect b="b" l="l" r="r" t="t"/>
            <a:pathLst>
              <a:path extrusionOk="0" h="512631" w="2018146">
                <a:moveTo>
                  <a:pt x="0" y="0"/>
                </a:moveTo>
                <a:lnTo>
                  <a:pt x="2018146" y="0"/>
                </a:lnTo>
                <a:lnTo>
                  <a:pt x="2018146" y="512631"/>
                </a:lnTo>
                <a:lnTo>
                  <a:pt x="0" y="512631"/>
                </a:lnTo>
                <a:lnTo>
                  <a:pt x="0" y="0"/>
                </a:lnTo>
                <a:close/>
              </a:path>
            </a:pathLst>
          </a:custGeom>
          <a:blipFill rotWithShape="1">
            <a:blip r:embed="rId3">
              <a:alphaModFix/>
            </a:blip>
            <a:stretch>
              <a:fillRect b="0" l="0" r="0" t="0"/>
            </a:stretch>
          </a:blipFill>
          <a:ln>
            <a:noFill/>
          </a:ln>
        </p:spPr>
      </p:sp>
      <p:sp>
        <p:nvSpPr>
          <p:cNvPr id="183" name="Google Shape;183;p26"/>
          <p:cNvSpPr/>
          <p:nvPr/>
        </p:nvSpPr>
        <p:spPr>
          <a:xfrm rot="10800000">
            <a:off x="5002638" y="4007476"/>
            <a:ext cx="2018146" cy="512631"/>
          </a:xfrm>
          <a:custGeom>
            <a:rect b="b" l="l" r="r" t="t"/>
            <a:pathLst>
              <a:path extrusionOk="0" h="512631" w="2018146">
                <a:moveTo>
                  <a:pt x="0" y="0"/>
                </a:moveTo>
                <a:lnTo>
                  <a:pt x="2018146" y="0"/>
                </a:lnTo>
                <a:lnTo>
                  <a:pt x="2018146" y="512631"/>
                </a:lnTo>
                <a:lnTo>
                  <a:pt x="0" y="512631"/>
                </a:lnTo>
                <a:lnTo>
                  <a:pt x="0" y="0"/>
                </a:lnTo>
                <a:close/>
              </a:path>
            </a:pathLst>
          </a:custGeom>
          <a:blipFill rotWithShape="1">
            <a:blip r:embed="rId3">
              <a:alphaModFix/>
            </a:blip>
            <a:stretch>
              <a:fillRect b="0" l="0" r="0" t="0"/>
            </a:stretch>
          </a:blipFill>
          <a:ln>
            <a:noFill/>
          </a:ln>
        </p:spPr>
      </p:sp>
      <p:sp>
        <p:nvSpPr>
          <p:cNvPr id="184" name="Google Shape;184;p26"/>
          <p:cNvSpPr/>
          <p:nvPr/>
        </p:nvSpPr>
        <p:spPr>
          <a:xfrm rot="10800000">
            <a:off x="713638" y="4007476"/>
            <a:ext cx="2018146" cy="512631"/>
          </a:xfrm>
          <a:custGeom>
            <a:rect b="b" l="l" r="r" t="t"/>
            <a:pathLst>
              <a:path extrusionOk="0" h="512631" w="2018146">
                <a:moveTo>
                  <a:pt x="0" y="0"/>
                </a:moveTo>
                <a:lnTo>
                  <a:pt x="2018146" y="0"/>
                </a:lnTo>
                <a:lnTo>
                  <a:pt x="2018146" y="512631"/>
                </a:lnTo>
                <a:lnTo>
                  <a:pt x="0" y="51263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7"/>
          <p:cNvSpPr/>
          <p:nvPr/>
        </p:nvSpPr>
        <p:spPr>
          <a:xfrm>
            <a:off x="284663" y="1084425"/>
            <a:ext cx="4269732" cy="3865666"/>
          </a:xfrm>
          <a:custGeom>
            <a:rect b="b" l="l" r="r" t="t"/>
            <a:pathLst>
              <a:path extrusionOk="0" h="6872296" w="6999560">
                <a:moveTo>
                  <a:pt x="0" y="0"/>
                </a:moveTo>
                <a:lnTo>
                  <a:pt x="6999560" y="0"/>
                </a:lnTo>
                <a:lnTo>
                  <a:pt x="6999560" y="6872295"/>
                </a:lnTo>
                <a:lnTo>
                  <a:pt x="0" y="6872295"/>
                </a:lnTo>
                <a:lnTo>
                  <a:pt x="0" y="0"/>
                </a:lnTo>
                <a:close/>
              </a:path>
            </a:pathLst>
          </a:custGeom>
          <a:blipFill rotWithShape="1">
            <a:blip r:embed="rId3">
              <a:alphaModFix/>
            </a:blip>
            <a:stretch>
              <a:fillRect b="0" l="0" r="0" t="0"/>
            </a:stretch>
          </a:blipFill>
          <a:ln>
            <a:noFill/>
          </a:ln>
        </p:spPr>
      </p:sp>
      <p:pic>
        <p:nvPicPr>
          <p:cNvPr id="190" name="Google Shape;190;p27"/>
          <p:cNvPicPr preferRelativeResize="0"/>
          <p:nvPr/>
        </p:nvPicPr>
        <p:blipFill>
          <a:blip r:embed="rId4">
            <a:alphaModFix/>
          </a:blip>
          <a:stretch>
            <a:fillRect/>
          </a:stretch>
        </p:blipFill>
        <p:spPr>
          <a:xfrm>
            <a:off x="8533200" y="4532700"/>
            <a:ext cx="610799" cy="610799"/>
          </a:xfrm>
          <a:prstGeom prst="rect">
            <a:avLst/>
          </a:prstGeom>
          <a:noFill/>
          <a:ln>
            <a:noFill/>
          </a:ln>
        </p:spPr>
      </p:pic>
      <p:grpSp>
        <p:nvGrpSpPr>
          <p:cNvPr id="191" name="Google Shape;191;p27"/>
          <p:cNvGrpSpPr/>
          <p:nvPr/>
        </p:nvGrpSpPr>
        <p:grpSpPr>
          <a:xfrm>
            <a:off x="118875" y="246200"/>
            <a:ext cx="8251085" cy="609619"/>
            <a:chOff x="118875" y="246200"/>
            <a:chExt cx="8251085" cy="609619"/>
          </a:xfrm>
        </p:grpSpPr>
        <p:sp>
          <p:nvSpPr>
            <p:cNvPr id="192" name="Google Shape;192;p27"/>
            <p:cNvSpPr/>
            <p:nvPr/>
          </p:nvSpPr>
          <p:spPr>
            <a:xfrm>
              <a:off x="118875" y="2462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93" name="Google Shape;193;p27"/>
            <p:cNvSpPr txBox="1"/>
            <p:nvPr/>
          </p:nvSpPr>
          <p:spPr>
            <a:xfrm>
              <a:off x="260863" y="366363"/>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Components of Level I Program</a:t>
              </a:r>
              <a:endParaRPr b="0" i="0" sz="100" u="none" cap="none" strike="noStrike">
                <a:solidFill>
                  <a:srgbClr val="000000"/>
                </a:solidFill>
                <a:latin typeface="Arial"/>
                <a:ea typeface="Arial"/>
                <a:cs typeface="Arial"/>
                <a:sym typeface="Arial"/>
              </a:endParaRPr>
            </a:p>
          </p:txBody>
        </p:sp>
      </p:grpSp>
      <p:sp>
        <p:nvSpPr>
          <p:cNvPr id="194" name="Google Shape;194;p27"/>
          <p:cNvSpPr txBox="1"/>
          <p:nvPr/>
        </p:nvSpPr>
        <p:spPr>
          <a:xfrm>
            <a:off x="898375" y="1987450"/>
            <a:ext cx="3194700" cy="1831800"/>
          </a:xfrm>
          <a:prstGeom prst="rect">
            <a:avLst/>
          </a:prstGeom>
          <a:noFill/>
          <a:ln>
            <a:noFill/>
          </a:ln>
        </p:spPr>
        <p:txBody>
          <a:bodyPr anchorCtr="0" anchor="t" bIns="0" lIns="0" spcFirstLastPara="1" rIns="0" wrap="square" tIns="0">
            <a:spAutoFit/>
          </a:bodyPr>
          <a:lstStyle/>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Video</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Facilitator Instructions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Student-facing Slides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Student-facing Materials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Exit Tickets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Student Bookmarks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Pre- and Post-Tests</a:t>
            </a:r>
            <a:endParaRPr b="1" sz="1700">
              <a:solidFill>
                <a:schemeClr val="accent1"/>
              </a:solidFill>
              <a:latin typeface="Open Sans"/>
              <a:ea typeface="Open Sans"/>
              <a:cs typeface="Open Sans"/>
              <a:sym typeface="Open Sans"/>
            </a:endParaRPr>
          </a:p>
        </p:txBody>
      </p:sp>
      <p:pic>
        <p:nvPicPr>
          <p:cNvPr id="195" name="Google Shape;195;p27"/>
          <p:cNvPicPr preferRelativeResize="0"/>
          <p:nvPr/>
        </p:nvPicPr>
        <p:blipFill rotWithShape="1">
          <a:blip r:embed="rId5">
            <a:alphaModFix/>
          </a:blip>
          <a:srcRect b="0" l="0" r="0" t="20242"/>
          <a:stretch/>
        </p:blipFill>
        <p:spPr>
          <a:xfrm>
            <a:off x="4572000" y="1451125"/>
            <a:ext cx="3802050" cy="28231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8"/>
          <p:cNvPicPr preferRelativeResize="0"/>
          <p:nvPr/>
        </p:nvPicPr>
        <p:blipFill>
          <a:blip r:embed="rId3">
            <a:alphaModFix/>
          </a:blip>
          <a:stretch>
            <a:fillRect/>
          </a:stretch>
        </p:blipFill>
        <p:spPr>
          <a:xfrm>
            <a:off x="8533200" y="4532700"/>
            <a:ext cx="610799" cy="610799"/>
          </a:xfrm>
          <a:prstGeom prst="rect">
            <a:avLst/>
          </a:prstGeom>
          <a:noFill/>
          <a:ln>
            <a:noFill/>
          </a:ln>
        </p:spPr>
      </p:pic>
      <p:sp>
        <p:nvSpPr>
          <p:cNvPr id="201" name="Google Shape;201;p28"/>
          <p:cNvSpPr/>
          <p:nvPr/>
        </p:nvSpPr>
        <p:spPr>
          <a:xfrm>
            <a:off x="118875" y="92225"/>
            <a:ext cx="7990181" cy="1450738"/>
          </a:xfrm>
          <a:custGeom>
            <a:rect b="b" l="l" r="r" t="t"/>
            <a:pathLst>
              <a:path extrusionOk="0" h="3086676" w="13045194">
                <a:moveTo>
                  <a:pt x="0" y="0"/>
                </a:moveTo>
                <a:lnTo>
                  <a:pt x="13045194" y="0"/>
                </a:lnTo>
                <a:lnTo>
                  <a:pt x="13045194" y="3086676"/>
                </a:lnTo>
                <a:lnTo>
                  <a:pt x="0" y="3086676"/>
                </a:lnTo>
                <a:lnTo>
                  <a:pt x="0" y="0"/>
                </a:lnTo>
                <a:close/>
              </a:path>
            </a:pathLst>
          </a:custGeom>
          <a:blipFill rotWithShape="1">
            <a:blip r:embed="rId4">
              <a:alphaModFix/>
            </a:blip>
            <a:stretch>
              <a:fillRect b="0" l="0" r="0" t="0"/>
            </a:stretch>
          </a:blipFill>
          <a:ln>
            <a:noFill/>
          </a:ln>
        </p:spPr>
      </p:sp>
      <p:sp>
        <p:nvSpPr>
          <p:cNvPr id="202" name="Google Shape;202;p28"/>
          <p:cNvSpPr txBox="1"/>
          <p:nvPr/>
        </p:nvSpPr>
        <p:spPr>
          <a:xfrm>
            <a:off x="242350" y="320825"/>
            <a:ext cx="77913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Plan &amp; Implementation for Teaching Level I</a:t>
            </a:r>
            <a:endParaRPr b="0" i="0" sz="100" u="none" cap="none" strike="noStrike">
              <a:solidFill>
                <a:srgbClr val="000000"/>
              </a:solidFill>
              <a:latin typeface="Arial"/>
              <a:ea typeface="Arial"/>
              <a:cs typeface="Arial"/>
              <a:sym typeface="Arial"/>
            </a:endParaRPr>
          </a:p>
        </p:txBody>
      </p:sp>
      <p:sp>
        <p:nvSpPr>
          <p:cNvPr id="203" name="Google Shape;203;p28"/>
          <p:cNvSpPr txBox="1"/>
          <p:nvPr/>
        </p:nvSpPr>
        <p:spPr>
          <a:xfrm>
            <a:off x="242350" y="1107275"/>
            <a:ext cx="7725900" cy="301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rPr b="1" lang="en" sz="1500">
                <a:solidFill>
                  <a:schemeClr val="lt1"/>
                </a:solidFill>
                <a:latin typeface="Open Sans"/>
                <a:ea typeface="Open Sans"/>
                <a:cs typeface="Open Sans"/>
                <a:sym typeface="Open Sans"/>
              </a:rPr>
              <a:t>Step 1</a:t>
            </a:r>
            <a:r>
              <a:rPr lang="en" sz="1500">
                <a:solidFill>
                  <a:schemeClr val="lt1"/>
                </a:solidFill>
                <a:latin typeface="Open Sans"/>
                <a:ea typeface="Open Sans"/>
                <a:cs typeface="Open Sans"/>
                <a:sym typeface="Open Sans"/>
              </a:rPr>
              <a:t>: Prior to teaching every lesson</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Read through the Facilitator’s Guide</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Watch the video</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Review the slides</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Prep classroom materials &amp; pre/post tests</a:t>
            </a:r>
            <a:endParaRPr sz="1500">
              <a:solidFill>
                <a:schemeClr val="lt1"/>
              </a:solidFill>
              <a:latin typeface="Open Sans"/>
              <a:ea typeface="Open Sans"/>
              <a:cs typeface="Open Sans"/>
              <a:sym typeface="Open Sans"/>
            </a:endParaRPr>
          </a:p>
          <a:p>
            <a:pPr indent="0" lvl="0" marL="45720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2:</a:t>
            </a:r>
            <a:r>
              <a:rPr lang="en" sz="1500">
                <a:solidFill>
                  <a:schemeClr val="lt1"/>
                </a:solidFill>
                <a:latin typeface="Open Sans"/>
                <a:ea typeface="Open Sans"/>
                <a:cs typeface="Open Sans"/>
                <a:sym typeface="Open Sans"/>
              </a:rPr>
              <a:t> Remind the school mental health team that you are teaching this programming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3: </a:t>
            </a:r>
            <a:r>
              <a:rPr lang="en" sz="1500">
                <a:solidFill>
                  <a:schemeClr val="lt1"/>
                </a:solidFill>
                <a:latin typeface="Open Sans"/>
                <a:ea typeface="Open Sans"/>
                <a:cs typeface="Open Sans"/>
                <a:sym typeface="Open Sans"/>
              </a:rPr>
              <a:t>Teach program</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4:</a:t>
            </a:r>
            <a:r>
              <a:rPr lang="en" sz="1500">
                <a:solidFill>
                  <a:schemeClr val="lt1"/>
                </a:solidFill>
                <a:latin typeface="Open Sans"/>
                <a:ea typeface="Open Sans"/>
                <a:cs typeface="Open Sans"/>
                <a:sym typeface="Open Sans"/>
              </a:rPr>
              <a:t> Complete the required Erika’s Lighthouse Report on Impact form</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5:</a:t>
            </a:r>
            <a:r>
              <a:rPr lang="en" sz="1500">
                <a:solidFill>
                  <a:schemeClr val="lt1"/>
                </a:solidFill>
                <a:latin typeface="Open Sans"/>
                <a:ea typeface="Open Sans"/>
                <a:cs typeface="Open Sans"/>
                <a:sym typeface="Open Sans"/>
              </a:rPr>
              <a:t> Complete the Educator Evaluation Survey</a:t>
            </a:r>
            <a:endParaRPr sz="1500">
              <a:solidFill>
                <a:schemeClr val="lt1"/>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9"/>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209" name="Google Shape;209;p29"/>
          <p:cNvGrpSpPr/>
          <p:nvPr/>
        </p:nvGrpSpPr>
        <p:grpSpPr>
          <a:xfrm>
            <a:off x="76201" y="296192"/>
            <a:ext cx="8251085" cy="738950"/>
            <a:chOff x="522675" y="1373822"/>
            <a:chExt cx="8251085" cy="1080337"/>
          </a:xfrm>
        </p:grpSpPr>
        <p:sp>
          <p:nvSpPr>
            <p:cNvPr id="210" name="Google Shape;210;p29"/>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11" name="Google Shape;211;p29"/>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Level I Facilitator Guide</a:t>
              </a:r>
              <a:endParaRPr b="0" i="0" sz="100" u="none" cap="none" strike="noStrike">
                <a:solidFill>
                  <a:srgbClr val="000000"/>
                </a:solidFill>
                <a:latin typeface="Arial"/>
                <a:ea typeface="Arial"/>
                <a:cs typeface="Arial"/>
                <a:sym typeface="Arial"/>
              </a:endParaRPr>
            </a:p>
          </p:txBody>
        </p:sp>
      </p:grpSp>
      <p:pic>
        <p:nvPicPr>
          <p:cNvPr id="212" name="Google Shape;212;p29"/>
          <p:cNvPicPr preferRelativeResize="0"/>
          <p:nvPr/>
        </p:nvPicPr>
        <p:blipFill>
          <a:blip r:embed="rId3">
            <a:alphaModFix/>
          </a:blip>
          <a:stretch>
            <a:fillRect/>
          </a:stretch>
        </p:blipFill>
        <p:spPr>
          <a:xfrm>
            <a:off x="2513000" y="1138629"/>
            <a:ext cx="2975300" cy="3852546"/>
          </a:xfrm>
          <a:prstGeom prst="rect">
            <a:avLst/>
          </a:prstGeom>
          <a:noFill/>
          <a:ln>
            <a:noFill/>
          </a:ln>
        </p:spPr>
      </p:pic>
      <p:pic>
        <p:nvPicPr>
          <p:cNvPr id="213" name="Google Shape;213;p29"/>
          <p:cNvPicPr preferRelativeResize="0"/>
          <p:nvPr/>
        </p:nvPicPr>
        <p:blipFill>
          <a:blip r:embed="rId4">
            <a:alphaModFix/>
          </a:blip>
          <a:stretch>
            <a:fillRect/>
          </a:stretch>
        </p:blipFill>
        <p:spPr>
          <a:xfrm>
            <a:off x="5516500" y="1162925"/>
            <a:ext cx="2975300" cy="3836361"/>
          </a:xfrm>
          <a:prstGeom prst="rect">
            <a:avLst/>
          </a:prstGeom>
          <a:noFill/>
          <a:ln>
            <a:noFill/>
          </a:ln>
        </p:spPr>
      </p:pic>
      <p:pic>
        <p:nvPicPr>
          <p:cNvPr id="214" name="Google Shape;214;p29"/>
          <p:cNvPicPr preferRelativeResize="0"/>
          <p:nvPr/>
        </p:nvPicPr>
        <p:blipFill>
          <a:blip r:embed="rId5">
            <a:alphaModFix/>
          </a:blip>
          <a:stretch>
            <a:fillRect/>
          </a:stretch>
        </p:blipFill>
        <p:spPr>
          <a:xfrm>
            <a:off x="128000" y="1154825"/>
            <a:ext cx="2311775" cy="2988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0"/>
          <p:cNvSpPr txBox="1"/>
          <p:nvPr/>
        </p:nvSpPr>
        <p:spPr>
          <a:xfrm>
            <a:off x="450575" y="47092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descr="The Level I: We All Have Mental Health program is designed for grades 4-6. This free program is skills-based and is accompanied by 4 lessons to assist social workers, counselors and educators educate students in the difference between everyday feelings vs. overwhelming feelings, good mental health and help-seeking." id="220" name="Google Shape;220;p30" title="Level I: We All Have Mental Health">
            <a:hlinkClick r:id="rId3"/>
          </p:cNvPr>
          <p:cNvPicPr preferRelativeResize="0"/>
          <p:nvPr/>
        </p:nvPicPr>
        <p:blipFill>
          <a:blip r:embed="rId4">
            <a:alphaModFix/>
          </a:blip>
          <a:stretch>
            <a:fillRect/>
          </a:stretch>
        </p:blipFill>
        <p:spPr>
          <a:xfrm>
            <a:off x="619350" y="601274"/>
            <a:ext cx="7006125" cy="3940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1"/>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226" name="Google Shape;226;p31"/>
          <p:cNvGrpSpPr/>
          <p:nvPr/>
        </p:nvGrpSpPr>
        <p:grpSpPr>
          <a:xfrm>
            <a:off x="76188" y="219913"/>
            <a:ext cx="8251085" cy="609619"/>
            <a:chOff x="522663" y="1450000"/>
            <a:chExt cx="8251085" cy="609619"/>
          </a:xfrm>
        </p:grpSpPr>
        <p:sp>
          <p:nvSpPr>
            <p:cNvPr id="227" name="Google Shape;227;p31"/>
            <p:cNvSpPr/>
            <p:nvPr/>
          </p:nvSpPr>
          <p:spPr>
            <a:xfrm>
              <a:off x="522663" y="14500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28" name="Google Shape;228;p31"/>
            <p:cNvSpPr txBox="1"/>
            <p:nvPr/>
          </p:nvSpPr>
          <p:spPr>
            <a:xfrm>
              <a:off x="588450" y="15701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Level I Slides</a:t>
              </a:r>
              <a:r>
                <a:rPr b="1" lang="en" sz="2399">
                  <a:solidFill>
                    <a:srgbClr val="FEFEFE"/>
                  </a:solidFill>
                  <a:latin typeface="Open Sans"/>
                  <a:ea typeface="Open Sans"/>
                  <a:cs typeface="Open Sans"/>
                  <a:sym typeface="Open Sans"/>
                </a:rPr>
                <a:t> </a:t>
              </a:r>
              <a:endParaRPr b="0" i="0" sz="100" u="none" cap="none" strike="noStrike">
                <a:solidFill>
                  <a:srgbClr val="000000"/>
                </a:solidFill>
                <a:latin typeface="Arial"/>
                <a:ea typeface="Arial"/>
                <a:cs typeface="Arial"/>
                <a:sym typeface="Arial"/>
              </a:endParaRPr>
            </a:p>
          </p:txBody>
        </p:sp>
      </p:grpSp>
      <p:pic>
        <p:nvPicPr>
          <p:cNvPr id="229" name="Google Shape;229;p31"/>
          <p:cNvPicPr preferRelativeResize="0"/>
          <p:nvPr/>
        </p:nvPicPr>
        <p:blipFill>
          <a:blip r:embed="rId3">
            <a:alphaModFix/>
          </a:blip>
          <a:stretch>
            <a:fillRect/>
          </a:stretch>
        </p:blipFill>
        <p:spPr>
          <a:xfrm>
            <a:off x="76200" y="933150"/>
            <a:ext cx="8251075" cy="40975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grpSp>
        <p:nvGrpSpPr>
          <p:cNvPr id="234" name="Google Shape;234;p32"/>
          <p:cNvGrpSpPr/>
          <p:nvPr/>
        </p:nvGrpSpPr>
        <p:grpSpPr>
          <a:xfrm>
            <a:off x="108613" y="296125"/>
            <a:ext cx="8251085" cy="609619"/>
            <a:chOff x="446463" y="1373800"/>
            <a:chExt cx="8251085" cy="609619"/>
          </a:xfrm>
        </p:grpSpPr>
        <p:sp>
          <p:nvSpPr>
            <p:cNvPr id="235" name="Google Shape;235;p32"/>
            <p:cNvSpPr/>
            <p:nvPr/>
          </p:nvSpPr>
          <p:spPr>
            <a:xfrm>
              <a:off x="4464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36" name="Google Shape;236;p32"/>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Level I Student Materials</a:t>
              </a:r>
              <a:endParaRPr b="0" i="0" sz="100" u="none" cap="none" strike="noStrike">
                <a:solidFill>
                  <a:srgbClr val="000000"/>
                </a:solidFill>
                <a:latin typeface="Arial"/>
                <a:ea typeface="Arial"/>
                <a:cs typeface="Arial"/>
                <a:sym typeface="Arial"/>
              </a:endParaRPr>
            </a:p>
          </p:txBody>
        </p:sp>
      </p:grpSp>
      <p:sp>
        <p:nvSpPr>
          <p:cNvPr id="237" name="Google Shape;237;p32"/>
          <p:cNvSpPr/>
          <p:nvPr/>
        </p:nvSpPr>
        <p:spPr>
          <a:xfrm>
            <a:off x="3361151" y="1218827"/>
            <a:ext cx="717527" cy="610083"/>
          </a:xfrm>
          <a:custGeom>
            <a:rect b="b" l="l" r="r" t="t"/>
            <a:pathLst>
              <a:path extrusionOk="0" h="968386" w="1427914">
                <a:moveTo>
                  <a:pt x="0" y="0"/>
                </a:moveTo>
                <a:lnTo>
                  <a:pt x="1427914" y="0"/>
                </a:lnTo>
                <a:lnTo>
                  <a:pt x="1427914" y="968385"/>
                </a:lnTo>
                <a:lnTo>
                  <a:pt x="0" y="968385"/>
                </a:lnTo>
                <a:lnTo>
                  <a:pt x="0" y="0"/>
                </a:lnTo>
                <a:close/>
              </a:path>
            </a:pathLst>
          </a:custGeom>
          <a:blipFill rotWithShape="1">
            <a:blip r:embed="rId3">
              <a:alphaModFix/>
            </a:blip>
            <a:stretch>
              <a:fillRect b="0" l="0" r="0" t="0"/>
            </a:stretch>
          </a:blipFill>
          <a:ln>
            <a:noFill/>
          </a:ln>
        </p:spPr>
      </p:sp>
      <p:sp>
        <p:nvSpPr>
          <p:cNvPr id="238" name="Google Shape;238;p32"/>
          <p:cNvSpPr/>
          <p:nvPr/>
        </p:nvSpPr>
        <p:spPr>
          <a:xfrm>
            <a:off x="4023202" y="1740602"/>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3">
              <a:alphaModFix/>
            </a:blip>
            <a:stretch>
              <a:fillRect b="0" l="0" r="0" t="0"/>
            </a:stretch>
          </a:blipFill>
          <a:ln>
            <a:noFill/>
          </a:ln>
        </p:spPr>
      </p:sp>
      <p:sp>
        <p:nvSpPr>
          <p:cNvPr id="239" name="Google Shape;239;p32"/>
          <p:cNvSpPr/>
          <p:nvPr/>
        </p:nvSpPr>
        <p:spPr>
          <a:xfrm>
            <a:off x="1784589" y="4523252"/>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3">
              <a:alphaModFix/>
            </a:blip>
            <a:stretch>
              <a:fillRect b="0" l="0" r="0" t="0"/>
            </a:stretch>
          </a:blipFill>
          <a:ln>
            <a:noFill/>
          </a:ln>
        </p:spPr>
      </p:sp>
      <p:sp>
        <p:nvSpPr>
          <p:cNvPr id="240" name="Google Shape;240;p32"/>
          <p:cNvSpPr/>
          <p:nvPr/>
        </p:nvSpPr>
        <p:spPr>
          <a:xfrm>
            <a:off x="7595751" y="4394677"/>
            <a:ext cx="717527" cy="610083"/>
          </a:xfrm>
          <a:custGeom>
            <a:rect b="b" l="l" r="r" t="t"/>
            <a:pathLst>
              <a:path extrusionOk="0" h="968386" w="1427914">
                <a:moveTo>
                  <a:pt x="0" y="0"/>
                </a:moveTo>
                <a:lnTo>
                  <a:pt x="1427914" y="0"/>
                </a:lnTo>
                <a:lnTo>
                  <a:pt x="1427914" y="968385"/>
                </a:lnTo>
                <a:lnTo>
                  <a:pt x="0" y="968385"/>
                </a:lnTo>
                <a:lnTo>
                  <a:pt x="0" y="0"/>
                </a:lnTo>
                <a:close/>
              </a:path>
            </a:pathLst>
          </a:custGeom>
          <a:blipFill rotWithShape="1">
            <a:blip r:embed="rId3">
              <a:alphaModFix/>
            </a:blip>
            <a:stretch>
              <a:fillRect b="0" l="0" r="0" t="0"/>
            </a:stretch>
          </a:blipFill>
          <a:ln>
            <a:noFill/>
          </a:ln>
        </p:spPr>
      </p:sp>
      <p:pic>
        <p:nvPicPr>
          <p:cNvPr id="241" name="Google Shape;241;p32"/>
          <p:cNvPicPr preferRelativeResize="0"/>
          <p:nvPr/>
        </p:nvPicPr>
        <p:blipFill>
          <a:blip r:embed="rId4">
            <a:alphaModFix/>
          </a:blip>
          <a:stretch>
            <a:fillRect/>
          </a:stretch>
        </p:blipFill>
        <p:spPr>
          <a:xfrm>
            <a:off x="108625" y="1034325"/>
            <a:ext cx="2489518" cy="3107800"/>
          </a:xfrm>
          <a:prstGeom prst="rect">
            <a:avLst/>
          </a:prstGeom>
          <a:noFill/>
          <a:ln>
            <a:noFill/>
          </a:ln>
        </p:spPr>
      </p:pic>
      <p:pic>
        <p:nvPicPr>
          <p:cNvPr id="242" name="Google Shape;242;p32"/>
          <p:cNvPicPr preferRelativeResize="0"/>
          <p:nvPr/>
        </p:nvPicPr>
        <p:blipFill>
          <a:blip r:embed="rId5">
            <a:alphaModFix/>
          </a:blip>
          <a:stretch>
            <a:fillRect/>
          </a:stretch>
        </p:blipFill>
        <p:spPr>
          <a:xfrm>
            <a:off x="5899523" y="981199"/>
            <a:ext cx="2460177" cy="3107800"/>
          </a:xfrm>
          <a:prstGeom prst="rect">
            <a:avLst/>
          </a:prstGeom>
          <a:noFill/>
          <a:ln>
            <a:noFill/>
          </a:ln>
        </p:spPr>
      </p:pic>
      <p:pic>
        <p:nvPicPr>
          <p:cNvPr id="243" name="Google Shape;243;p32"/>
          <p:cNvPicPr preferRelativeResize="0"/>
          <p:nvPr/>
        </p:nvPicPr>
        <p:blipFill>
          <a:blip r:embed="rId6">
            <a:alphaModFix/>
          </a:blip>
          <a:stretch>
            <a:fillRect/>
          </a:stretch>
        </p:blipFill>
        <p:spPr>
          <a:xfrm>
            <a:off x="2748050" y="2441086"/>
            <a:ext cx="3034174" cy="233621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15"/>
          <p:cNvSpPr txBox="1"/>
          <p:nvPr/>
        </p:nvSpPr>
        <p:spPr>
          <a:xfrm>
            <a:off x="501075" y="529850"/>
            <a:ext cx="7649100" cy="41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800">
                <a:solidFill>
                  <a:schemeClr val="lt1"/>
                </a:solidFill>
                <a:latin typeface="Open Sans"/>
                <a:ea typeface="Open Sans"/>
                <a:cs typeface="Open Sans"/>
                <a:sym typeface="Open Sans"/>
              </a:rPr>
              <a:t>LEVEL I IMPLEMENTATION TRAINING AGENDA</a:t>
            </a:r>
            <a:endParaRPr b="1" sz="19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500">
              <a:solidFill>
                <a:srgbClr val="434345"/>
              </a:solidFill>
              <a:latin typeface="Open Sans"/>
              <a:ea typeface="Open Sans"/>
              <a:cs typeface="Open Sans"/>
              <a:sym typeface="Open Sans"/>
            </a:endParaRPr>
          </a:p>
          <a:p>
            <a:pPr indent="0" lvl="0" marL="0" rtl="0" algn="l">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Erika’s Lighthouse Core Messages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Level I Objectives &amp; Components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Addressing Sensitive Topics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600">
                <a:solidFill>
                  <a:schemeClr val="lt1"/>
                </a:solidFill>
                <a:latin typeface="Open Sans"/>
                <a:ea typeface="Open Sans"/>
                <a:cs typeface="Open Sans"/>
                <a:sym typeface="Open Sans"/>
              </a:rPr>
              <a:t>      Level I Content</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Tips for a Successful Teaching</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a:t>
            </a:r>
            <a:endParaRPr sz="1600">
              <a:solidFill>
                <a:schemeClr val="lt1"/>
              </a:solidFill>
              <a:latin typeface="Open Sans"/>
              <a:ea typeface="Open Sans"/>
              <a:cs typeface="Open Sans"/>
              <a:sym typeface="Open Sans"/>
            </a:endParaRPr>
          </a:p>
        </p:txBody>
      </p:sp>
      <p:pic>
        <p:nvPicPr>
          <p:cNvPr id="54" name="Google Shape;54;p15"/>
          <p:cNvPicPr preferRelativeResize="0"/>
          <p:nvPr/>
        </p:nvPicPr>
        <p:blipFill>
          <a:blip r:embed="rId3">
            <a:alphaModFix/>
          </a:blip>
          <a:stretch>
            <a:fillRect/>
          </a:stretch>
        </p:blipFill>
        <p:spPr>
          <a:xfrm>
            <a:off x="4629075" y="2294750"/>
            <a:ext cx="3199000" cy="2285685"/>
          </a:xfrm>
          <a:prstGeom prst="rect">
            <a:avLst/>
          </a:prstGeom>
          <a:noFill/>
          <a:ln>
            <a:noFill/>
          </a:ln>
        </p:spPr>
      </p:pic>
      <p:sp>
        <p:nvSpPr>
          <p:cNvPr id="55" name="Google Shape;55;p15"/>
          <p:cNvSpPr/>
          <p:nvPr/>
        </p:nvSpPr>
        <p:spPr>
          <a:xfrm>
            <a:off x="511272" y="4196201"/>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6" name="Google Shape;56;p15"/>
          <p:cNvSpPr/>
          <p:nvPr/>
        </p:nvSpPr>
        <p:spPr>
          <a:xfrm>
            <a:off x="511272" y="3729913"/>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7" name="Google Shape;57;p15"/>
          <p:cNvSpPr/>
          <p:nvPr/>
        </p:nvSpPr>
        <p:spPr>
          <a:xfrm>
            <a:off x="511272" y="3263638"/>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8" name="Google Shape;58;p15"/>
          <p:cNvSpPr/>
          <p:nvPr/>
        </p:nvSpPr>
        <p:spPr>
          <a:xfrm>
            <a:off x="511272" y="2737788"/>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9" name="Google Shape;59;p15"/>
          <p:cNvSpPr/>
          <p:nvPr/>
        </p:nvSpPr>
        <p:spPr>
          <a:xfrm>
            <a:off x="511272" y="2211938"/>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7EDB"/>
        </a:solidFill>
      </p:bgPr>
    </p:bg>
    <p:spTree>
      <p:nvGrpSpPr>
        <p:cNvPr id="247" name="Shape 247"/>
        <p:cNvGrpSpPr/>
        <p:nvPr/>
      </p:nvGrpSpPr>
      <p:grpSpPr>
        <a:xfrm>
          <a:off x="0" y="0"/>
          <a:ext cx="0" cy="0"/>
          <a:chOff x="0" y="0"/>
          <a:chExt cx="0" cy="0"/>
        </a:xfrm>
      </p:grpSpPr>
      <p:grpSp>
        <p:nvGrpSpPr>
          <p:cNvPr id="248" name="Google Shape;248;p33"/>
          <p:cNvGrpSpPr/>
          <p:nvPr/>
        </p:nvGrpSpPr>
        <p:grpSpPr>
          <a:xfrm>
            <a:off x="2766475" y="1918500"/>
            <a:ext cx="3067531" cy="3055802"/>
            <a:chOff x="-1630225" y="2956099"/>
            <a:chExt cx="6135063" cy="6111603"/>
          </a:xfrm>
        </p:grpSpPr>
        <p:sp>
          <p:nvSpPr>
            <p:cNvPr id="249" name="Google Shape;249;p33"/>
            <p:cNvSpPr/>
            <p:nvPr/>
          </p:nvSpPr>
          <p:spPr>
            <a:xfrm>
              <a:off x="-1630225" y="2956099"/>
              <a:ext cx="6111603" cy="6111603"/>
            </a:xfrm>
            <a:custGeom>
              <a:rect b="b" l="l" r="r" t="t"/>
              <a:pathLst>
                <a:path extrusionOk="0" h="6111603" w="6111603">
                  <a:moveTo>
                    <a:pt x="0" y="0"/>
                  </a:moveTo>
                  <a:lnTo>
                    <a:pt x="6111603" y="0"/>
                  </a:lnTo>
                  <a:lnTo>
                    <a:pt x="6111603" y="6111603"/>
                  </a:lnTo>
                  <a:lnTo>
                    <a:pt x="0" y="6111603"/>
                  </a:lnTo>
                  <a:lnTo>
                    <a:pt x="0" y="0"/>
                  </a:lnTo>
                  <a:close/>
                </a:path>
              </a:pathLst>
            </a:custGeom>
            <a:blipFill rotWithShape="1">
              <a:blip r:embed="rId3">
                <a:alphaModFix/>
              </a:blip>
              <a:stretch>
                <a:fillRect b="0" l="0" r="0" t="0"/>
              </a:stretch>
            </a:blipFill>
            <a:ln>
              <a:noFill/>
            </a:ln>
          </p:spPr>
        </p:sp>
        <p:sp>
          <p:nvSpPr>
            <p:cNvPr id="250" name="Google Shape;250;p33"/>
            <p:cNvSpPr txBox="1"/>
            <p:nvPr/>
          </p:nvSpPr>
          <p:spPr>
            <a:xfrm>
              <a:off x="-1469962" y="3240950"/>
              <a:ext cx="5974800" cy="5419800"/>
            </a:xfrm>
            <a:prstGeom prst="rect">
              <a:avLst/>
            </a:prstGeom>
            <a:noFill/>
            <a:ln>
              <a:noFill/>
            </a:ln>
          </p:spPr>
          <p:txBody>
            <a:bodyPr anchorCtr="0" anchor="t" bIns="0" lIns="0" spcFirstLastPara="1" rIns="0" wrap="square" tIns="0">
              <a:spAutoFit/>
            </a:bodyPr>
            <a:lstStyle/>
            <a:p>
              <a:pPr indent="0" lvl="0" marL="457200" marR="0" rtl="0" algn="l">
                <a:lnSpc>
                  <a:spcPct val="115000"/>
                </a:lnSpc>
                <a:spcBef>
                  <a:spcPts val="0"/>
                </a:spcBef>
                <a:spcAft>
                  <a:spcPts val="0"/>
                </a:spcAft>
                <a:buNone/>
              </a:pPr>
              <a:r>
                <a:rPr b="1" lang="en" sz="2100">
                  <a:solidFill>
                    <a:srgbClr val="434345"/>
                  </a:solidFill>
                  <a:latin typeface="Open Sans"/>
                  <a:ea typeface="Open Sans"/>
                  <a:cs typeface="Open Sans"/>
                  <a:sym typeface="Open Sans"/>
                </a:rPr>
                <a:t>Ideas of trusted adults:</a:t>
              </a:r>
              <a:endParaRPr b="1" sz="21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Parent/Guardian</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Aunt/Uncle/Grandparent</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School Counselor</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Coach</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Teacher</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Religious Leader</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Therapist</a:t>
              </a:r>
              <a:endParaRPr b="1" sz="1500">
                <a:solidFill>
                  <a:srgbClr val="434345"/>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700">
                <a:latin typeface="Open Sans"/>
                <a:ea typeface="Open Sans"/>
                <a:cs typeface="Open Sans"/>
                <a:sym typeface="Open Sans"/>
              </a:endParaRPr>
            </a:p>
          </p:txBody>
        </p:sp>
      </p:grpSp>
      <p:grpSp>
        <p:nvGrpSpPr>
          <p:cNvPr id="251" name="Google Shape;251;p33"/>
          <p:cNvGrpSpPr/>
          <p:nvPr/>
        </p:nvGrpSpPr>
        <p:grpSpPr>
          <a:xfrm>
            <a:off x="2627676" y="296085"/>
            <a:ext cx="3609850" cy="609619"/>
            <a:chOff x="446463" y="1373800"/>
            <a:chExt cx="8251085" cy="609619"/>
          </a:xfrm>
        </p:grpSpPr>
        <p:sp>
          <p:nvSpPr>
            <p:cNvPr id="252" name="Google Shape;252;p33"/>
            <p:cNvSpPr/>
            <p:nvPr/>
          </p:nvSpPr>
          <p:spPr>
            <a:xfrm>
              <a:off x="4464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53" name="Google Shape;253;p33"/>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Student Bookmarks</a:t>
              </a:r>
              <a:endParaRPr b="0" i="0" sz="100" u="none" cap="none" strike="noStrike">
                <a:solidFill>
                  <a:srgbClr val="000000"/>
                </a:solidFill>
                <a:latin typeface="Arial"/>
                <a:ea typeface="Arial"/>
                <a:cs typeface="Arial"/>
                <a:sym typeface="Arial"/>
              </a:endParaRPr>
            </a:p>
          </p:txBody>
        </p:sp>
      </p:grpSp>
      <p:pic>
        <p:nvPicPr>
          <p:cNvPr id="254" name="Google Shape;254;p33"/>
          <p:cNvPicPr preferRelativeResize="0"/>
          <p:nvPr/>
        </p:nvPicPr>
        <p:blipFill>
          <a:blip r:embed="rId4">
            <a:alphaModFix/>
          </a:blip>
          <a:stretch>
            <a:fillRect/>
          </a:stretch>
        </p:blipFill>
        <p:spPr>
          <a:xfrm>
            <a:off x="418125" y="243725"/>
            <a:ext cx="2039725" cy="4704628"/>
          </a:xfrm>
          <a:prstGeom prst="rect">
            <a:avLst/>
          </a:prstGeom>
          <a:noFill/>
          <a:ln>
            <a:noFill/>
          </a:ln>
        </p:spPr>
      </p:pic>
      <p:sp>
        <p:nvSpPr>
          <p:cNvPr id="255" name="Google Shape;255;p33"/>
          <p:cNvSpPr/>
          <p:nvPr/>
        </p:nvSpPr>
        <p:spPr>
          <a:xfrm>
            <a:off x="12129" y="4082613"/>
            <a:ext cx="1362150" cy="582010"/>
          </a:xfrm>
          <a:custGeom>
            <a:rect b="b" l="l" r="r" t="t"/>
            <a:pathLst>
              <a:path extrusionOk="0" h="1164019" w="2724300">
                <a:moveTo>
                  <a:pt x="0" y="0"/>
                </a:moveTo>
                <a:lnTo>
                  <a:pt x="2724300" y="0"/>
                </a:lnTo>
                <a:lnTo>
                  <a:pt x="2724300" y="1164019"/>
                </a:lnTo>
                <a:lnTo>
                  <a:pt x="0" y="1164019"/>
                </a:lnTo>
                <a:lnTo>
                  <a:pt x="0" y="0"/>
                </a:lnTo>
                <a:close/>
              </a:path>
            </a:pathLst>
          </a:custGeom>
          <a:blipFill rotWithShape="1">
            <a:blip r:embed="rId5">
              <a:alphaModFix/>
            </a:blip>
            <a:stretch>
              <a:fillRect b="0" l="0" r="0" t="0"/>
            </a:stretch>
          </a:blipFill>
          <a:ln>
            <a:noFill/>
          </a:ln>
        </p:spPr>
      </p:sp>
      <p:pic>
        <p:nvPicPr>
          <p:cNvPr id="256" name="Google Shape;256;p33"/>
          <p:cNvPicPr preferRelativeResize="0"/>
          <p:nvPr/>
        </p:nvPicPr>
        <p:blipFill>
          <a:blip r:embed="rId6">
            <a:alphaModFix/>
          </a:blip>
          <a:stretch>
            <a:fillRect/>
          </a:stretch>
        </p:blipFill>
        <p:spPr>
          <a:xfrm>
            <a:off x="6298500" y="167525"/>
            <a:ext cx="2039714" cy="4806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grpSp>
        <p:nvGrpSpPr>
          <p:cNvPr id="261" name="Google Shape;261;p34"/>
          <p:cNvGrpSpPr/>
          <p:nvPr/>
        </p:nvGrpSpPr>
        <p:grpSpPr>
          <a:xfrm>
            <a:off x="76188" y="296113"/>
            <a:ext cx="8251085" cy="609619"/>
            <a:chOff x="522663" y="1373800"/>
            <a:chExt cx="8251085" cy="609619"/>
          </a:xfrm>
        </p:grpSpPr>
        <p:sp>
          <p:nvSpPr>
            <p:cNvPr id="262" name="Google Shape;262;p34"/>
            <p:cNvSpPr/>
            <p:nvPr/>
          </p:nvSpPr>
          <p:spPr>
            <a:xfrm>
              <a:off x="5226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63" name="Google Shape;263;p34"/>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Student Skills Check - Lesson 4</a:t>
              </a:r>
              <a:endParaRPr b="0" i="0" sz="100" u="none" cap="none" strike="noStrike">
                <a:solidFill>
                  <a:srgbClr val="000000"/>
                </a:solidFill>
                <a:latin typeface="Arial"/>
                <a:ea typeface="Arial"/>
                <a:cs typeface="Arial"/>
                <a:sym typeface="Arial"/>
              </a:endParaRPr>
            </a:p>
          </p:txBody>
        </p:sp>
      </p:grpSp>
      <p:pic>
        <p:nvPicPr>
          <p:cNvPr id="264" name="Google Shape;264;p34"/>
          <p:cNvPicPr preferRelativeResize="0"/>
          <p:nvPr/>
        </p:nvPicPr>
        <p:blipFill>
          <a:blip r:embed="rId3">
            <a:alphaModFix/>
          </a:blip>
          <a:stretch>
            <a:fillRect/>
          </a:stretch>
        </p:blipFill>
        <p:spPr>
          <a:xfrm>
            <a:off x="381000" y="2288219"/>
            <a:ext cx="3551603" cy="2855282"/>
          </a:xfrm>
          <a:prstGeom prst="rect">
            <a:avLst/>
          </a:prstGeom>
          <a:noFill/>
          <a:ln>
            <a:noFill/>
          </a:ln>
        </p:spPr>
      </p:pic>
      <p:pic>
        <p:nvPicPr>
          <p:cNvPr id="265" name="Google Shape;265;p34"/>
          <p:cNvPicPr preferRelativeResize="0"/>
          <p:nvPr/>
        </p:nvPicPr>
        <p:blipFill>
          <a:blip r:embed="rId4">
            <a:alphaModFix/>
          </a:blip>
          <a:stretch>
            <a:fillRect/>
          </a:stretch>
        </p:blipFill>
        <p:spPr>
          <a:xfrm>
            <a:off x="4039553" y="2288219"/>
            <a:ext cx="3994070" cy="2855282"/>
          </a:xfrm>
          <a:prstGeom prst="rect">
            <a:avLst/>
          </a:prstGeom>
          <a:noFill/>
          <a:ln>
            <a:noFill/>
          </a:ln>
        </p:spPr>
      </p:pic>
      <p:pic>
        <p:nvPicPr>
          <p:cNvPr id="266" name="Google Shape;266;p34"/>
          <p:cNvPicPr preferRelativeResize="0"/>
          <p:nvPr/>
        </p:nvPicPr>
        <p:blipFill>
          <a:blip r:embed="rId5">
            <a:alphaModFix/>
          </a:blip>
          <a:stretch>
            <a:fillRect/>
          </a:stretch>
        </p:blipFill>
        <p:spPr>
          <a:xfrm>
            <a:off x="2772988" y="1111200"/>
            <a:ext cx="2857500" cy="971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5"/>
          <p:cNvSpPr txBox="1"/>
          <p:nvPr/>
        </p:nvSpPr>
        <p:spPr>
          <a:xfrm>
            <a:off x="5103525" y="3278500"/>
            <a:ext cx="3328200" cy="8448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Work with the school counselor(s) or other mental health professionals in the school for this process.</a:t>
            </a:r>
            <a:endParaRPr>
              <a:solidFill>
                <a:schemeClr val="lt1"/>
              </a:solidFill>
              <a:latin typeface="Open Sans"/>
              <a:ea typeface="Open Sans"/>
              <a:cs typeface="Open Sans"/>
              <a:sym typeface="Open Sans"/>
            </a:endParaRPr>
          </a:p>
        </p:txBody>
      </p:sp>
      <p:grpSp>
        <p:nvGrpSpPr>
          <p:cNvPr id="272" name="Google Shape;272;p35"/>
          <p:cNvGrpSpPr/>
          <p:nvPr/>
        </p:nvGrpSpPr>
        <p:grpSpPr>
          <a:xfrm>
            <a:off x="76188" y="296113"/>
            <a:ext cx="8251085" cy="609619"/>
            <a:chOff x="522663" y="1373800"/>
            <a:chExt cx="8251085" cy="609619"/>
          </a:xfrm>
        </p:grpSpPr>
        <p:sp>
          <p:nvSpPr>
            <p:cNvPr id="273" name="Google Shape;273;p35"/>
            <p:cNvSpPr/>
            <p:nvPr/>
          </p:nvSpPr>
          <p:spPr>
            <a:xfrm>
              <a:off x="5226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74" name="Google Shape;274;p35"/>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Exit Tickets</a:t>
              </a:r>
              <a:r>
                <a:rPr b="1" lang="en" sz="2399">
                  <a:solidFill>
                    <a:srgbClr val="FEFEFE"/>
                  </a:solidFill>
                  <a:latin typeface="Open Sans"/>
                  <a:ea typeface="Open Sans"/>
                  <a:cs typeface="Open Sans"/>
                  <a:sym typeface="Open Sans"/>
                </a:rPr>
                <a:t> </a:t>
              </a:r>
              <a:endParaRPr b="0" i="0" sz="100" u="none" cap="none" strike="noStrike">
                <a:solidFill>
                  <a:srgbClr val="000000"/>
                </a:solidFill>
                <a:latin typeface="Arial"/>
                <a:ea typeface="Arial"/>
                <a:cs typeface="Arial"/>
                <a:sym typeface="Arial"/>
              </a:endParaRPr>
            </a:p>
          </p:txBody>
        </p:sp>
      </p:grpSp>
      <p:pic>
        <p:nvPicPr>
          <p:cNvPr id="275" name="Google Shape;275;p35"/>
          <p:cNvPicPr preferRelativeResize="0"/>
          <p:nvPr/>
        </p:nvPicPr>
        <p:blipFill rotWithShape="1">
          <a:blip r:embed="rId3">
            <a:alphaModFix/>
          </a:blip>
          <a:srcRect b="0" l="2711" r="49049" t="10642"/>
          <a:stretch/>
        </p:blipFill>
        <p:spPr>
          <a:xfrm>
            <a:off x="158475" y="963522"/>
            <a:ext cx="3068826" cy="1990675"/>
          </a:xfrm>
          <a:prstGeom prst="rect">
            <a:avLst/>
          </a:prstGeom>
          <a:noFill/>
          <a:ln>
            <a:noFill/>
          </a:ln>
        </p:spPr>
      </p:pic>
      <p:pic>
        <p:nvPicPr>
          <p:cNvPr id="276" name="Google Shape;276;p35"/>
          <p:cNvPicPr preferRelativeResize="0"/>
          <p:nvPr/>
        </p:nvPicPr>
        <p:blipFill>
          <a:blip r:embed="rId4">
            <a:alphaModFix/>
          </a:blip>
          <a:stretch>
            <a:fillRect/>
          </a:stretch>
        </p:blipFill>
        <p:spPr>
          <a:xfrm>
            <a:off x="3386675" y="963525"/>
            <a:ext cx="4407524" cy="1760550"/>
          </a:xfrm>
          <a:prstGeom prst="rect">
            <a:avLst/>
          </a:prstGeom>
          <a:noFill/>
          <a:ln>
            <a:noFill/>
          </a:ln>
        </p:spPr>
      </p:pic>
      <p:pic>
        <p:nvPicPr>
          <p:cNvPr id="277" name="Google Shape;277;p35"/>
          <p:cNvPicPr preferRelativeResize="0"/>
          <p:nvPr/>
        </p:nvPicPr>
        <p:blipFill>
          <a:blip r:embed="rId5">
            <a:alphaModFix/>
          </a:blip>
          <a:stretch>
            <a:fillRect/>
          </a:stretch>
        </p:blipFill>
        <p:spPr>
          <a:xfrm>
            <a:off x="2508600" y="2781875"/>
            <a:ext cx="2594927" cy="2232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6"/>
          <p:cNvSpPr txBox="1"/>
          <p:nvPr>
            <p:ph type="title"/>
          </p:nvPr>
        </p:nvSpPr>
        <p:spPr>
          <a:xfrm>
            <a:off x="311700" y="445025"/>
            <a:ext cx="783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Level I Pre/Post Test</a:t>
            </a:r>
            <a:endParaRPr/>
          </a:p>
        </p:txBody>
      </p:sp>
      <p:pic>
        <p:nvPicPr>
          <p:cNvPr id="283" name="Google Shape;283;p36"/>
          <p:cNvPicPr preferRelativeResize="0"/>
          <p:nvPr/>
        </p:nvPicPr>
        <p:blipFill>
          <a:blip r:embed="rId3">
            <a:alphaModFix/>
          </a:blip>
          <a:stretch>
            <a:fillRect/>
          </a:stretch>
        </p:blipFill>
        <p:spPr>
          <a:xfrm>
            <a:off x="805125" y="1442425"/>
            <a:ext cx="2637574" cy="2637574"/>
          </a:xfrm>
          <a:prstGeom prst="rect">
            <a:avLst/>
          </a:prstGeom>
          <a:noFill/>
          <a:ln>
            <a:noFill/>
          </a:ln>
        </p:spPr>
      </p:pic>
      <p:pic>
        <p:nvPicPr>
          <p:cNvPr id="284" name="Google Shape;284;p36"/>
          <p:cNvPicPr preferRelativeResize="0"/>
          <p:nvPr/>
        </p:nvPicPr>
        <p:blipFill>
          <a:blip r:embed="rId4">
            <a:alphaModFix/>
          </a:blip>
          <a:stretch>
            <a:fillRect/>
          </a:stretch>
        </p:blipFill>
        <p:spPr>
          <a:xfrm>
            <a:off x="4572000" y="1428700"/>
            <a:ext cx="2637574" cy="26375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7"/>
          <p:cNvSpPr/>
          <p:nvPr/>
        </p:nvSpPr>
        <p:spPr>
          <a:xfrm>
            <a:off x="-27225" y="137625"/>
            <a:ext cx="8381400" cy="740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500">
                <a:solidFill>
                  <a:schemeClr val="accent5"/>
                </a:solidFill>
                <a:latin typeface="Open Sans"/>
                <a:ea typeface="Open Sans"/>
                <a:cs typeface="Open Sans"/>
                <a:sym typeface="Open Sans"/>
              </a:rPr>
              <a:t>TIPS FOR A SUCCESSFUL PROGRAM</a:t>
            </a:r>
            <a:endParaRPr b="1" sz="3500">
              <a:solidFill>
                <a:schemeClr val="accent5"/>
              </a:solidFill>
              <a:latin typeface="Open Sans"/>
              <a:ea typeface="Open Sans"/>
              <a:cs typeface="Open Sans"/>
              <a:sym typeface="Open Sans"/>
            </a:endParaRPr>
          </a:p>
        </p:txBody>
      </p:sp>
      <p:sp>
        <p:nvSpPr>
          <p:cNvPr id="291" name="Google Shape;291;p37"/>
          <p:cNvSpPr txBox="1"/>
          <p:nvPr/>
        </p:nvSpPr>
        <p:spPr>
          <a:xfrm>
            <a:off x="427425" y="913650"/>
            <a:ext cx="7472100" cy="4099200"/>
          </a:xfrm>
          <a:prstGeom prst="rect">
            <a:avLst/>
          </a:prstGeom>
          <a:solidFill>
            <a:schemeClr val="accent5"/>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Our programs are extremely FLEXIBLE- if you need more time or to cut something from a lesson, you are welcome to do so.</a:t>
            </a:r>
            <a:endParaRPr sz="1500">
              <a:latin typeface="Open Sans"/>
              <a:ea typeface="Open Sans"/>
              <a:cs typeface="Open Sans"/>
              <a:sym typeface="Open Sans"/>
            </a:endParaRPr>
          </a:p>
          <a:p>
            <a:pPr indent="0" lvl="0" marL="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Best practice is to teach this program at the classroom-level, not auditorium-style due to the sensitive &amp; personal nature of the topic.</a:t>
            </a:r>
            <a:endParaRPr sz="1500">
              <a:latin typeface="Open Sans"/>
              <a:ea typeface="Open Sans"/>
              <a:cs typeface="Open Sans"/>
              <a:sym typeface="Open Sans"/>
            </a:endParaRPr>
          </a:p>
          <a:p>
            <a:pPr indent="0" lvl="0" marL="0" rtl="0" algn="l">
              <a:spcBef>
                <a:spcPts val="0"/>
              </a:spcBef>
              <a:spcAft>
                <a:spcPts val="0"/>
              </a:spcAft>
              <a:buNone/>
            </a:pPr>
            <a:r>
              <a:t/>
            </a:r>
            <a:endParaRPr sz="17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You know your students best. You know what content they are ready for and how to continue the conversation in meaningful ways.</a:t>
            </a:r>
            <a:endParaRPr sz="1500">
              <a:latin typeface="Open Sans"/>
              <a:ea typeface="Open Sans"/>
              <a:cs typeface="Open Sans"/>
              <a:sym typeface="Open Sans"/>
            </a:endParaRPr>
          </a:p>
          <a:p>
            <a:pPr indent="0" lvl="0" marL="45720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Best practice is to NOT deliver program on a Friday or before an extended break - especially with the self-referral cards.</a:t>
            </a:r>
            <a:endParaRPr sz="1500">
              <a:latin typeface="Open Sans"/>
              <a:ea typeface="Open Sans"/>
              <a:cs typeface="Open Sans"/>
              <a:sym typeface="Open Sans"/>
            </a:endParaRPr>
          </a:p>
          <a:p>
            <a:pPr indent="0" lvl="0" marL="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Pick a day with extra support</a:t>
            </a:r>
            <a:endParaRPr sz="1500">
              <a:latin typeface="Open Sans"/>
              <a:ea typeface="Open Sans"/>
              <a:cs typeface="Open Sans"/>
              <a:sym typeface="Open Sans"/>
            </a:endParaRPr>
          </a:p>
          <a:p>
            <a:pPr indent="0" lvl="0" marL="45720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Have a plan for self-referrals and who is going to support that process (admin, mental health staff, nurses etc.)</a:t>
            </a:r>
            <a:endParaRPr sz="1500">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95" name="Shape 295"/>
        <p:cNvGrpSpPr/>
        <p:nvPr/>
      </p:nvGrpSpPr>
      <p:grpSpPr>
        <a:xfrm>
          <a:off x="0" y="0"/>
          <a:ext cx="0" cy="0"/>
          <a:chOff x="0" y="0"/>
          <a:chExt cx="0" cy="0"/>
        </a:xfrm>
      </p:grpSpPr>
      <p:pic>
        <p:nvPicPr>
          <p:cNvPr id="296" name="Google Shape;296;p38"/>
          <p:cNvPicPr preferRelativeResize="0"/>
          <p:nvPr/>
        </p:nvPicPr>
        <p:blipFill rotWithShape="1">
          <a:blip r:embed="rId3">
            <a:alphaModFix/>
          </a:blip>
          <a:srcRect b="0" l="40" r="-40" t="0"/>
          <a:stretch/>
        </p:blipFill>
        <p:spPr>
          <a:xfrm>
            <a:off x="2499400" y="1103325"/>
            <a:ext cx="3395400" cy="3355800"/>
          </a:xfrm>
          <a:prstGeom prst="ellipse">
            <a:avLst/>
          </a:prstGeom>
          <a:noFill/>
          <a:ln>
            <a:noFill/>
          </a:ln>
        </p:spPr>
      </p:pic>
      <p:sp>
        <p:nvSpPr>
          <p:cNvPr id="297" name="Google Shape;297;p38"/>
          <p:cNvSpPr txBox="1"/>
          <p:nvPr/>
        </p:nvSpPr>
        <p:spPr>
          <a:xfrm>
            <a:off x="839075" y="1014100"/>
            <a:ext cx="24927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Level I: We All Have Mental Health</a:t>
            </a:r>
            <a:endParaRPr b="1" sz="1000">
              <a:solidFill>
                <a:schemeClr val="lt1"/>
              </a:solidFill>
              <a:latin typeface="Open Sans"/>
              <a:ea typeface="Open Sans"/>
              <a:cs typeface="Open Sans"/>
              <a:sym typeface="Open Sans"/>
            </a:endParaRPr>
          </a:p>
        </p:txBody>
      </p:sp>
      <p:sp>
        <p:nvSpPr>
          <p:cNvPr id="298" name="Google Shape;298;p38"/>
          <p:cNvSpPr txBox="1"/>
          <p:nvPr/>
        </p:nvSpPr>
        <p:spPr>
          <a:xfrm>
            <a:off x="570975" y="1488075"/>
            <a:ext cx="2268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Level II: Depression Awareness</a:t>
            </a:r>
            <a:endParaRPr b="1" sz="1000">
              <a:solidFill>
                <a:schemeClr val="lt1"/>
              </a:solidFill>
              <a:latin typeface="Open Sans"/>
              <a:ea typeface="Open Sans"/>
              <a:cs typeface="Open Sans"/>
              <a:sym typeface="Open Sans"/>
            </a:endParaRPr>
          </a:p>
        </p:txBody>
      </p:sp>
      <p:sp>
        <p:nvSpPr>
          <p:cNvPr id="299" name="Google Shape;299;p38"/>
          <p:cNvSpPr txBox="1"/>
          <p:nvPr/>
        </p:nvSpPr>
        <p:spPr>
          <a:xfrm>
            <a:off x="808900" y="1962050"/>
            <a:ext cx="1690500" cy="646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Level III:</a:t>
            </a:r>
            <a:br>
              <a:rPr b="1" lang="en" sz="1000">
                <a:solidFill>
                  <a:schemeClr val="lt1"/>
                </a:solidFill>
                <a:latin typeface="Open Sans"/>
                <a:ea typeface="Open Sans"/>
                <a:cs typeface="Open Sans"/>
                <a:sym typeface="Open Sans"/>
              </a:rPr>
            </a:br>
            <a:r>
              <a:rPr b="1" lang="en" sz="1000">
                <a:solidFill>
                  <a:schemeClr val="lt1"/>
                </a:solidFill>
                <a:latin typeface="Open Sans"/>
                <a:ea typeface="Open Sans"/>
                <a:cs typeface="Open Sans"/>
                <a:sym typeface="Open Sans"/>
              </a:rPr>
              <a:t>Depression Education &amp; Suicide Awareness</a:t>
            </a:r>
            <a:endParaRPr b="1" sz="1000">
              <a:solidFill>
                <a:schemeClr val="lt1"/>
              </a:solidFill>
              <a:latin typeface="Open Sans"/>
              <a:ea typeface="Open Sans"/>
              <a:cs typeface="Open Sans"/>
              <a:sym typeface="Open Sans"/>
            </a:endParaRPr>
          </a:p>
        </p:txBody>
      </p:sp>
      <p:sp>
        <p:nvSpPr>
          <p:cNvPr id="300" name="Google Shape;300;p38"/>
          <p:cNvSpPr txBox="1"/>
          <p:nvPr/>
        </p:nvSpPr>
        <p:spPr>
          <a:xfrm>
            <a:off x="570975" y="3152800"/>
            <a:ext cx="1990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Empowerment Clubs</a:t>
            </a:r>
            <a:endParaRPr b="1" sz="1000">
              <a:solidFill>
                <a:schemeClr val="lt1"/>
              </a:solidFill>
              <a:latin typeface="Open Sans"/>
              <a:ea typeface="Open Sans"/>
              <a:cs typeface="Open Sans"/>
              <a:sym typeface="Open Sans"/>
            </a:endParaRPr>
          </a:p>
        </p:txBody>
      </p:sp>
      <p:sp>
        <p:nvSpPr>
          <p:cNvPr id="301" name="Google Shape;301;p38"/>
          <p:cNvSpPr txBox="1"/>
          <p:nvPr/>
        </p:nvSpPr>
        <p:spPr>
          <a:xfrm>
            <a:off x="808900" y="3655350"/>
            <a:ext cx="1990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Affiliate Clubs</a:t>
            </a:r>
            <a:endParaRPr b="1" sz="1000">
              <a:solidFill>
                <a:schemeClr val="lt1"/>
              </a:solidFill>
              <a:latin typeface="Open Sans"/>
              <a:ea typeface="Open Sans"/>
              <a:cs typeface="Open Sans"/>
              <a:sym typeface="Open Sans"/>
            </a:endParaRPr>
          </a:p>
        </p:txBody>
      </p:sp>
      <p:sp>
        <p:nvSpPr>
          <p:cNvPr id="302" name="Google Shape;302;p38"/>
          <p:cNvSpPr txBox="1"/>
          <p:nvPr/>
        </p:nvSpPr>
        <p:spPr>
          <a:xfrm>
            <a:off x="839075" y="4157900"/>
            <a:ext cx="24927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Awareness into Action Activities</a:t>
            </a:r>
            <a:endParaRPr b="1" sz="1000">
              <a:solidFill>
                <a:schemeClr val="lt1"/>
              </a:solidFill>
              <a:latin typeface="Open Sans"/>
              <a:ea typeface="Open Sans"/>
              <a:cs typeface="Open Sans"/>
              <a:sym typeface="Open Sans"/>
            </a:endParaRPr>
          </a:p>
        </p:txBody>
      </p:sp>
      <p:sp>
        <p:nvSpPr>
          <p:cNvPr id="303" name="Google Shape;303;p38"/>
          <p:cNvSpPr txBox="1"/>
          <p:nvPr/>
        </p:nvSpPr>
        <p:spPr>
          <a:xfrm>
            <a:off x="5772775" y="315280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Family Workbook Series</a:t>
            </a:r>
            <a:endParaRPr b="1" sz="1000">
              <a:solidFill>
                <a:schemeClr val="lt1"/>
              </a:solidFill>
              <a:latin typeface="Open Sans"/>
              <a:ea typeface="Open Sans"/>
              <a:cs typeface="Open Sans"/>
              <a:sym typeface="Open Sans"/>
            </a:endParaRPr>
          </a:p>
        </p:txBody>
      </p:sp>
      <p:sp>
        <p:nvSpPr>
          <p:cNvPr id="304" name="Google Shape;304;p38"/>
          <p:cNvSpPr txBox="1"/>
          <p:nvPr/>
        </p:nvSpPr>
        <p:spPr>
          <a:xfrm>
            <a:off x="5520675" y="365535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Family Workshops</a:t>
            </a:r>
            <a:endParaRPr b="1" sz="1000">
              <a:solidFill>
                <a:schemeClr val="lt1"/>
              </a:solidFill>
              <a:latin typeface="Open Sans"/>
              <a:ea typeface="Open Sans"/>
              <a:cs typeface="Open Sans"/>
              <a:sym typeface="Open Sans"/>
            </a:endParaRPr>
          </a:p>
        </p:txBody>
      </p:sp>
      <p:sp>
        <p:nvSpPr>
          <p:cNvPr id="305" name="Google Shape;305;p38"/>
          <p:cNvSpPr txBox="1"/>
          <p:nvPr/>
        </p:nvSpPr>
        <p:spPr>
          <a:xfrm>
            <a:off x="4990925" y="415790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Family Activities for Home</a:t>
            </a:r>
            <a:endParaRPr b="1" sz="1000">
              <a:solidFill>
                <a:schemeClr val="lt1"/>
              </a:solidFill>
              <a:latin typeface="Open Sans"/>
              <a:ea typeface="Open Sans"/>
              <a:cs typeface="Open Sans"/>
              <a:sym typeface="Open Sans"/>
            </a:endParaRPr>
          </a:p>
        </p:txBody>
      </p:sp>
      <p:sp>
        <p:nvSpPr>
          <p:cNvPr id="306" name="Google Shape;306;p38"/>
          <p:cNvSpPr txBox="1"/>
          <p:nvPr/>
        </p:nvSpPr>
        <p:spPr>
          <a:xfrm>
            <a:off x="4853825" y="936525"/>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All Staff Training</a:t>
            </a:r>
            <a:endParaRPr b="1" sz="1000">
              <a:solidFill>
                <a:schemeClr val="lt1"/>
              </a:solidFill>
              <a:latin typeface="Open Sans"/>
              <a:ea typeface="Open Sans"/>
              <a:cs typeface="Open Sans"/>
              <a:sym typeface="Open Sans"/>
            </a:endParaRPr>
          </a:p>
        </p:txBody>
      </p:sp>
      <p:sp>
        <p:nvSpPr>
          <p:cNvPr id="307" name="Google Shape;307;p38"/>
          <p:cNvSpPr txBox="1"/>
          <p:nvPr/>
        </p:nvSpPr>
        <p:spPr>
          <a:xfrm>
            <a:off x="5390375" y="1361413"/>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Culture Change Framework</a:t>
            </a:r>
            <a:endParaRPr b="1" sz="1000">
              <a:solidFill>
                <a:schemeClr val="lt1"/>
              </a:solidFill>
              <a:latin typeface="Open Sans"/>
              <a:ea typeface="Open Sans"/>
              <a:cs typeface="Open Sans"/>
              <a:sym typeface="Open Sans"/>
            </a:endParaRPr>
          </a:p>
        </p:txBody>
      </p:sp>
      <p:sp>
        <p:nvSpPr>
          <p:cNvPr id="308" name="Google Shape;308;p38"/>
          <p:cNvSpPr txBox="1"/>
          <p:nvPr/>
        </p:nvSpPr>
        <p:spPr>
          <a:xfrm>
            <a:off x="5714175" y="1786325"/>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Strategic Partnerships</a:t>
            </a:r>
            <a:endParaRPr b="1" sz="1000">
              <a:solidFill>
                <a:schemeClr val="lt1"/>
              </a:solidFill>
              <a:latin typeface="Open Sans"/>
              <a:ea typeface="Open Sans"/>
              <a:cs typeface="Open Sans"/>
              <a:sym typeface="Open Sans"/>
            </a:endParaRPr>
          </a:p>
        </p:txBody>
      </p:sp>
      <p:sp>
        <p:nvSpPr>
          <p:cNvPr id="309" name="Google Shape;309;p38"/>
          <p:cNvSpPr txBox="1"/>
          <p:nvPr/>
        </p:nvSpPr>
        <p:spPr>
          <a:xfrm>
            <a:off x="5892025" y="217900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On-Demand Support</a:t>
            </a:r>
            <a:endParaRPr b="1" sz="1000">
              <a:solidFill>
                <a:schemeClr val="lt1"/>
              </a:solidFill>
              <a:latin typeface="Open Sans"/>
              <a:ea typeface="Open Sans"/>
              <a:cs typeface="Open Sans"/>
              <a:sym typeface="Open Sans"/>
            </a:endParaRPr>
          </a:p>
        </p:txBody>
      </p:sp>
      <p:sp>
        <p:nvSpPr>
          <p:cNvPr id="310" name="Google Shape;310;p38"/>
          <p:cNvSpPr txBox="1"/>
          <p:nvPr>
            <p:ph idx="4294967295" type="title"/>
          </p:nvPr>
        </p:nvSpPr>
        <p:spPr>
          <a:xfrm>
            <a:off x="201625" y="158900"/>
            <a:ext cx="8268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rgbClr val="31394D"/>
              </a:buClr>
              <a:buSzPts val="990"/>
              <a:buFont typeface="Arial"/>
              <a:buNone/>
            </a:pPr>
            <a:r>
              <a:rPr b="1" lang="en" sz="4777">
                <a:latin typeface="Open Sans"/>
                <a:ea typeface="Open Sans"/>
                <a:cs typeface="Open Sans"/>
                <a:sym typeface="Open Sans"/>
              </a:rPr>
              <a:t>OUR</a:t>
            </a:r>
            <a:r>
              <a:rPr b="1" lang="en" sz="4777">
                <a:solidFill>
                  <a:srgbClr val="7F8083"/>
                </a:solidFill>
                <a:latin typeface="Open Sans"/>
                <a:ea typeface="Open Sans"/>
                <a:cs typeface="Open Sans"/>
                <a:sym typeface="Open Sans"/>
              </a:rPr>
              <a:t> </a:t>
            </a:r>
            <a:r>
              <a:rPr b="1" lang="en" sz="4777">
                <a:solidFill>
                  <a:srgbClr val="FED100"/>
                </a:solidFill>
                <a:latin typeface="Open Sans"/>
                <a:ea typeface="Open Sans"/>
                <a:cs typeface="Open Sans"/>
                <a:sym typeface="Open Sans"/>
              </a:rPr>
              <a:t>FREE</a:t>
            </a:r>
            <a:r>
              <a:rPr b="1" lang="en" sz="4777">
                <a:solidFill>
                  <a:srgbClr val="FF585F"/>
                </a:solidFill>
                <a:latin typeface="Open Sans"/>
                <a:ea typeface="Open Sans"/>
                <a:cs typeface="Open Sans"/>
                <a:sym typeface="Open Sans"/>
              </a:rPr>
              <a:t> </a:t>
            </a:r>
            <a:r>
              <a:rPr b="1" lang="en" sz="4777">
                <a:latin typeface="Open Sans"/>
                <a:ea typeface="Open Sans"/>
                <a:cs typeface="Open Sans"/>
                <a:sym typeface="Open Sans"/>
              </a:rPr>
              <a:t>PROGRAMS</a:t>
            </a:r>
            <a:endParaRPr sz="4777"/>
          </a:p>
          <a:p>
            <a:pPr indent="0" lvl="0" marL="0" rtl="0" algn="l">
              <a:spcBef>
                <a:spcPts val="0"/>
              </a:spcBef>
              <a:spcAft>
                <a:spcPts val="0"/>
              </a:spcAft>
              <a:buNone/>
            </a:pPr>
            <a:r>
              <a:t/>
            </a:r>
            <a:endParaRPr/>
          </a:p>
        </p:txBody>
      </p:sp>
      <p:pic>
        <p:nvPicPr>
          <p:cNvPr descr="Shape&#10;&#10;Description automatically generated" id="311" name="Google Shape;311;p38"/>
          <p:cNvPicPr preferRelativeResize="0"/>
          <p:nvPr/>
        </p:nvPicPr>
        <p:blipFill rotWithShape="1">
          <a:blip r:embed="rId4">
            <a:alphaModFix/>
          </a:blip>
          <a:srcRect b="0" l="0" r="0" t="0"/>
          <a:stretch/>
        </p:blipFill>
        <p:spPr>
          <a:xfrm>
            <a:off x="3719359" y="2201575"/>
            <a:ext cx="952713" cy="952713"/>
          </a:xfrm>
          <a:prstGeom prst="rect">
            <a:avLst/>
          </a:prstGeom>
          <a:noFill/>
          <a:ln>
            <a:noFill/>
          </a:ln>
        </p:spPr>
      </p:pic>
      <p:sp>
        <p:nvSpPr>
          <p:cNvPr id="312" name="Google Shape;312;p38"/>
          <p:cNvSpPr txBox="1"/>
          <p:nvPr/>
        </p:nvSpPr>
        <p:spPr>
          <a:xfrm rot="-2237146">
            <a:off x="3028765" y="2785889"/>
            <a:ext cx="537314" cy="1301611"/>
          </a:xfrm>
          <a:prstGeom prst="rect">
            <a:avLst/>
          </a:prstGeom>
          <a:solidFill>
            <a:srgbClr val="FED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13" name="Google Shape;313;p38"/>
          <p:cNvSpPr txBox="1"/>
          <p:nvPr/>
        </p:nvSpPr>
        <p:spPr>
          <a:xfrm rot="-7934709">
            <a:off x="2269379" y="3224911"/>
            <a:ext cx="2228902" cy="58488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444444"/>
                </a:solidFill>
                <a:latin typeface="Open Sans ExtraBold"/>
                <a:ea typeface="Open Sans ExtraBold"/>
                <a:cs typeface="Open Sans ExtraBold"/>
                <a:sym typeface="Open Sans ExtraBold"/>
              </a:rPr>
              <a:t>EMPOWERMENT </a:t>
            </a:r>
            <a:endParaRPr sz="1300">
              <a:solidFill>
                <a:srgbClr val="444444"/>
              </a:solidFill>
              <a:latin typeface="Open Sans ExtraBold"/>
              <a:ea typeface="Open Sans ExtraBold"/>
              <a:cs typeface="Open Sans ExtraBold"/>
              <a:sym typeface="Open Sans ExtraBold"/>
            </a:endParaRPr>
          </a:p>
          <a:p>
            <a:pPr indent="0" lvl="0" marL="0" rtl="0" algn="ctr">
              <a:spcBef>
                <a:spcPts val="0"/>
              </a:spcBef>
              <a:spcAft>
                <a:spcPts val="0"/>
              </a:spcAft>
              <a:buNone/>
            </a:pPr>
            <a:r>
              <a:rPr lang="en" sz="1300">
                <a:solidFill>
                  <a:srgbClr val="444444"/>
                </a:solidFill>
                <a:latin typeface="Open Sans ExtraBold"/>
                <a:ea typeface="Open Sans ExtraBold"/>
                <a:cs typeface="Open Sans ExtraBold"/>
                <a:sym typeface="Open Sans ExtraBold"/>
              </a:rPr>
              <a:t>CLUBS</a:t>
            </a:r>
            <a:endParaRPr sz="1300">
              <a:solidFill>
                <a:srgbClr val="444444"/>
              </a:solidFill>
              <a:latin typeface="Open Sans ExtraBold"/>
              <a:ea typeface="Open Sans ExtraBold"/>
              <a:cs typeface="Open Sans ExtraBold"/>
              <a:sym typeface="Open Sans ExtraBold"/>
            </a:endParaRPr>
          </a:p>
        </p:txBody>
      </p:sp>
      <p:sp>
        <p:nvSpPr>
          <p:cNvPr id="314" name="Google Shape;314;p38"/>
          <p:cNvSpPr txBox="1"/>
          <p:nvPr/>
        </p:nvSpPr>
        <p:spPr>
          <a:xfrm>
            <a:off x="1026050" y="4841350"/>
            <a:ext cx="63264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1200">
                <a:solidFill>
                  <a:schemeClr val="lt1"/>
                </a:solidFill>
                <a:latin typeface="Open Sans Light"/>
                <a:ea typeface="Open Sans Light"/>
                <a:cs typeface="Open Sans Light"/>
                <a:sym typeface="Open Sans Light"/>
              </a:rPr>
              <a:t>School Wide Activities: Mental Health RECHARGE </a:t>
            </a:r>
            <a:r>
              <a:rPr lang="en" sz="1200">
                <a:solidFill>
                  <a:srgbClr val="FF585F"/>
                </a:solidFill>
                <a:latin typeface="Open Sans Light"/>
                <a:ea typeface="Open Sans Light"/>
                <a:cs typeface="Open Sans Light"/>
                <a:sym typeface="Open Sans Light"/>
              </a:rPr>
              <a:t>|</a:t>
            </a:r>
            <a:r>
              <a:rPr lang="en" sz="1200">
                <a:solidFill>
                  <a:schemeClr val="lt1"/>
                </a:solidFill>
                <a:latin typeface="Open Sans Light"/>
                <a:ea typeface="Open Sans Light"/>
                <a:cs typeface="Open Sans Light"/>
                <a:sym typeface="Open Sans Light"/>
              </a:rPr>
              <a:t> Give Voice</a:t>
            </a:r>
            <a:r>
              <a:rPr lang="en" sz="1200">
                <a:solidFill>
                  <a:schemeClr val="accent4"/>
                </a:solidFill>
                <a:latin typeface="Open Sans Light"/>
                <a:ea typeface="Open Sans Light"/>
                <a:cs typeface="Open Sans Light"/>
                <a:sym typeface="Open Sans Light"/>
              </a:rPr>
              <a:t> |</a:t>
            </a:r>
            <a:r>
              <a:rPr lang="en" sz="1200">
                <a:solidFill>
                  <a:schemeClr val="lt1"/>
                </a:solidFill>
                <a:latin typeface="Open Sans Light"/>
                <a:ea typeface="Open Sans Light"/>
                <a:cs typeface="Open Sans Light"/>
                <a:sym typeface="Open Sans Light"/>
              </a:rPr>
              <a:t> Positivity Pledge</a:t>
            </a:r>
            <a:endParaRPr sz="1200">
              <a:solidFill>
                <a:schemeClr val="lt1"/>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39"/>
          <p:cNvPicPr preferRelativeResize="0"/>
          <p:nvPr/>
        </p:nvPicPr>
        <p:blipFill>
          <a:blip r:embed="rId3">
            <a:alphaModFix/>
          </a:blip>
          <a:stretch>
            <a:fillRect/>
          </a:stretch>
        </p:blipFill>
        <p:spPr>
          <a:xfrm>
            <a:off x="5462900" y="83275"/>
            <a:ext cx="2828600" cy="2012200"/>
          </a:xfrm>
          <a:prstGeom prst="rect">
            <a:avLst/>
          </a:prstGeom>
          <a:noFill/>
          <a:ln>
            <a:noFill/>
          </a:ln>
        </p:spPr>
      </p:pic>
      <p:grpSp>
        <p:nvGrpSpPr>
          <p:cNvPr id="320" name="Google Shape;320;p39"/>
          <p:cNvGrpSpPr/>
          <p:nvPr/>
        </p:nvGrpSpPr>
        <p:grpSpPr>
          <a:xfrm>
            <a:off x="153184" y="315479"/>
            <a:ext cx="4863190" cy="609619"/>
            <a:chOff x="522663" y="1997338"/>
            <a:chExt cx="8251085" cy="609619"/>
          </a:xfrm>
        </p:grpSpPr>
        <p:sp>
          <p:nvSpPr>
            <p:cNvPr id="321" name="Google Shape;321;p39"/>
            <p:cNvSpPr/>
            <p:nvPr/>
          </p:nvSpPr>
          <p:spPr>
            <a:xfrm>
              <a:off x="522663" y="1997338"/>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322" name="Google Shape;322;p39"/>
            <p:cNvSpPr txBox="1"/>
            <p:nvPr/>
          </p:nvSpPr>
          <p:spPr>
            <a:xfrm>
              <a:off x="664647" y="2117484"/>
              <a:ext cx="81087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Optional Program Additions</a:t>
              </a:r>
              <a:r>
                <a:rPr b="1" lang="en" sz="2399">
                  <a:solidFill>
                    <a:srgbClr val="FEFEFE"/>
                  </a:solidFill>
                  <a:latin typeface="Open Sans"/>
                  <a:ea typeface="Open Sans"/>
                  <a:cs typeface="Open Sans"/>
                  <a:sym typeface="Open Sans"/>
                </a:rPr>
                <a:t> </a:t>
              </a:r>
              <a:endParaRPr b="0" i="0" sz="100" u="none" cap="none" strike="noStrike">
                <a:solidFill>
                  <a:srgbClr val="000000"/>
                </a:solidFill>
                <a:latin typeface="Arial"/>
                <a:ea typeface="Arial"/>
                <a:cs typeface="Arial"/>
                <a:sym typeface="Arial"/>
              </a:endParaRPr>
            </a:p>
          </p:txBody>
        </p:sp>
      </p:grpSp>
      <p:pic>
        <p:nvPicPr>
          <p:cNvPr id="323" name="Google Shape;323;p39"/>
          <p:cNvPicPr preferRelativeResize="0"/>
          <p:nvPr/>
        </p:nvPicPr>
        <p:blipFill rotWithShape="1">
          <a:blip r:embed="rId4">
            <a:alphaModFix/>
          </a:blip>
          <a:srcRect b="16380" l="0" r="0" t="0"/>
          <a:stretch/>
        </p:blipFill>
        <p:spPr>
          <a:xfrm>
            <a:off x="5634800" y="3896350"/>
            <a:ext cx="2828599" cy="1133366"/>
          </a:xfrm>
          <a:prstGeom prst="rect">
            <a:avLst/>
          </a:prstGeom>
          <a:noFill/>
          <a:ln>
            <a:noFill/>
          </a:ln>
        </p:spPr>
      </p:pic>
      <p:pic>
        <p:nvPicPr>
          <p:cNvPr id="324" name="Google Shape;324;p39"/>
          <p:cNvPicPr preferRelativeResize="0"/>
          <p:nvPr/>
        </p:nvPicPr>
        <p:blipFill>
          <a:blip r:embed="rId5">
            <a:alphaModFix/>
          </a:blip>
          <a:stretch>
            <a:fillRect/>
          </a:stretch>
        </p:blipFill>
        <p:spPr>
          <a:xfrm>
            <a:off x="153175" y="1188925"/>
            <a:ext cx="2498600" cy="3244850"/>
          </a:xfrm>
          <a:prstGeom prst="rect">
            <a:avLst/>
          </a:prstGeom>
          <a:noFill/>
          <a:ln>
            <a:noFill/>
          </a:ln>
        </p:spPr>
      </p:pic>
      <p:pic>
        <p:nvPicPr>
          <p:cNvPr id="325" name="Google Shape;325;p39"/>
          <p:cNvPicPr preferRelativeResize="0"/>
          <p:nvPr/>
        </p:nvPicPr>
        <p:blipFill>
          <a:blip r:embed="rId6">
            <a:alphaModFix/>
          </a:blip>
          <a:stretch>
            <a:fillRect/>
          </a:stretch>
        </p:blipFill>
        <p:spPr>
          <a:xfrm>
            <a:off x="2778325" y="1188925"/>
            <a:ext cx="2828599" cy="323947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0"/>
          <p:cNvSpPr txBox="1"/>
          <p:nvPr/>
        </p:nvSpPr>
        <p:spPr>
          <a:xfrm>
            <a:off x="4455900" y="1641400"/>
            <a:ext cx="2922000" cy="523500"/>
          </a:xfrm>
          <a:prstGeom prst="rect">
            <a:avLst/>
          </a:prstGeom>
          <a:noFill/>
          <a:ln>
            <a:noFill/>
          </a:ln>
        </p:spPr>
        <p:txBody>
          <a:bodyPr anchorCtr="0" anchor="t" bIns="91425" lIns="91425" spcFirstLastPara="1" rIns="91425" wrap="square" tIns="91425">
            <a:noAutofit/>
          </a:bodyPr>
          <a:lstStyle/>
          <a:p>
            <a:pPr indent="0" lvl="0" marL="0" rtl="0" algn="l">
              <a:lnSpc>
                <a:spcPct val="545454"/>
              </a:lnSpc>
              <a:spcBef>
                <a:spcPts val="0"/>
              </a:spcBef>
              <a:spcAft>
                <a:spcPts val="0"/>
              </a:spcAft>
              <a:buNone/>
            </a:pPr>
            <a:r>
              <a:rPr b="1" lang="en" sz="2000">
                <a:solidFill>
                  <a:srgbClr val="3D7EDB"/>
                </a:solidFill>
                <a:latin typeface="Open Sans"/>
                <a:ea typeface="Open Sans"/>
                <a:cs typeface="Open Sans"/>
                <a:sym typeface="Open Sans"/>
              </a:rPr>
              <a:t>ErikasLighthouse.org</a:t>
            </a:r>
            <a:endParaRPr b="1" sz="2000">
              <a:solidFill>
                <a:srgbClr val="3D7EDB"/>
              </a:solidFill>
              <a:latin typeface="Open Sans"/>
              <a:ea typeface="Open Sans"/>
              <a:cs typeface="Open Sans"/>
              <a:sym typeface="Open Sans"/>
            </a:endParaRPr>
          </a:p>
        </p:txBody>
      </p:sp>
      <p:sp>
        <p:nvSpPr>
          <p:cNvPr id="331" name="Google Shape;331;p40"/>
          <p:cNvSpPr txBox="1"/>
          <p:nvPr/>
        </p:nvSpPr>
        <p:spPr>
          <a:xfrm>
            <a:off x="4455900" y="2164900"/>
            <a:ext cx="3443700" cy="177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700">
                <a:solidFill>
                  <a:schemeClr val="lt1"/>
                </a:solidFill>
                <a:latin typeface="Open Sans"/>
                <a:ea typeface="Open Sans"/>
                <a:cs typeface="Open Sans"/>
                <a:sym typeface="Open Sans"/>
              </a:rPr>
              <a:t>We’re here to support you!</a:t>
            </a:r>
            <a:endParaRPr b="1" sz="17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b="1"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700">
                <a:solidFill>
                  <a:schemeClr val="accent5"/>
                </a:solidFill>
                <a:latin typeface="Open Sans"/>
                <a:ea typeface="Open Sans"/>
                <a:cs typeface="Open Sans"/>
                <a:sym typeface="Open Sans"/>
              </a:rPr>
              <a:t>Program Support</a:t>
            </a:r>
            <a:endParaRPr b="1"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rPr lang="en" sz="1700" u="sng">
                <a:solidFill>
                  <a:schemeClr val="accent5"/>
                </a:solidFill>
                <a:latin typeface="Open Sans"/>
                <a:ea typeface="Open Sans"/>
                <a:cs typeface="Open Sans"/>
                <a:sym typeface="Open Sans"/>
                <a:hlinkClick r:id="rId3">
                  <a:extLst>
                    <a:ext uri="{A12FA001-AC4F-418D-AE19-62706E023703}">
                      <ahyp:hlinkClr val="tx"/>
                    </a:ext>
                  </a:extLst>
                </a:hlinkClick>
              </a:rPr>
              <a:t>ilana@erikaslighthouse.org</a:t>
            </a:r>
            <a:endParaRPr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rPr lang="en" sz="1700" u="sng">
                <a:solidFill>
                  <a:schemeClr val="accent5"/>
                </a:solidFill>
                <a:latin typeface="Open Sans"/>
                <a:ea typeface="Open Sans"/>
                <a:cs typeface="Open Sans"/>
                <a:sym typeface="Open Sans"/>
                <a:hlinkClick r:id="rId4">
                  <a:extLst>
                    <a:ext uri="{A12FA001-AC4F-418D-AE19-62706E023703}">
                      <ahyp:hlinkClr val="tx"/>
                    </a:ext>
                  </a:extLst>
                </a:hlinkClick>
              </a:rPr>
              <a:t>katie@erikaslighthouse.org</a:t>
            </a:r>
            <a:endParaRPr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700">
              <a:solidFill>
                <a:schemeClr val="accent5"/>
              </a:solidFill>
              <a:latin typeface="Open Sans"/>
              <a:ea typeface="Open Sans"/>
              <a:cs typeface="Open Sans"/>
              <a:sym typeface="Open Sans"/>
            </a:endParaRPr>
          </a:p>
        </p:txBody>
      </p:sp>
      <p:pic>
        <p:nvPicPr>
          <p:cNvPr id="332" name="Google Shape;332;p40"/>
          <p:cNvPicPr preferRelativeResize="0"/>
          <p:nvPr/>
        </p:nvPicPr>
        <p:blipFill>
          <a:blip r:embed="rId5">
            <a:alphaModFix/>
          </a:blip>
          <a:stretch>
            <a:fillRect/>
          </a:stretch>
        </p:blipFill>
        <p:spPr>
          <a:xfrm>
            <a:off x="0" y="0"/>
            <a:ext cx="3821909" cy="5143500"/>
          </a:xfrm>
          <a:prstGeom prst="rect">
            <a:avLst/>
          </a:prstGeom>
          <a:noFill/>
          <a:ln>
            <a:noFill/>
          </a:ln>
        </p:spPr>
      </p:pic>
      <p:pic>
        <p:nvPicPr>
          <p:cNvPr id="333" name="Google Shape;333;p40"/>
          <p:cNvPicPr preferRelativeResize="0"/>
          <p:nvPr/>
        </p:nvPicPr>
        <p:blipFill>
          <a:blip r:embed="rId6">
            <a:alphaModFix/>
          </a:blip>
          <a:stretch>
            <a:fillRect/>
          </a:stretch>
        </p:blipFill>
        <p:spPr>
          <a:xfrm>
            <a:off x="4188536" y="453050"/>
            <a:ext cx="3456727" cy="15848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6"/>
          <p:cNvSpPr txBox="1"/>
          <p:nvPr>
            <p:ph type="title"/>
          </p:nvPr>
        </p:nvSpPr>
        <p:spPr>
          <a:xfrm>
            <a:off x="118200" y="136550"/>
            <a:ext cx="6322200" cy="73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900"/>
              <a:t>Classroom Education Programs</a:t>
            </a:r>
            <a:endParaRPr sz="2900"/>
          </a:p>
        </p:txBody>
      </p:sp>
      <p:sp>
        <p:nvSpPr>
          <p:cNvPr id="65" name="Google Shape;65;p16"/>
          <p:cNvSpPr txBox="1"/>
          <p:nvPr/>
        </p:nvSpPr>
        <p:spPr>
          <a:xfrm>
            <a:off x="242350" y="1259675"/>
            <a:ext cx="66132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rPr b="1" lang="en" sz="1800">
                <a:solidFill>
                  <a:schemeClr val="accent5"/>
                </a:solidFill>
                <a:latin typeface="Open Sans"/>
                <a:ea typeface="Open Sans"/>
                <a:cs typeface="Open Sans"/>
                <a:sym typeface="Open Sans"/>
              </a:rPr>
              <a:t>Level I: </a:t>
            </a:r>
            <a:r>
              <a:rPr b="1" lang="en" sz="1800">
                <a:solidFill>
                  <a:schemeClr val="accent5"/>
                </a:solidFill>
                <a:latin typeface="Open Sans"/>
                <a:ea typeface="Open Sans"/>
                <a:cs typeface="Open Sans"/>
                <a:sym typeface="Open Sans"/>
              </a:rPr>
              <a:t>We All Have Mental Health </a:t>
            </a:r>
            <a:r>
              <a:rPr b="1" lang="en" sz="1800">
                <a:solidFill>
                  <a:schemeClr val="lt1"/>
                </a:solidFill>
                <a:latin typeface="Open Sans"/>
                <a:ea typeface="Open Sans"/>
                <a:cs typeface="Open Sans"/>
                <a:sym typeface="Open Sans"/>
              </a:rPr>
              <a:t>(</a:t>
            </a:r>
            <a:r>
              <a:rPr b="1" lang="en" sz="1800">
                <a:solidFill>
                  <a:schemeClr val="lt1"/>
                </a:solidFill>
                <a:latin typeface="Open Sans"/>
                <a:ea typeface="Open Sans"/>
                <a:cs typeface="Open Sans"/>
                <a:sym typeface="Open Sans"/>
              </a:rPr>
              <a:t>Ideal for gr. 4-6)</a:t>
            </a:r>
            <a:endParaRPr b="1" sz="1800">
              <a:solidFill>
                <a:schemeClr val="accent5"/>
              </a:solidFill>
              <a:latin typeface="Open Sans"/>
              <a:ea typeface="Open Sans"/>
              <a:cs typeface="Open Sans"/>
              <a:sym typeface="Open Sans"/>
            </a:endParaRPr>
          </a:p>
          <a:p>
            <a:pPr indent="0" lvl="0" marL="457200" rtl="0" algn="l">
              <a:spcBef>
                <a:spcPts val="0"/>
              </a:spcBef>
              <a:spcAft>
                <a:spcPts val="0"/>
              </a:spcAft>
              <a:buSzPts val="2200"/>
              <a:buNone/>
            </a:pPr>
            <a:r>
              <a:rPr b="1" lang="en" sz="1800">
                <a:solidFill>
                  <a:schemeClr val="lt1"/>
                </a:solidFill>
                <a:latin typeface="Open Sans"/>
                <a:ea typeface="Open Sans"/>
                <a:cs typeface="Open Sans"/>
                <a:sym typeface="Open Sans"/>
              </a:rPr>
              <a:t>Introduction to mental health by understanding everyday feelings vs. overwhelming feelings with a strong focus on help-seeking and good mental health.</a:t>
            </a:r>
            <a:endParaRPr b="1" sz="1800">
              <a:solidFill>
                <a:schemeClr val="lt1"/>
              </a:solidFill>
              <a:latin typeface="Open Sans"/>
              <a:ea typeface="Open Sans"/>
              <a:cs typeface="Open Sans"/>
              <a:sym typeface="Open Sans"/>
            </a:endParaRPr>
          </a:p>
        </p:txBody>
      </p:sp>
      <p:sp>
        <p:nvSpPr>
          <p:cNvPr id="66" name="Google Shape;66;p16"/>
          <p:cNvSpPr txBox="1"/>
          <p:nvPr>
            <p:ph idx="1" type="body"/>
          </p:nvPr>
        </p:nvSpPr>
        <p:spPr>
          <a:xfrm>
            <a:off x="118200" y="630625"/>
            <a:ext cx="5091300" cy="377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Use Together or Standalone. All are fully bilingual in English &amp; Spanish </a:t>
            </a:r>
            <a:endParaRPr sz="1000"/>
          </a:p>
        </p:txBody>
      </p:sp>
      <p:sp>
        <p:nvSpPr>
          <p:cNvPr id="67" name="Google Shape;67;p16"/>
          <p:cNvSpPr txBox="1"/>
          <p:nvPr/>
        </p:nvSpPr>
        <p:spPr>
          <a:xfrm>
            <a:off x="242350" y="2728400"/>
            <a:ext cx="5508900" cy="861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rPr b="1" lang="en">
                <a:solidFill>
                  <a:schemeClr val="accent5"/>
                </a:solidFill>
                <a:latin typeface="Open Sans"/>
                <a:ea typeface="Open Sans"/>
                <a:cs typeface="Open Sans"/>
                <a:sym typeface="Open Sans"/>
              </a:rPr>
              <a:t>Level II: </a:t>
            </a:r>
            <a:r>
              <a:rPr b="1" lang="en">
                <a:solidFill>
                  <a:schemeClr val="accent5"/>
                </a:solidFill>
                <a:latin typeface="Open Sans"/>
                <a:ea typeface="Open Sans"/>
                <a:cs typeface="Open Sans"/>
                <a:sym typeface="Open Sans"/>
              </a:rPr>
              <a:t>Depression Awareness </a:t>
            </a:r>
            <a:r>
              <a:rPr lang="en">
                <a:solidFill>
                  <a:schemeClr val="lt1"/>
                </a:solidFill>
                <a:latin typeface="Open Sans Light"/>
                <a:ea typeface="Open Sans Light"/>
                <a:cs typeface="Open Sans Light"/>
                <a:sym typeface="Open Sans Light"/>
              </a:rPr>
              <a:t>(Ideal for gr. 5-9)</a:t>
            </a:r>
            <a:endParaRPr b="1">
              <a:solidFill>
                <a:schemeClr val="accent5"/>
              </a:solidFill>
              <a:latin typeface="Open Sans"/>
              <a:ea typeface="Open Sans"/>
              <a:cs typeface="Open Sans"/>
              <a:sym typeface="Open Sans"/>
            </a:endParaRPr>
          </a:p>
          <a:p>
            <a:pPr indent="0" lvl="0" marL="457200" rtl="0" algn="l">
              <a:spcBef>
                <a:spcPts val="0"/>
              </a:spcBef>
              <a:spcAft>
                <a:spcPts val="0"/>
              </a:spcAft>
              <a:buSzPts val="2200"/>
              <a:buNone/>
            </a:pPr>
            <a:r>
              <a:rPr lang="en">
                <a:solidFill>
                  <a:schemeClr val="lt1"/>
                </a:solidFill>
                <a:latin typeface="Open Sans"/>
                <a:ea typeface="Open Sans"/>
                <a:cs typeface="Open Sans"/>
                <a:sym typeface="Open Sans"/>
              </a:rPr>
              <a:t>Introduction to depression by recognizing signs and symptoms with a strong focus on help-seeking and good mental health.</a:t>
            </a:r>
            <a:endParaRPr>
              <a:solidFill>
                <a:schemeClr val="lt1"/>
              </a:solidFill>
              <a:latin typeface="Open Sans"/>
              <a:ea typeface="Open Sans"/>
              <a:cs typeface="Open Sans"/>
              <a:sym typeface="Open Sans"/>
            </a:endParaRPr>
          </a:p>
        </p:txBody>
      </p:sp>
      <p:sp>
        <p:nvSpPr>
          <p:cNvPr id="68" name="Google Shape;68;p16"/>
          <p:cNvSpPr txBox="1"/>
          <p:nvPr/>
        </p:nvSpPr>
        <p:spPr>
          <a:xfrm>
            <a:off x="303175" y="3817325"/>
            <a:ext cx="6322200" cy="861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t/>
            </a:r>
            <a:endParaRPr>
              <a:solidFill>
                <a:schemeClr val="lt1"/>
              </a:solidFill>
              <a:latin typeface="Open Sans Light"/>
              <a:ea typeface="Open Sans Light"/>
              <a:cs typeface="Open Sans Light"/>
              <a:sym typeface="Open Sans Light"/>
            </a:endParaRPr>
          </a:p>
          <a:p>
            <a:pPr indent="0" lvl="0" marL="0" rtl="0" algn="l">
              <a:spcBef>
                <a:spcPts val="0"/>
              </a:spcBef>
              <a:spcAft>
                <a:spcPts val="0"/>
              </a:spcAft>
              <a:buSzPts val="2200"/>
              <a:buNone/>
            </a:pPr>
            <a:r>
              <a:rPr b="1" lang="en">
                <a:solidFill>
                  <a:schemeClr val="accent5"/>
                </a:solidFill>
                <a:latin typeface="Open Sans"/>
                <a:ea typeface="Open Sans"/>
                <a:cs typeface="Open Sans"/>
                <a:sym typeface="Open Sans"/>
              </a:rPr>
              <a:t>Level III: </a:t>
            </a:r>
            <a:r>
              <a:rPr b="1" lang="en">
                <a:solidFill>
                  <a:schemeClr val="accent5"/>
                </a:solidFill>
                <a:latin typeface="Open Sans"/>
                <a:ea typeface="Open Sans"/>
                <a:cs typeface="Open Sans"/>
                <a:sym typeface="Open Sans"/>
              </a:rPr>
              <a:t>Depression Education &amp; Suicide Awareness </a:t>
            </a:r>
            <a:r>
              <a:rPr lang="en">
                <a:solidFill>
                  <a:schemeClr val="lt1"/>
                </a:solidFill>
                <a:latin typeface="Open Sans Light"/>
                <a:ea typeface="Open Sans Light"/>
                <a:cs typeface="Open Sans Light"/>
                <a:sym typeface="Open Sans Light"/>
              </a:rPr>
              <a:t>(Ideal for gr. 8-12)</a:t>
            </a:r>
            <a:endParaRPr b="1">
              <a:solidFill>
                <a:schemeClr val="accent5"/>
              </a:solidFill>
              <a:latin typeface="Open Sans"/>
              <a:ea typeface="Open Sans"/>
              <a:cs typeface="Open Sans"/>
              <a:sym typeface="Open Sans"/>
            </a:endParaRPr>
          </a:p>
          <a:p>
            <a:pPr indent="0" lvl="0" marL="457200" rtl="0" algn="l">
              <a:spcBef>
                <a:spcPts val="0"/>
              </a:spcBef>
              <a:spcAft>
                <a:spcPts val="0"/>
              </a:spcAft>
              <a:buSzPts val="2200"/>
              <a:buNone/>
            </a:pPr>
            <a:r>
              <a:rPr lang="en">
                <a:solidFill>
                  <a:schemeClr val="lt1"/>
                </a:solidFill>
                <a:latin typeface="Open Sans"/>
                <a:ea typeface="Open Sans"/>
                <a:cs typeface="Open Sans"/>
                <a:sym typeface="Open Sans"/>
              </a:rPr>
              <a:t>Introduction to depression and suicide with a strong focus on help-seeking and good mental health.</a:t>
            </a:r>
            <a:endParaRPr>
              <a:solidFill>
                <a:schemeClr val="lt1"/>
              </a:solidFill>
              <a:latin typeface="Open Sans"/>
              <a:ea typeface="Open Sans"/>
              <a:cs typeface="Open Sans"/>
              <a:sym typeface="Open Sans"/>
            </a:endParaRPr>
          </a:p>
        </p:txBody>
      </p:sp>
      <p:cxnSp>
        <p:nvCxnSpPr>
          <p:cNvPr id="69" name="Google Shape;69;p16"/>
          <p:cNvCxnSpPr/>
          <p:nvPr/>
        </p:nvCxnSpPr>
        <p:spPr>
          <a:xfrm flipH="1" rot="10800000">
            <a:off x="268025" y="2522038"/>
            <a:ext cx="3013200" cy="8400"/>
          </a:xfrm>
          <a:prstGeom prst="straightConnector1">
            <a:avLst/>
          </a:prstGeom>
          <a:noFill/>
          <a:ln cap="flat" cmpd="sng" w="9525">
            <a:solidFill>
              <a:schemeClr val="lt1"/>
            </a:solidFill>
            <a:prstDash val="solid"/>
            <a:round/>
            <a:headEnd len="med" w="med" type="none"/>
            <a:tailEnd len="med" w="med" type="none"/>
          </a:ln>
        </p:spPr>
      </p:cxnSp>
      <p:cxnSp>
        <p:nvCxnSpPr>
          <p:cNvPr id="70" name="Google Shape;70;p16"/>
          <p:cNvCxnSpPr/>
          <p:nvPr/>
        </p:nvCxnSpPr>
        <p:spPr>
          <a:xfrm flipH="1" rot="10800000">
            <a:off x="268025" y="3791463"/>
            <a:ext cx="3013200" cy="8400"/>
          </a:xfrm>
          <a:prstGeom prst="straightConnector1">
            <a:avLst/>
          </a:prstGeom>
          <a:noFill/>
          <a:ln cap="flat" cmpd="sng" w="9525">
            <a:solidFill>
              <a:schemeClr val="lt1"/>
            </a:solidFill>
            <a:prstDash val="solid"/>
            <a:round/>
            <a:headEnd len="med" w="med" type="none"/>
            <a:tailEnd len="med" w="med" type="none"/>
          </a:ln>
        </p:spPr>
      </p:cxnSp>
      <p:cxnSp>
        <p:nvCxnSpPr>
          <p:cNvPr id="71" name="Google Shape;71;p16"/>
          <p:cNvCxnSpPr/>
          <p:nvPr/>
        </p:nvCxnSpPr>
        <p:spPr>
          <a:xfrm flipH="1" rot="10800000">
            <a:off x="242350" y="1053300"/>
            <a:ext cx="3013200" cy="8400"/>
          </a:xfrm>
          <a:prstGeom prst="straightConnector1">
            <a:avLst/>
          </a:prstGeom>
          <a:noFill/>
          <a:ln cap="flat" cmpd="sng" w="9525">
            <a:solidFill>
              <a:schemeClr val="lt1"/>
            </a:solidFill>
            <a:prstDash val="solid"/>
            <a:round/>
            <a:headEnd len="med" w="med" type="none"/>
            <a:tailEnd len="med" w="med" type="none"/>
          </a:ln>
        </p:spPr>
      </p:cxnSp>
      <p:sp>
        <p:nvSpPr>
          <p:cNvPr id="72" name="Google Shape;72;p16"/>
          <p:cNvSpPr/>
          <p:nvPr/>
        </p:nvSpPr>
        <p:spPr>
          <a:xfrm>
            <a:off x="6855562" y="123700"/>
            <a:ext cx="1533304" cy="1543351"/>
          </a:xfrm>
          <a:custGeom>
            <a:rect b="b" l="l" r="r" t="t"/>
            <a:pathLst>
              <a:path extrusionOk="0" h="3086702" w="3066608">
                <a:moveTo>
                  <a:pt x="0" y="0"/>
                </a:moveTo>
                <a:lnTo>
                  <a:pt x="3066608" y="0"/>
                </a:lnTo>
                <a:lnTo>
                  <a:pt x="3066608" y="3086702"/>
                </a:lnTo>
                <a:lnTo>
                  <a:pt x="0" y="3086702"/>
                </a:lnTo>
                <a:lnTo>
                  <a:pt x="0" y="0"/>
                </a:lnTo>
                <a:close/>
              </a:path>
            </a:pathLst>
          </a:custGeom>
          <a:blipFill rotWithShape="1">
            <a:blip r:embed="rId3">
              <a:alphaModFix/>
            </a:blip>
            <a:stretch>
              <a:fillRect b="0" l="0" r="0" t="0"/>
            </a:stretch>
          </a:blipFill>
          <a:ln>
            <a:noFill/>
          </a:ln>
        </p:spPr>
      </p:sp>
      <p:sp>
        <p:nvSpPr>
          <p:cNvPr id="73" name="Google Shape;73;p16"/>
          <p:cNvSpPr/>
          <p:nvPr/>
        </p:nvSpPr>
        <p:spPr>
          <a:xfrm rot="-9009977">
            <a:off x="5608700" y="2342909"/>
            <a:ext cx="2724385" cy="1164055"/>
          </a:xfrm>
          <a:custGeom>
            <a:rect b="b" l="l" r="r" t="t"/>
            <a:pathLst>
              <a:path extrusionOk="0" h="1164019" w="2724300">
                <a:moveTo>
                  <a:pt x="0" y="0"/>
                </a:moveTo>
                <a:lnTo>
                  <a:pt x="2724300" y="0"/>
                </a:lnTo>
                <a:lnTo>
                  <a:pt x="2724300" y="1164019"/>
                </a:lnTo>
                <a:lnTo>
                  <a:pt x="0" y="1164019"/>
                </a:lnTo>
                <a:lnTo>
                  <a:pt x="0" y="0"/>
                </a:lnTo>
                <a:close/>
              </a:path>
            </a:pathLst>
          </a:custGeom>
          <a:blipFill rotWithShape="1">
            <a:blip r:embed="rId4">
              <a:alphaModFix/>
            </a:blip>
            <a:stretch>
              <a:fillRect b="0" l="0" r="0" t="0"/>
            </a:stretch>
          </a:blipFill>
          <a:ln>
            <a:noFill/>
          </a:ln>
          <a:effectLst>
            <a:outerShdw blurRad="57150" rotWithShape="0" algn="bl" dir="5400000" dist="19050">
              <a:srgbClr val="000000">
                <a:alpha val="84000"/>
              </a:srgbClr>
            </a:outerShdw>
          </a:effectLst>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sp>
        <p:nvSpPr>
          <p:cNvPr id="78" name="Google Shape;78;p17"/>
          <p:cNvSpPr/>
          <p:nvPr/>
        </p:nvSpPr>
        <p:spPr>
          <a:xfrm>
            <a:off x="251250" y="3311700"/>
            <a:ext cx="2129400" cy="1373400"/>
          </a:xfrm>
          <a:prstGeom prst="homePlate">
            <a:avLst>
              <a:gd fmla="val 50000" name="adj"/>
            </a:avLst>
          </a:prstGeom>
          <a:solidFill>
            <a:srgbClr val="FF5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585F"/>
              </a:highlight>
            </a:endParaRPr>
          </a:p>
        </p:txBody>
      </p:sp>
      <p:sp>
        <p:nvSpPr>
          <p:cNvPr id="79" name="Google Shape;79;p17"/>
          <p:cNvSpPr txBox="1"/>
          <p:nvPr/>
        </p:nvSpPr>
        <p:spPr>
          <a:xfrm>
            <a:off x="309025" y="185050"/>
            <a:ext cx="6294600" cy="10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solidFill>
                  <a:srgbClr val="939598"/>
                </a:solidFill>
                <a:latin typeface="Open Sans"/>
                <a:ea typeface="Open Sans"/>
                <a:cs typeface="Open Sans"/>
                <a:sym typeface="Open Sans"/>
              </a:rPr>
              <a:t>MTSS AREA OF FOCUS</a:t>
            </a:r>
            <a:endParaRPr b="1" sz="4500">
              <a:solidFill>
                <a:srgbClr val="939598"/>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80" name="Google Shape;80;p17"/>
          <p:cNvSpPr txBox="1"/>
          <p:nvPr/>
        </p:nvSpPr>
        <p:spPr>
          <a:xfrm>
            <a:off x="286700" y="3311700"/>
            <a:ext cx="18768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lt1"/>
                </a:solidFill>
                <a:latin typeface="Open Sans"/>
                <a:ea typeface="Open Sans"/>
                <a:cs typeface="Open Sans"/>
                <a:sym typeface="Open Sans"/>
              </a:rPr>
              <a:t>What more</a:t>
            </a:r>
            <a:br>
              <a:rPr b="1" lang="en" sz="1500">
                <a:solidFill>
                  <a:schemeClr val="lt1"/>
                </a:solidFill>
                <a:latin typeface="Open Sans"/>
                <a:ea typeface="Open Sans"/>
                <a:cs typeface="Open Sans"/>
                <a:sym typeface="Open Sans"/>
              </a:rPr>
            </a:br>
            <a:r>
              <a:rPr b="1" lang="en" sz="1500">
                <a:solidFill>
                  <a:schemeClr val="lt1"/>
                </a:solidFill>
                <a:latin typeface="Open Sans"/>
                <a:ea typeface="Open Sans"/>
                <a:cs typeface="Open Sans"/>
                <a:sym typeface="Open Sans"/>
              </a:rPr>
              <a:t>can we do here?</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What can we</a:t>
            </a:r>
            <a:br>
              <a:rPr b="1" lang="en" sz="1500">
                <a:solidFill>
                  <a:schemeClr val="lt1"/>
                </a:solidFill>
                <a:latin typeface="Open Sans"/>
                <a:ea typeface="Open Sans"/>
                <a:cs typeface="Open Sans"/>
                <a:sym typeface="Open Sans"/>
              </a:rPr>
            </a:br>
            <a:r>
              <a:rPr b="1" lang="en" sz="1500">
                <a:solidFill>
                  <a:schemeClr val="lt1"/>
                </a:solidFill>
                <a:latin typeface="Open Sans"/>
                <a:ea typeface="Open Sans"/>
                <a:cs typeface="Open Sans"/>
                <a:sym typeface="Open Sans"/>
              </a:rPr>
              <a:t>do better?</a:t>
            </a:r>
            <a:endParaRPr b="1" sz="1500">
              <a:solidFill>
                <a:schemeClr val="lt1"/>
              </a:solidFill>
              <a:latin typeface="Open Sans"/>
              <a:ea typeface="Open Sans"/>
              <a:cs typeface="Open Sans"/>
              <a:sym typeface="Open Sans"/>
            </a:endParaRPr>
          </a:p>
        </p:txBody>
      </p:sp>
      <p:pic>
        <p:nvPicPr>
          <p:cNvPr id="81" name="Google Shape;81;p17"/>
          <p:cNvPicPr preferRelativeResize="0"/>
          <p:nvPr/>
        </p:nvPicPr>
        <p:blipFill>
          <a:blip r:embed="rId3">
            <a:alphaModFix/>
          </a:blip>
          <a:stretch>
            <a:fillRect/>
          </a:stretch>
        </p:blipFill>
        <p:spPr>
          <a:xfrm>
            <a:off x="2527475" y="950925"/>
            <a:ext cx="5860176" cy="3887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87" name="Google Shape;87;p18"/>
          <p:cNvGrpSpPr/>
          <p:nvPr/>
        </p:nvGrpSpPr>
        <p:grpSpPr>
          <a:xfrm>
            <a:off x="76201" y="296192"/>
            <a:ext cx="8251085" cy="738950"/>
            <a:chOff x="522675" y="1373822"/>
            <a:chExt cx="8251085" cy="1080337"/>
          </a:xfrm>
        </p:grpSpPr>
        <p:sp>
          <p:nvSpPr>
            <p:cNvPr id="88" name="Google Shape;88;p18"/>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89" name="Google Shape;89;p18"/>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Addressing Sensitive Topics</a:t>
              </a:r>
              <a:endParaRPr b="0" i="0" sz="100" u="none" cap="none" strike="noStrike">
                <a:solidFill>
                  <a:srgbClr val="000000"/>
                </a:solidFill>
                <a:latin typeface="Arial"/>
                <a:ea typeface="Arial"/>
                <a:cs typeface="Arial"/>
                <a:sym typeface="Arial"/>
              </a:endParaRPr>
            </a:p>
          </p:txBody>
        </p:sp>
      </p:grpSp>
      <p:sp>
        <p:nvSpPr>
          <p:cNvPr id="90" name="Google Shape;90;p18"/>
          <p:cNvSpPr txBox="1"/>
          <p:nvPr/>
        </p:nvSpPr>
        <p:spPr>
          <a:xfrm>
            <a:off x="384400" y="1482825"/>
            <a:ext cx="7756800" cy="1945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600">
                <a:solidFill>
                  <a:schemeClr val="lt1"/>
                </a:solidFill>
                <a:latin typeface="Open Sans"/>
                <a:ea typeface="Open Sans"/>
                <a:cs typeface="Open Sans"/>
                <a:sym typeface="Open Sans"/>
              </a:rPr>
              <a:t>In order for students to feel safe and be fully engaged in the lessons, there are some important things to do when this program is introduced to students.</a:t>
            </a:r>
            <a:endParaRPr sz="16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Establish Group Norms</a:t>
            </a:r>
            <a:endParaRPr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Answer Difficult Questions</a:t>
            </a:r>
            <a:endParaRPr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Be Sensitive &amp; Trauma Informed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p:txBody>
      </p:sp>
      <p:sp>
        <p:nvSpPr>
          <p:cNvPr id="91" name="Google Shape;91;p18"/>
          <p:cNvSpPr/>
          <p:nvPr/>
        </p:nvSpPr>
        <p:spPr>
          <a:xfrm rot="-8276730">
            <a:off x="1570761" y="3676843"/>
            <a:ext cx="2155567" cy="855044"/>
          </a:xfrm>
          <a:custGeom>
            <a:rect b="b" l="l" r="r" t="t"/>
            <a:pathLst>
              <a:path extrusionOk="0" h="1164019" w="2724300">
                <a:moveTo>
                  <a:pt x="0" y="0"/>
                </a:moveTo>
                <a:lnTo>
                  <a:pt x="2724300" y="0"/>
                </a:lnTo>
                <a:lnTo>
                  <a:pt x="2724300" y="1164019"/>
                </a:lnTo>
                <a:lnTo>
                  <a:pt x="0" y="1164019"/>
                </a:lnTo>
                <a:lnTo>
                  <a:pt x="0" y="0"/>
                </a:lnTo>
                <a:close/>
              </a:path>
            </a:pathLst>
          </a:custGeom>
          <a:blipFill rotWithShape="1">
            <a:blip r:embed="rId3">
              <a:alphaModFix/>
            </a:blip>
            <a:stretch>
              <a:fillRect b="0" l="0" r="0" t="0"/>
            </a:stretch>
          </a:blipFill>
          <a:ln>
            <a:noFill/>
          </a:ln>
          <a:effectLst>
            <a:outerShdw blurRad="57150" rotWithShape="0" algn="bl" dir="5400000" dist="19050">
              <a:srgbClr val="000000">
                <a:alpha val="84000"/>
              </a:srgbClr>
            </a:outerShdw>
          </a:effectLst>
        </p:spPr>
      </p:sp>
      <p:pic>
        <p:nvPicPr>
          <p:cNvPr id="92" name="Google Shape;92;p18"/>
          <p:cNvPicPr preferRelativeResize="0"/>
          <p:nvPr/>
        </p:nvPicPr>
        <p:blipFill rotWithShape="1">
          <a:blip r:embed="rId4">
            <a:alphaModFix/>
          </a:blip>
          <a:srcRect b="0" l="17593" r="0" t="12280"/>
          <a:stretch/>
        </p:blipFill>
        <p:spPr>
          <a:xfrm>
            <a:off x="4594450" y="2356841"/>
            <a:ext cx="3255824" cy="23092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98" name="Google Shape;98;p19"/>
          <p:cNvGrpSpPr/>
          <p:nvPr/>
        </p:nvGrpSpPr>
        <p:grpSpPr>
          <a:xfrm>
            <a:off x="76201" y="296192"/>
            <a:ext cx="8251085" cy="738950"/>
            <a:chOff x="522675" y="1373822"/>
            <a:chExt cx="8251085" cy="1080337"/>
          </a:xfrm>
        </p:grpSpPr>
        <p:sp>
          <p:nvSpPr>
            <p:cNvPr id="99" name="Google Shape;99;p19"/>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00" name="Google Shape;100;p19"/>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Establishing Group Norms</a:t>
              </a:r>
              <a:endParaRPr b="0" i="0" sz="100" u="none" cap="none" strike="noStrike">
                <a:solidFill>
                  <a:srgbClr val="000000"/>
                </a:solidFill>
                <a:latin typeface="Arial"/>
                <a:ea typeface="Arial"/>
                <a:cs typeface="Arial"/>
                <a:sym typeface="Arial"/>
              </a:endParaRPr>
            </a:p>
          </p:txBody>
        </p:sp>
      </p:grpSp>
      <p:sp>
        <p:nvSpPr>
          <p:cNvPr id="101" name="Google Shape;101;p19"/>
          <p:cNvSpPr txBox="1"/>
          <p:nvPr/>
        </p:nvSpPr>
        <p:spPr>
          <a:xfrm>
            <a:off x="3429000" y="1221550"/>
            <a:ext cx="4770000" cy="3191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300">
                <a:solidFill>
                  <a:schemeClr val="lt1"/>
                </a:solidFill>
                <a:latin typeface="Open Sans"/>
                <a:ea typeface="Open Sans"/>
                <a:cs typeface="Open Sans"/>
                <a:sym typeface="Open Sans"/>
              </a:rPr>
              <a:t>Here are some guidelines you may find useful in helping students come up with them: </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Everyone should be involved in creating the group norms. </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Use guiding questions to help students identify the norms that will achieve a safe and caring classroom:</a:t>
            </a:r>
            <a:endParaRPr sz="1300">
              <a:solidFill>
                <a:schemeClr val="lt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lang="en" sz="1300">
                <a:solidFill>
                  <a:schemeClr val="lt1"/>
                </a:solidFill>
                <a:latin typeface="Open Sans"/>
                <a:ea typeface="Open Sans"/>
                <a:cs typeface="Open Sans"/>
                <a:sym typeface="Open Sans"/>
              </a:rPr>
              <a:t>Some examples of group norms that are brainstormed may include:</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Listen to others’ perspectives</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Maintain confidentiality</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Participate</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Right to pass</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Respect differences</a:t>
            </a:r>
            <a:endParaRPr sz="1900">
              <a:solidFill>
                <a:schemeClr val="lt1"/>
              </a:solidFill>
              <a:latin typeface="Open Sans"/>
              <a:ea typeface="Open Sans"/>
              <a:cs typeface="Open Sans"/>
              <a:sym typeface="Open Sans"/>
            </a:endParaRPr>
          </a:p>
        </p:txBody>
      </p:sp>
      <p:sp>
        <p:nvSpPr>
          <p:cNvPr id="102" name="Google Shape;102;p19"/>
          <p:cNvSpPr/>
          <p:nvPr/>
        </p:nvSpPr>
        <p:spPr>
          <a:xfrm>
            <a:off x="411250" y="1035150"/>
            <a:ext cx="2265412" cy="4001507"/>
          </a:xfrm>
          <a:custGeom>
            <a:rect b="b" l="l" r="r" t="t"/>
            <a:pathLst>
              <a:path extrusionOk="0" h="9360250" w="5268400">
                <a:moveTo>
                  <a:pt x="0" y="0"/>
                </a:moveTo>
                <a:lnTo>
                  <a:pt x="5268400" y="0"/>
                </a:lnTo>
                <a:lnTo>
                  <a:pt x="5268400" y="9360250"/>
                </a:lnTo>
                <a:lnTo>
                  <a:pt x="0" y="9360250"/>
                </a:lnTo>
                <a:lnTo>
                  <a:pt x="0" y="0"/>
                </a:lnTo>
                <a:close/>
              </a:path>
            </a:pathLst>
          </a:custGeom>
          <a:blipFill rotWithShape="1">
            <a:blip r:embed="rId3">
              <a:alphaModFix/>
            </a:blip>
            <a:stretch>
              <a:fillRect b="0" l="-84775" r="-48118" t="-9899"/>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108" name="Google Shape;108;p20"/>
          <p:cNvGrpSpPr/>
          <p:nvPr/>
        </p:nvGrpSpPr>
        <p:grpSpPr>
          <a:xfrm>
            <a:off x="76201" y="296192"/>
            <a:ext cx="8251085" cy="738950"/>
            <a:chOff x="522675" y="1373822"/>
            <a:chExt cx="8251085" cy="1080337"/>
          </a:xfrm>
        </p:grpSpPr>
        <p:sp>
          <p:nvSpPr>
            <p:cNvPr id="109" name="Google Shape;109;p20"/>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10" name="Google Shape;110;p20"/>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Answering Difficult Questions</a:t>
              </a:r>
              <a:endParaRPr b="0" i="0" sz="100" u="none" cap="none" strike="noStrike">
                <a:solidFill>
                  <a:srgbClr val="000000"/>
                </a:solidFill>
                <a:latin typeface="Arial"/>
                <a:ea typeface="Arial"/>
                <a:cs typeface="Arial"/>
                <a:sym typeface="Arial"/>
              </a:endParaRPr>
            </a:p>
          </p:txBody>
        </p:sp>
      </p:grpSp>
      <p:sp>
        <p:nvSpPr>
          <p:cNvPr id="111" name="Google Shape;111;p20"/>
          <p:cNvSpPr txBox="1"/>
          <p:nvPr/>
        </p:nvSpPr>
        <p:spPr>
          <a:xfrm>
            <a:off x="384388" y="1344400"/>
            <a:ext cx="7634700" cy="3437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a:solidFill>
                  <a:schemeClr val="lt1"/>
                </a:solidFill>
                <a:latin typeface="Open Sans"/>
                <a:ea typeface="Open Sans"/>
                <a:cs typeface="Open Sans"/>
                <a:sym typeface="Open Sans"/>
              </a:rPr>
              <a:t>It may be helpful to follow this protocol when responding to difficult questions:</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Affirm that the student’s question is legitimate.</a:t>
            </a:r>
            <a:r>
              <a:rPr lang="en">
                <a:solidFill>
                  <a:schemeClr val="lt1"/>
                </a:solidFill>
                <a:latin typeface="Open Sans"/>
                <a:ea typeface="Open Sans"/>
                <a:cs typeface="Open Sans"/>
                <a:sym typeface="Open Sans"/>
              </a:rPr>
              <a:t> Restate it for clarification and acknowledge that others might also wonder about this. “Thanks for asking that. I am sure other people would like to know about...”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Identify if there is a belief/value that is inherent in the question.</a:t>
            </a:r>
            <a:r>
              <a:rPr lang="en">
                <a:solidFill>
                  <a:schemeClr val="lt1"/>
                </a:solidFill>
                <a:latin typeface="Open Sans"/>
                <a:ea typeface="Open Sans"/>
                <a:cs typeface="Open Sans"/>
                <a:sym typeface="Open Sans"/>
              </a:rPr>
              <a:t> Point out anything about the question that might be opinion-related. It is important to express the range of opinions without identifying that any single opinion is the right one. “Some people might believe…while others believe…”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Answer the factual part of the question.</a:t>
            </a:r>
            <a:r>
              <a:rPr lang="en">
                <a:solidFill>
                  <a:schemeClr val="lt1"/>
                </a:solidFill>
                <a:latin typeface="Open Sans"/>
                <a:ea typeface="Open Sans"/>
                <a:cs typeface="Open Sans"/>
                <a:sym typeface="Open Sans"/>
              </a:rPr>
              <a:t> “Here is what is known to be true…”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AutoNum type="arabicPeriod"/>
            </a:pPr>
            <a:r>
              <a:rPr b="1" i="1" lang="en">
                <a:solidFill>
                  <a:schemeClr val="lt1"/>
                </a:solidFill>
                <a:latin typeface="Open Sans"/>
                <a:ea typeface="Open Sans"/>
                <a:cs typeface="Open Sans"/>
                <a:sym typeface="Open Sans"/>
              </a:rPr>
              <a:t>Refer to a trusted adult.</a:t>
            </a:r>
            <a:r>
              <a:rPr i="1" lang="en">
                <a:solidFill>
                  <a:schemeClr val="lt1"/>
                </a:solidFill>
                <a:latin typeface="Open Sans"/>
                <a:ea typeface="Open Sans"/>
                <a:cs typeface="Open Sans"/>
                <a:sym typeface="Open Sans"/>
              </a:rPr>
              <a:t> </a:t>
            </a:r>
            <a:r>
              <a:rPr lang="en">
                <a:solidFill>
                  <a:schemeClr val="lt1"/>
                </a:solidFill>
                <a:latin typeface="Open Sans"/>
                <a:ea typeface="Open Sans"/>
                <a:cs typeface="Open Sans"/>
                <a:sym typeface="Open Sans"/>
              </a:rPr>
              <a:t>“This would be a great question to ask your (aunt, dad, caregiver, etc.)”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Check back.</a:t>
            </a:r>
            <a:r>
              <a:rPr lang="en">
                <a:solidFill>
                  <a:schemeClr val="lt1"/>
                </a:solidFill>
                <a:latin typeface="Open Sans"/>
                <a:ea typeface="Open Sans"/>
                <a:cs typeface="Open Sans"/>
                <a:sym typeface="Open Sans"/>
              </a:rPr>
              <a:t> “Did I answer your question?”</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Leave the door open.</a:t>
            </a:r>
            <a:r>
              <a:rPr lang="en">
                <a:solidFill>
                  <a:schemeClr val="lt1"/>
                </a:solidFill>
                <a:latin typeface="Open Sans"/>
                <a:ea typeface="Open Sans"/>
                <a:cs typeface="Open Sans"/>
                <a:sym typeface="Open Sans"/>
              </a:rPr>
              <a:t> “If you have any other related questions, I hope you will feel free to ask.” </a:t>
            </a:r>
            <a:endParaRPr sz="1700">
              <a:solidFill>
                <a:schemeClr val="lt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1"/>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117" name="Google Shape;117;p21"/>
          <p:cNvGrpSpPr/>
          <p:nvPr/>
        </p:nvGrpSpPr>
        <p:grpSpPr>
          <a:xfrm>
            <a:off x="76201" y="296192"/>
            <a:ext cx="8251085" cy="738950"/>
            <a:chOff x="522675" y="1373822"/>
            <a:chExt cx="8251085" cy="1080337"/>
          </a:xfrm>
        </p:grpSpPr>
        <p:sp>
          <p:nvSpPr>
            <p:cNvPr id="118" name="Google Shape;118;p21"/>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19" name="Google Shape;119;p21"/>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Being Sensitive &amp; Trauma-Informed</a:t>
              </a:r>
              <a:endParaRPr b="0" i="0" sz="100" u="none" cap="none" strike="noStrike">
                <a:solidFill>
                  <a:srgbClr val="000000"/>
                </a:solidFill>
                <a:latin typeface="Arial"/>
                <a:ea typeface="Arial"/>
                <a:cs typeface="Arial"/>
                <a:sym typeface="Arial"/>
              </a:endParaRPr>
            </a:p>
          </p:txBody>
        </p:sp>
      </p:grpSp>
      <p:pic>
        <p:nvPicPr>
          <p:cNvPr id="120" name="Google Shape;120;p21"/>
          <p:cNvPicPr preferRelativeResize="0"/>
          <p:nvPr/>
        </p:nvPicPr>
        <p:blipFill>
          <a:blip r:embed="rId3">
            <a:alphaModFix/>
          </a:blip>
          <a:stretch>
            <a:fillRect/>
          </a:stretch>
        </p:blipFill>
        <p:spPr>
          <a:xfrm>
            <a:off x="5334450" y="1035150"/>
            <a:ext cx="2992825" cy="4027727"/>
          </a:xfrm>
          <a:prstGeom prst="rect">
            <a:avLst/>
          </a:prstGeom>
          <a:noFill/>
          <a:ln>
            <a:noFill/>
          </a:ln>
        </p:spPr>
      </p:pic>
      <p:sp>
        <p:nvSpPr>
          <p:cNvPr id="121" name="Google Shape;121;p21"/>
          <p:cNvSpPr txBox="1"/>
          <p:nvPr/>
        </p:nvSpPr>
        <p:spPr>
          <a:xfrm>
            <a:off x="76200" y="1281450"/>
            <a:ext cx="5195100" cy="344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rgbClr val="000000"/>
              </a:buClr>
              <a:buSzPts val="1100"/>
              <a:buFont typeface="Arial"/>
              <a:buNone/>
            </a:pPr>
            <a:r>
              <a:rPr lang="en">
                <a:solidFill>
                  <a:srgbClr val="FFFFFF"/>
                </a:solidFill>
                <a:latin typeface="Open Sans"/>
                <a:ea typeface="Open Sans"/>
                <a:cs typeface="Open Sans"/>
                <a:sym typeface="Open Sans"/>
              </a:rPr>
              <a:t>Students:</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Come to the classroom with many different values, cultural and religious beliefs, and ideas about these topics.</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May have experienced trauma of some sort in their life, it may have an impact on their ability to thrive and be healthy.</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May have difficulty sharing ideas and discussing these issues with their peers.</a:t>
            </a:r>
            <a:endParaRPr>
              <a:solidFill>
                <a:srgbClr val="FFFFFF"/>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t/>
            </a:r>
            <a:endParaRPr>
              <a:solidFill>
                <a:srgbClr val="FFFFFF"/>
              </a:solidFill>
              <a:latin typeface="Open Sans"/>
              <a:ea typeface="Open Sans"/>
              <a:cs typeface="Open Sans"/>
              <a:sym typeface="Open Sans"/>
            </a:endParaRPr>
          </a:p>
          <a:p>
            <a:pPr indent="0" lvl="0" marL="0" rtl="0" algn="l">
              <a:spcBef>
                <a:spcPts val="0"/>
              </a:spcBef>
              <a:spcAft>
                <a:spcPts val="0"/>
              </a:spcAft>
              <a:buClr>
                <a:srgbClr val="000000"/>
              </a:buClr>
              <a:buSzPts val="1100"/>
              <a:buFont typeface="Arial"/>
              <a:buNone/>
            </a:pPr>
            <a:r>
              <a:rPr lang="en">
                <a:solidFill>
                  <a:srgbClr val="FFFFFF"/>
                </a:solidFill>
                <a:latin typeface="Open Sans"/>
                <a:ea typeface="Open Sans"/>
                <a:cs typeface="Open Sans"/>
                <a:sym typeface="Open Sans"/>
              </a:rPr>
              <a:t>Educators should:</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Infuse language and guidelines to support sensitive and personal discussions in classrooms.</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Seek opportunities to instill hope, resilience, safety.</a:t>
            </a:r>
            <a:endParaRPr>
              <a:solidFill>
                <a:srgbClr val="FFFFFF"/>
              </a:solidFill>
              <a:latin typeface="Open Sans"/>
              <a:ea typeface="Open Sans"/>
              <a:cs typeface="Open Sans"/>
              <a:sym typeface="Open Sans"/>
            </a:endParaRPr>
          </a:p>
          <a:p>
            <a:pPr indent="-317500" lvl="0" marL="5969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Switch your mindset-”remember the student who has experienced trauma is not trying to push your buttons. </a:t>
            </a:r>
            <a:endParaRPr sz="1800">
              <a:solidFill>
                <a:srgbClr val="FFFFFF"/>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txBox="1"/>
          <p:nvPr/>
        </p:nvSpPr>
        <p:spPr>
          <a:xfrm>
            <a:off x="3331025" y="219450"/>
            <a:ext cx="4982100" cy="2352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5100">
                <a:solidFill>
                  <a:schemeClr val="accent5"/>
                </a:solidFill>
                <a:latin typeface="Open Sans"/>
                <a:ea typeface="Open Sans"/>
                <a:cs typeface="Open Sans"/>
                <a:sym typeface="Open Sans"/>
              </a:rPr>
              <a:t>Level I        Core Messages</a:t>
            </a:r>
            <a:endParaRPr b="1" sz="5100">
              <a:solidFill>
                <a:schemeClr val="accent5"/>
              </a:solidFill>
              <a:latin typeface="Open Sans"/>
              <a:ea typeface="Open Sans"/>
              <a:cs typeface="Open Sans"/>
              <a:sym typeface="Open Sans"/>
            </a:endParaRPr>
          </a:p>
        </p:txBody>
      </p:sp>
      <p:pic>
        <p:nvPicPr>
          <p:cNvPr id="127" name="Google Shape;127;p22"/>
          <p:cNvPicPr preferRelativeResize="0"/>
          <p:nvPr/>
        </p:nvPicPr>
        <p:blipFill>
          <a:blip r:embed="rId3">
            <a:alphaModFix/>
          </a:blip>
          <a:stretch>
            <a:fillRect/>
          </a:stretch>
        </p:blipFill>
        <p:spPr>
          <a:xfrm>
            <a:off x="60650" y="76200"/>
            <a:ext cx="3450339" cy="3003825"/>
          </a:xfrm>
          <a:prstGeom prst="rect">
            <a:avLst/>
          </a:prstGeom>
          <a:noFill/>
          <a:ln>
            <a:noFill/>
          </a:ln>
        </p:spPr>
      </p:pic>
      <p:grpSp>
        <p:nvGrpSpPr>
          <p:cNvPr id="128" name="Google Shape;128;p22"/>
          <p:cNvGrpSpPr/>
          <p:nvPr/>
        </p:nvGrpSpPr>
        <p:grpSpPr>
          <a:xfrm>
            <a:off x="256525" y="3342738"/>
            <a:ext cx="7939850" cy="1482413"/>
            <a:chOff x="380025" y="1904288"/>
            <a:chExt cx="7939850" cy="1482413"/>
          </a:xfrm>
        </p:grpSpPr>
        <p:sp>
          <p:nvSpPr>
            <p:cNvPr id="129" name="Google Shape;129;p22"/>
            <p:cNvSpPr/>
            <p:nvPr/>
          </p:nvSpPr>
          <p:spPr>
            <a:xfrm>
              <a:off x="5873325" y="1904288"/>
              <a:ext cx="2446500" cy="1477500"/>
            </a:xfrm>
            <a:prstGeom prst="rect">
              <a:avLst/>
            </a:prstGeom>
            <a:solidFill>
              <a:srgbClr val="FED1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2"/>
            <p:cNvSpPr/>
            <p:nvPr/>
          </p:nvSpPr>
          <p:spPr>
            <a:xfrm>
              <a:off x="3242325" y="1904288"/>
              <a:ext cx="2446500" cy="1477500"/>
            </a:xfrm>
            <a:prstGeom prst="rect">
              <a:avLst/>
            </a:prstGeom>
            <a:solidFill>
              <a:srgbClr val="FF585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2"/>
            <p:cNvSpPr txBox="1"/>
            <p:nvPr/>
          </p:nvSpPr>
          <p:spPr>
            <a:xfrm>
              <a:off x="3242325" y="2335238"/>
              <a:ext cx="2446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Open Sans"/>
                  <a:ea typeface="Open Sans"/>
                  <a:cs typeface="Open Sans"/>
                  <a:sym typeface="Open Sans"/>
                </a:rPr>
                <a:t>Everyone deserves good mental health.</a:t>
              </a:r>
              <a:endParaRPr>
                <a:solidFill>
                  <a:srgbClr val="FFFFFF"/>
                </a:solidFill>
                <a:latin typeface="Open Sans"/>
                <a:ea typeface="Open Sans"/>
                <a:cs typeface="Open Sans"/>
                <a:sym typeface="Open Sans"/>
              </a:endParaRPr>
            </a:p>
          </p:txBody>
        </p:sp>
        <p:sp>
          <p:nvSpPr>
            <p:cNvPr id="132" name="Google Shape;132;p22"/>
            <p:cNvSpPr txBox="1"/>
            <p:nvPr/>
          </p:nvSpPr>
          <p:spPr>
            <a:xfrm>
              <a:off x="5873375" y="2366750"/>
              <a:ext cx="2446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You are not alone, there is hope.</a:t>
              </a:r>
              <a:endParaRPr>
                <a:solidFill>
                  <a:schemeClr val="dk2"/>
                </a:solidFill>
                <a:latin typeface="Open Sans"/>
                <a:ea typeface="Open Sans"/>
                <a:cs typeface="Open Sans"/>
                <a:sym typeface="Open Sans"/>
              </a:endParaRPr>
            </a:p>
          </p:txBody>
        </p:sp>
        <p:grpSp>
          <p:nvGrpSpPr>
            <p:cNvPr id="133" name="Google Shape;133;p22"/>
            <p:cNvGrpSpPr/>
            <p:nvPr/>
          </p:nvGrpSpPr>
          <p:grpSpPr>
            <a:xfrm>
              <a:off x="380025" y="1909200"/>
              <a:ext cx="2677800" cy="1477500"/>
              <a:chOff x="3666575" y="1363900"/>
              <a:chExt cx="2677800" cy="1477500"/>
            </a:xfrm>
          </p:grpSpPr>
          <p:sp>
            <p:nvSpPr>
              <p:cNvPr id="134" name="Google Shape;134;p22"/>
              <p:cNvSpPr/>
              <p:nvPr/>
            </p:nvSpPr>
            <p:spPr>
              <a:xfrm>
                <a:off x="3666575" y="1377250"/>
                <a:ext cx="2677800" cy="1450800"/>
              </a:xfrm>
              <a:prstGeom prst="rect">
                <a:avLst/>
              </a:prstGeom>
              <a:solidFill>
                <a:srgbClr val="3D7EDB"/>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35" name="Google Shape;135;p22"/>
              <p:cNvSpPr txBox="1"/>
              <p:nvPr/>
            </p:nvSpPr>
            <p:spPr>
              <a:xfrm>
                <a:off x="3666575" y="1363900"/>
                <a:ext cx="2593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Open Sans"/>
                    <a:ea typeface="Open Sans"/>
                    <a:cs typeface="Open Sans"/>
                    <a:sym typeface="Open Sans"/>
                  </a:rPr>
                  <a:t>Mental Health:</a:t>
                </a:r>
                <a:endParaRPr>
                  <a:solidFill>
                    <a:srgbClr val="FFFFFF"/>
                  </a:solidFill>
                  <a:latin typeface="Open Sans"/>
                  <a:ea typeface="Open Sans"/>
                  <a:cs typeface="Open Sans"/>
                  <a:sym typeface="Open Sans"/>
                </a:endParaRPr>
              </a:p>
              <a:p>
                <a:pPr indent="-317500" lvl="0" marL="4572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Everyday feelings</a:t>
                </a:r>
                <a:endParaRPr>
                  <a:solidFill>
                    <a:srgbClr val="FFFFFF"/>
                  </a:solidFill>
                  <a:latin typeface="Open Sans"/>
                  <a:ea typeface="Open Sans"/>
                  <a:cs typeface="Open Sans"/>
                  <a:sym typeface="Open Sans"/>
                </a:endParaRPr>
              </a:p>
              <a:p>
                <a:pPr indent="-317500" lvl="0" marL="4572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Overwhelming feelings</a:t>
                </a:r>
                <a:endParaRPr>
                  <a:solidFill>
                    <a:srgbClr val="FFFFFF"/>
                  </a:solidFill>
                  <a:latin typeface="Open Sans"/>
                  <a:ea typeface="Open Sans"/>
                  <a:cs typeface="Open Sans"/>
                  <a:sym typeface="Open Sans"/>
                </a:endParaRPr>
              </a:p>
              <a:p>
                <a:pPr indent="-317500" lvl="0" marL="4572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Coping Skills</a:t>
                </a:r>
                <a:endParaRPr>
                  <a:solidFill>
                    <a:srgbClr val="FFFFFF"/>
                  </a:solidFill>
                  <a:latin typeface="Open Sans"/>
                  <a:ea typeface="Open Sans"/>
                  <a:cs typeface="Open Sans"/>
                  <a:sym typeface="Open Sans"/>
                </a:endParaRPr>
              </a:p>
              <a:p>
                <a:pPr indent="-317500" lvl="0" marL="457200" rtl="0" algn="l">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Help seeking </a:t>
                </a:r>
                <a:endParaRPr>
                  <a:solidFill>
                    <a:srgbClr val="FFFFFF"/>
                  </a:solidFill>
                  <a:latin typeface="Open Sans"/>
                  <a:ea typeface="Open Sans"/>
                  <a:cs typeface="Open Sans"/>
                  <a:sym typeface="Open Sans"/>
                </a:endParaRPr>
              </a:p>
              <a:p>
                <a:pPr indent="0" lvl="0" marL="0" rtl="0" algn="l">
                  <a:spcBef>
                    <a:spcPts val="0"/>
                  </a:spcBef>
                  <a:spcAft>
                    <a:spcPts val="0"/>
                  </a:spcAft>
                  <a:buNone/>
                </a:pPr>
                <a:r>
                  <a:t/>
                </a:r>
                <a:endParaRPr/>
              </a:p>
            </p:txBody>
          </p:sp>
        </p:gr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LH Template">
  <a:themeElements>
    <a:clrScheme name="Simple Light">
      <a:dk1>
        <a:srgbClr val="000000"/>
      </a:dk1>
      <a:lt1>
        <a:srgbClr val="FFFFFF"/>
      </a:lt1>
      <a:dk2>
        <a:srgbClr val="595959"/>
      </a:dk2>
      <a:lt2>
        <a:srgbClr val="EEEEEE"/>
      </a:lt2>
      <a:accent1>
        <a:srgbClr val="3D7EDB"/>
      </a:accent1>
      <a:accent2>
        <a:srgbClr val="434345"/>
      </a:accent2>
      <a:accent3>
        <a:srgbClr val="939598"/>
      </a:accent3>
      <a:accent4>
        <a:srgbClr val="FF585F"/>
      </a:accent4>
      <a:accent5>
        <a:srgbClr val="FED100"/>
      </a:accent5>
      <a:accent6>
        <a:srgbClr val="85DA4C"/>
      </a:accent6>
      <a:hlink>
        <a:srgbClr val="FED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