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Open Sans Medium"/>
      <p:regular r:id="rId28"/>
      <p:bold r:id="rId29"/>
      <p:italic r:id="rId30"/>
      <p:boldItalic r:id="rId31"/>
    </p:embeddedFont>
    <p:embeddedFont>
      <p:font typeface="Merriweather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Medium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Medium-boldItalic.fntdata"/><Relationship Id="rId30" Type="http://schemas.openxmlformats.org/officeDocument/2006/relationships/font" Target="fonts/OpenSansMedium-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f9f41605_0_13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f9f41605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9f9f41605_0_17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9f9f41605_0_1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9f9f41605_0_1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9f9f41605_0_1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9f9f41605_0_1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d9f9f41605_0_16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34d60d8df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34d60d8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ee03956e4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ee03956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f9f41605_0_140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f9f41605_0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9f9f41605_0_1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9f9f41605_0_1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NAMI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9f9f41605_0_1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9f9f41605_0_1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9f9f41605_0_1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9f9f41605_0_1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9f9f41605_0_1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9f9f41605_0_1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9f9f41605_0_1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d9f9f41605_0_1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9f9f41605_0_2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d9f9f41605_0_20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8b504a51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8b504a5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b574181b0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b57418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d255db69e_0_4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d255db69e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d255db69e_0_111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d255db69e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255db69e_0_11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255db69e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9f9f41605_0_152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9f9f41605_0_1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9f9f41605_0_17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9f9f41605_0_1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255db69e_0_11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255db69e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255db69e_0_11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255db69e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4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hyperlink" Target="http://elhuepost.info" TargetMode="External"/><Relationship Id="rId8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Relationship Id="rId4" Type="http://schemas.openxmlformats.org/officeDocument/2006/relationships/image" Target="../media/image39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DxIDKZHW3-E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2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34550" y="799475"/>
            <a:ext cx="70749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Lesson 3:</a:t>
            </a:r>
            <a:endParaRPr sz="41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We All Have</a:t>
            </a:r>
            <a:b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Health</a:t>
            </a:r>
            <a:endParaRPr sz="6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0057" l="14381" r="11904" t="15819"/>
          <a:stretch/>
        </p:blipFill>
        <p:spPr>
          <a:xfrm>
            <a:off x="7296091" y="1862200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3264" l="20091" r="12577" t="19846"/>
          <a:stretch/>
        </p:blipFill>
        <p:spPr>
          <a:xfrm>
            <a:off x="212124" y="1862200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80050" y="3325775"/>
            <a:ext cx="61839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4810300"/>
            <a:ext cx="9093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edit/customize this slideshow, please make a copy.</a:t>
            </a:r>
            <a:endParaRPr i="1" sz="1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4131775" y="1268325"/>
            <a:ext cx="3969300" cy="27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300"/>
              <a:buFont typeface="Open Sans"/>
              <a:buChar char="●"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Plan &amp; perform a role play of one of the scenarios.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244"/>
              </a:buClr>
              <a:buSzPts val="2300"/>
              <a:buFont typeface="Open Sans"/>
              <a:buChar char="●"/>
            </a:pPr>
            <a:r>
              <a:rPr lang="en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can add characters &amp; details to make it more interesting and realistic! </a:t>
            </a:r>
            <a:endParaRPr sz="23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20057" l="14381" r="11904" t="15819"/>
          <a:stretch/>
        </p:blipFill>
        <p:spPr>
          <a:xfrm>
            <a:off x="7938050" y="26885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13264" l="20091" r="12577" t="19846"/>
          <a:stretch/>
        </p:blipFill>
        <p:spPr>
          <a:xfrm>
            <a:off x="6935652" y="85050"/>
            <a:ext cx="929348" cy="9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414125" y="803450"/>
            <a:ext cx="3410100" cy="3417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2A7D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275" y="812200"/>
            <a:ext cx="3399801" cy="33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27017" l="20079" r="18457" t="22725"/>
          <a:stretch/>
        </p:blipFill>
        <p:spPr>
          <a:xfrm>
            <a:off x="4485525" y="2115075"/>
            <a:ext cx="1280575" cy="10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2840875" y="846125"/>
            <a:ext cx="340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2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4550" y="2062325"/>
            <a:ext cx="1152600" cy="11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BB9C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984" y="4285590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93" y="4285590"/>
            <a:ext cx="816714" cy="74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7040" y="2337221"/>
            <a:ext cx="5417594" cy="28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1796988" y="1186575"/>
            <a:ext cx="5417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other valid and reliable people, resources or information can you access to learn more about mental health?</a:t>
            </a:r>
            <a:endParaRPr i="0" sz="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268585" y="312822"/>
            <a:ext cx="8607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i="0" lang="en" sz="4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Where can I learn more?</a:t>
            </a:r>
            <a:endParaRPr i="0" sz="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5317" r="5317" t="566"/>
          <a:stretch/>
        </p:blipFill>
        <p:spPr>
          <a:xfrm>
            <a:off x="0" y="0"/>
            <a:ext cx="9144000" cy="517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643050" y="367900"/>
            <a:ext cx="78579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or a friend need immediate support,</a:t>
            </a:r>
            <a:b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to an adult or dial 911.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</a:t>
            </a: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you talk to in your school? Where can you find them?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992677" y="4188038"/>
            <a:ext cx="929348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5317" r="5317" t="566"/>
          <a:stretch/>
        </p:blipFill>
        <p:spPr>
          <a:xfrm>
            <a:off x="0" y="0"/>
            <a:ext cx="9144000" cy="517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643050" y="367894"/>
            <a:ext cx="7857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or a friend need immediate support,</a:t>
            </a:r>
            <a:b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to an adult or dial 911.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988 Suicide and Crisis Lifeline</a:t>
            </a:r>
            <a:endParaRPr sz="3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988</a:t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 or Call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115377" y="3389050"/>
            <a:ext cx="929348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 amt="50000"/>
          </a:blip>
          <a:srcRect b="315" l="0" r="0" t="421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581700" y="2699250"/>
            <a:ext cx="79806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301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Stigma</a:t>
            </a:r>
            <a:endParaRPr b="1" i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301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mark of shame associated with a particular circumstance, quality, or person.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5313300" y="418805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2577452" y="4188038"/>
            <a:ext cx="929347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4846775" y="423800"/>
            <a:ext cx="3777600" cy="15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Open Sans"/>
                <a:ea typeface="Open Sans"/>
                <a:cs typeface="Open Sans"/>
                <a:sym typeface="Open Sans"/>
              </a:rPr>
              <a:t>We can help to get rid of STIGMA</a:t>
            </a:r>
            <a:endParaRPr sz="3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50" y="140875"/>
            <a:ext cx="4691225" cy="46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368300" y="16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Community / Classwide Meditation</a:t>
            </a:r>
            <a:r>
              <a:rPr lang="en"/>
              <a:t>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000" y="1017725"/>
            <a:ext cx="176549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810275"/>
            <a:ext cx="1891500" cy="409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64" y="1017725"/>
            <a:ext cx="1765495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>
            <a:off x="4369800" y="1732650"/>
            <a:ext cx="1891500" cy="839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Headspace   Options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4704850" y="3286675"/>
            <a:ext cx="1959900" cy="83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Smiling Mind Options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6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>
            <p:ph type="title"/>
          </p:nvPr>
        </p:nvSpPr>
        <p:spPr>
          <a:xfrm>
            <a:off x="4811375" y="133725"/>
            <a:ext cx="39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Open Sans"/>
                <a:ea typeface="Open Sans"/>
                <a:cs typeface="Open Sans"/>
                <a:sym typeface="Open Sans"/>
              </a:rPr>
              <a:t>Help is available! </a:t>
            </a:r>
            <a:endParaRPr sz="3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3-word summary!</a:t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311700" y="1152475"/>
            <a:ext cx="85206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7DBB"/>
                </a:solidFill>
                <a:latin typeface="Open Sans"/>
                <a:ea typeface="Open Sans"/>
                <a:cs typeface="Open Sans"/>
                <a:sym typeface="Open Sans"/>
              </a:rPr>
              <a:t>Think about what we’ve learned today about getting help for overwhelming feelings. </a:t>
            </a:r>
            <a:endParaRPr>
              <a:solidFill>
                <a:srgbClr val="2A7D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A7DBB"/>
                </a:solidFill>
                <a:latin typeface="Open Sans"/>
                <a:ea typeface="Open Sans"/>
                <a:cs typeface="Open Sans"/>
                <a:sym typeface="Open Sans"/>
              </a:rPr>
              <a:t>Using EXACTLY three words, give some advice related to what you’ve learned. </a:t>
            </a:r>
            <a:endParaRPr>
              <a:solidFill>
                <a:srgbClr val="2A7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503" y="4013389"/>
            <a:ext cx="816714" cy="74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7409" y="4013390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500" y="2462075"/>
            <a:ext cx="2155250" cy="25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3778">
            <a:off x="2647620" y="546684"/>
            <a:ext cx="2927272" cy="16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8402" y="514350"/>
            <a:ext cx="95456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89775" y="2458925"/>
            <a:ext cx="4004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How are you feeling today?</a:t>
            </a:r>
            <a:endParaRPr b="1" i="0" sz="7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653496">
            <a:off x="2815249" y="728029"/>
            <a:ext cx="2352986" cy="523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" sz="1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Where you are on the feeling thermometer?</a:t>
            </a:r>
            <a:endParaRPr i="0" sz="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118" y="125515"/>
            <a:ext cx="816714" cy="74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5397" y="125527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2E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984" y="4285590"/>
            <a:ext cx="990919" cy="8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03" y="4013389"/>
            <a:ext cx="816714" cy="74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2469250" y="3876425"/>
            <a:ext cx="454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time...you’ll SHOW WHAT YOU KNOW about mental health!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2365053" y="235339"/>
            <a:ext cx="44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EXIT TICKET time!</a:t>
            </a:r>
            <a:endParaRPr i="0" sz="700" u="none" cap="none" strike="noStrike">
              <a:solidFill>
                <a:srgbClr val="3D7E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2535" y="3699538"/>
            <a:ext cx="818662" cy="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2800" y="1009200"/>
            <a:ext cx="3038600" cy="26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 txBox="1"/>
          <p:nvPr/>
        </p:nvSpPr>
        <p:spPr>
          <a:xfrm>
            <a:off x="735725" y="2863819"/>
            <a:ext cx="76914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</a:t>
            </a:r>
            <a:endParaRPr sz="21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visit us online at</a:t>
            </a:r>
            <a:endParaRPr sz="21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ErikasLighthouse.org</a:t>
            </a:r>
            <a:endParaRPr b="1"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735725" y="249506"/>
            <a:ext cx="769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Please complete a short survey:</a:t>
            </a:r>
            <a:endParaRPr b="1"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4">
            <a:alphaModFix/>
          </a:blip>
          <a:srcRect b="20046" l="13731" r="13308" t="49911"/>
          <a:stretch/>
        </p:blipFill>
        <p:spPr>
          <a:xfrm>
            <a:off x="226400" y="4327775"/>
            <a:ext cx="1563575" cy="6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115377" y="3389050"/>
            <a:ext cx="929348" cy="9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604325" y="2338444"/>
            <a:ext cx="769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http://elhuepost.info</a:t>
            </a:r>
            <a:endParaRPr b="1" i="1" sz="23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8238" y="774894"/>
            <a:ext cx="1563575" cy="156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0" y="94"/>
            <a:ext cx="9144000" cy="5143500"/>
          </a:xfrm>
          <a:prstGeom prst="rect">
            <a:avLst/>
          </a:prstGeom>
          <a:solidFill>
            <a:srgbClr val="33B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 txBox="1"/>
          <p:nvPr/>
        </p:nvSpPr>
        <p:spPr>
          <a:xfrm>
            <a:off x="1034550" y="799475"/>
            <a:ext cx="70749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Level I:</a:t>
            </a:r>
            <a:endParaRPr sz="41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We All Have</a:t>
            </a:r>
            <a:b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Health</a:t>
            </a:r>
            <a:endParaRPr sz="6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 b="36624" l="0" r="0" t="28831"/>
          <a:stretch/>
        </p:blipFill>
        <p:spPr>
          <a:xfrm>
            <a:off x="289925" y="4035523"/>
            <a:ext cx="2242900" cy="7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600" y="4098240"/>
            <a:ext cx="2688495" cy="71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296091" y="1862200"/>
            <a:ext cx="1710403" cy="1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212124" y="1862200"/>
            <a:ext cx="1497725" cy="14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4"/>
          <p:cNvSpPr txBox="1"/>
          <p:nvPr/>
        </p:nvSpPr>
        <p:spPr>
          <a:xfrm>
            <a:off x="1480050" y="3325775"/>
            <a:ext cx="61839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Based on material created by and copyright of the Anna Freud Centre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ownload the accompanying teacher toolkit from https://www.annafreud.org/wahmhtoolkit It's free!&#10;We All Have Mental Health is an animation designed to give young people aged 11-14 a common language and understanding of what we mean by mental health and how we can look after it. &#10;It has been created for young people in Key stage 3 and can be used with accompanying teaching resources.&#10;&#10;Watch the subtitled version here: https://youtu.be/754__xBsak4 &#10;Watch the Behind the scenes video here: https://youtu.be/CnzgNrKRS58" id="77" name="Google Shape;77;p15" title="We All Have Mental Heal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5" y="-879106"/>
            <a:ext cx="9134575" cy="685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27656"/>
          <a:stretch/>
        </p:blipFill>
        <p:spPr>
          <a:xfrm>
            <a:off x="0" y="2405474"/>
            <a:ext cx="9143998" cy="27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26400" y="320475"/>
            <a:ext cx="79665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If you are concerned about yourself or a friend, talk to a </a:t>
            </a:r>
            <a:r>
              <a:rPr b="1"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Trusted Adult</a:t>
            </a:r>
            <a:r>
              <a:rPr lang="en" sz="3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 - someone who is reliable and dependable.</a:t>
            </a:r>
            <a:endParaRPr sz="3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789475" y="87730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6449852" y="1648475"/>
            <a:ext cx="929347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-40100" y="-125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82050" y="2858325"/>
            <a:ext cx="72519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does each characteristic look like in an adult?</a:t>
            </a:r>
            <a:endParaRPr sz="37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600">
                <a:solidFill>
                  <a:srgbClr val="3D7ED8"/>
                </a:solidFill>
                <a:latin typeface="Open Sans"/>
                <a:ea typeface="Open Sans"/>
                <a:cs typeface="Open Sans"/>
                <a:sym typeface="Open Sans"/>
              </a:rPr>
              <a:t>Reliable - Dependable - Trustworthy</a:t>
            </a:r>
            <a:endParaRPr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27656"/>
          <a:stretch/>
        </p:blipFill>
        <p:spPr>
          <a:xfrm>
            <a:off x="-40100" y="-1"/>
            <a:ext cx="9143998" cy="27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584338" y="3169725"/>
            <a:ext cx="1061335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2185325" y="470175"/>
            <a:ext cx="47922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Who are they?</a:t>
            </a:r>
            <a:endParaRPr i="1" sz="1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Identify Trusted Adults at:</a:t>
            </a:r>
            <a:endParaRPr sz="2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463" y="2059913"/>
            <a:ext cx="1252275" cy="12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913" y="2059925"/>
            <a:ext cx="1252275" cy="12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5275" y="2059913"/>
            <a:ext cx="1252275" cy="12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1369400" y="3404156"/>
            <a:ext cx="142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b="1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472850" y="3406219"/>
            <a:ext cx="142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SCHOOL</a:t>
            </a:r>
            <a:endParaRPr b="1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3859800" y="3404156"/>
            <a:ext cx="142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COMMUNITY</a:t>
            </a:r>
            <a:endParaRPr b="1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7">
            <a:alphaModFix/>
          </a:blip>
          <a:srcRect b="20057" l="14381" r="11904" t="15819"/>
          <a:stretch/>
        </p:blipFill>
        <p:spPr>
          <a:xfrm>
            <a:off x="7824900" y="219325"/>
            <a:ext cx="1061335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300" y="2614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28300"/>
            <a:ext cx="9437999" cy="51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895650" y="120275"/>
            <a:ext cx="1061335" cy="9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2883475" y="1115238"/>
            <a:ext cx="6073500" cy="31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would you do?</a:t>
            </a:r>
            <a:endParaRPr sz="47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would you say?</a:t>
            </a:r>
            <a:endParaRPr i="1" sz="12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444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6843677" y="63825"/>
            <a:ext cx="929348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08050" y="998344"/>
            <a:ext cx="76914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How do you ask for help?</a:t>
            </a:r>
            <a:endParaRPr sz="4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Tell a Trusted Adult: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How you </a:t>
            </a:r>
            <a:r>
              <a:rPr b="1"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Feel</a:t>
            </a:r>
            <a:endParaRPr b="1"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you’ve </a:t>
            </a:r>
            <a:r>
              <a:rPr b="1"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Tried</a:t>
            </a:r>
            <a:endParaRPr b="1"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What they can do to </a:t>
            </a:r>
            <a:r>
              <a:rPr b="1"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Help</a:t>
            </a:r>
            <a:endParaRPr b="1"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08050" y="544781"/>
            <a:ext cx="7527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Sometimes people feel ashamed to ask for help.</a:t>
            </a:r>
            <a:endParaRPr sz="2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878" y="1879422"/>
            <a:ext cx="2105800" cy="2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166950" y="1351325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4020752" y="4097125"/>
            <a:ext cx="929347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9425" y="0"/>
            <a:ext cx="9144000" cy="5143500"/>
          </a:xfrm>
          <a:prstGeom prst="rect">
            <a:avLst/>
          </a:prstGeom>
          <a:solidFill>
            <a:srgbClr val="E5E2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594300" y="812200"/>
            <a:ext cx="65940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How do you help a friend?</a:t>
            </a:r>
            <a:endParaRPr sz="4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ell them: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I’ve noticed changes in you.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I care for you.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244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How can I help you?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Be a good friend by listening, showing</a:t>
            </a:r>
            <a:b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you care and helping them find help.</a:t>
            </a:r>
            <a:endParaRPr sz="20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24100" y="316181"/>
            <a:ext cx="7527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34244"/>
                </a:solidFill>
                <a:latin typeface="Open Sans"/>
                <a:ea typeface="Open Sans"/>
                <a:cs typeface="Open Sans"/>
                <a:sym typeface="Open Sans"/>
              </a:rPr>
              <a:t>Sometimes people feel ashamed to ask for help.</a:t>
            </a:r>
            <a:endParaRPr sz="2500">
              <a:solidFill>
                <a:srgbClr val="4342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700" y="1751923"/>
            <a:ext cx="1934025" cy="23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200" y="4312318"/>
            <a:ext cx="1471596" cy="67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b="20057" l="14381" r="11904" t="15819"/>
          <a:stretch/>
        </p:blipFill>
        <p:spPr>
          <a:xfrm>
            <a:off x="7789475" y="1117850"/>
            <a:ext cx="1061335" cy="9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6">
            <a:alphaModFix/>
          </a:blip>
          <a:srcRect b="13264" l="20091" r="12577" t="19846"/>
          <a:stretch/>
        </p:blipFill>
        <p:spPr>
          <a:xfrm>
            <a:off x="4975877" y="3997500"/>
            <a:ext cx="929347" cy="9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