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Creepster"/>
      <p:regular r:id="rId27"/>
    </p:embeddedFont>
    <p:embeddedFont>
      <p:font typeface="Open Sans Medium"/>
      <p:regular r:id="rId28"/>
      <p:bold r:id="rId29"/>
      <p:italic r:id="rId30"/>
      <p:boldItalic r:id="rId31"/>
    </p:embeddedFont>
    <p:embeddedFont>
      <p:font typeface="Merriweather"/>
      <p:regular r:id="rId32"/>
      <p:bold r:id="rId33"/>
      <p:italic r:id="rId34"/>
      <p:boldItalic r:id="rId35"/>
    </p:embeddedFont>
    <p:embeddedFont>
      <p:font typeface="Gill Sans"/>
      <p:regular r:id="rId36"/>
      <p:bold r:id="rId37"/>
    </p:embeddedFont>
    <p:embeddedFont>
      <p:font typeface="Open Sans Light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OpenSansLight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OpenSansMedium-regular.fntdata"/><Relationship Id="rId27" Type="http://schemas.openxmlformats.org/officeDocument/2006/relationships/font" Target="fonts/Creepst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Medium-boldItalic.fntdata"/><Relationship Id="rId30" Type="http://schemas.openxmlformats.org/officeDocument/2006/relationships/font" Target="fonts/OpenSansMedium-italic.fntdata"/><Relationship Id="rId11" Type="http://schemas.openxmlformats.org/officeDocument/2006/relationships/slide" Target="slides/slide6.xml"/><Relationship Id="rId33" Type="http://schemas.openxmlformats.org/officeDocument/2006/relationships/font" Target="fonts/Merriweather-bold.fntdata"/><Relationship Id="rId10" Type="http://schemas.openxmlformats.org/officeDocument/2006/relationships/slide" Target="slides/slide5.xml"/><Relationship Id="rId32" Type="http://schemas.openxmlformats.org/officeDocument/2006/relationships/font" Target="fonts/Merriweather-regular.fntdata"/><Relationship Id="rId13" Type="http://schemas.openxmlformats.org/officeDocument/2006/relationships/slide" Target="slides/slide8.xml"/><Relationship Id="rId35" Type="http://schemas.openxmlformats.org/officeDocument/2006/relationships/font" Target="fonts/Merriweather-boldItalic.fntdata"/><Relationship Id="rId12" Type="http://schemas.openxmlformats.org/officeDocument/2006/relationships/slide" Target="slides/slide7.xml"/><Relationship Id="rId34" Type="http://schemas.openxmlformats.org/officeDocument/2006/relationships/font" Target="fonts/Merriweather-italic.fntdata"/><Relationship Id="rId15" Type="http://schemas.openxmlformats.org/officeDocument/2006/relationships/slide" Target="slides/slide10.xml"/><Relationship Id="rId37" Type="http://schemas.openxmlformats.org/officeDocument/2006/relationships/font" Target="fonts/GillSans-bold.fntdata"/><Relationship Id="rId14" Type="http://schemas.openxmlformats.org/officeDocument/2006/relationships/slide" Target="slides/slide9.xml"/><Relationship Id="rId36" Type="http://schemas.openxmlformats.org/officeDocument/2006/relationships/font" Target="fonts/GillSans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Light-bold.fntdata"/><Relationship Id="rId16" Type="http://schemas.openxmlformats.org/officeDocument/2006/relationships/slide" Target="slides/slide11.xml"/><Relationship Id="rId38" Type="http://schemas.openxmlformats.org/officeDocument/2006/relationships/font" Target="fonts/OpenSans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9f9f41605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9f9f41605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9f9f41605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9f9f41605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9f9f41605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9f9f41605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9f9f41605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gd9f9f41605_0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9f9f41605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gd9f9f41605_0_4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9f9f41605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gd9f9f41605_0_4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9f9f41605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gd9f9f41605_0_4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d255db69e_0_30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d255db69e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9f9f41605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9f9f41605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d255db69e_0_31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d255db69e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a6d4450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gda6d4450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9f9f41605_0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d9f9f41605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4325f2791_2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94325f279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d255db69e_0_8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d255db69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a6d44506a_0_5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a6d44506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a6d44506a_0_6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a6d44506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9f9f4160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gd9f9f4160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9f9f4160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gd9f9f41605_0_1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9f9f41605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gd9f9f41605_0_2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b1e5f986a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b1e5f98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hyperlink" Target="http://elhue.info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hyperlink" Target="https://vimeo.com/464280192/24e0518031" TargetMode="External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94"/>
            <a:ext cx="9144000" cy="5143500"/>
          </a:xfrm>
          <a:prstGeom prst="rect">
            <a:avLst/>
          </a:prstGeom>
          <a:solidFill>
            <a:srgbClr val="33B09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034550" y="799475"/>
            <a:ext cx="7074900" cy="22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Lesson 1:</a:t>
            </a:r>
            <a:endParaRPr sz="4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We All Have</a:t>
            </a:r>
            <a:br>
              <a:rPr lang="en" sz="6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6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Mental Health</a:t>
            </a:r>
            <a:endParaRPr sz="6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8600" y="4098240"/>
            <a:ext cx="2688495" cy="71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0057" l="14381" r="11904" t="15819"/>
          <a:stretch/>
        </p:blipFill>
        <p:spPr>
          <a:xfrm>
            <a:off x="7296091" y="1862200"/>
            <a:ext cx="1710403" cy="14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13264" l="20091" r="12577" t="19846"/>
          <a:stretch/>
        </p:blipFill>
        <p:spPr>
          <a:xfrm>
            <a:off x="212124" y="1862200"/>
            <a:ext cx="1497725" cy="14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480050" y="3325775"/>
            <a:ext cx="61839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Based on material created by and copyright of the Anna Freud Centre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0" y="4810300"/>
            <a:ext cx="909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edit/customize this slideshow, please make a copy.</a:t>
            </a:r>
            <a:endParaRPr i="1"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322150" y="4229075"/>
            <a:ext cx="3572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Pre-test:</a:t>
            </a:r>
            <a:r>
              <a:rPr lang="en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http://elhue.info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/>
          <p:cNvPicPr preferRelativeResize="0"/>
          <p:nvPr/>
        </p:nvPicPr>
        <p:blipFill rotWithShape="1">
          <a:blip r:embed="rId3">
            <a:alphaModFix amt="75000"/>
          </a:blip>
          <a:srcRect b="3162" l="0" r="13852" t="517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806550"/>
            <a:ext cx="5008800" cy="11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22">
                <a:latin typeface="Open Sans"/>
                <a:ea typeface="Open Sans"/>
                <a:cs typeface="Open Sans"/>
                <a:sym typeface="Open Sans"/>
              </a:rPr>
              <a:t>What does Sasha do to manage her everyday feelings?</a:t>
            </a:r>
            <a:endParaRPr sz="2622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 amt="50000"/>
          </a:blip>
          <a:srcRect b="2114" l="1314" r="9835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>
            <p:ph type="title"/>
          </p:nvPr>
        </p:nvSpPr>
        <p:spPr>
          <a:xfrm>
            <a:off x="3650675" y="1061250"/>
            <a:ext cx="5181600" cy="19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What does 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André 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do to manage his overwhelming feelings?</a:t>
            </a:r>
            <a:endParaRPr sz="3000"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311700" y="77825"/>
            <a:ext cx="3629100" cy="35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3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Overwhelming feelings can be difficult to admit or talk about. 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What made it difficult for </a:t>
            </a: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André </a:t>
            </a: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to talk about his mental health or to ask for help?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834" y="4312315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118" y="125515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48936" y="-5"/>
            <a:ext cx="4895062" cy="408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9547" y="351915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93" y="4285590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1067" y="388625"/>
            <a:ext cx="5622631" cy="324068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1760686" y="574331"/>
            <a:ext cx="530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600">
                <a:solidFill>
                  <a:srgbClr val="56BB9C"/>
                </a:solidFill>
                <a:latin typeface="Open Sans"/>
                <a:ea typeface="Open Sans"/>
                <a:cs typeface="Open Sans"/>
                <a:sym typeface="Open Sans"/>
              </a:rPr>
              <a:t>TRUE or FALSE​​?</a:t>
            </a:r>
            <a:endParaRPr sz="2600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000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i="0" lang="en" sz="2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​​We all have mental health.</a:t>
            </a:r>
            <a:endParaRPr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9" name="Google Shape;179;p25"/>
          <p:cNvGrpSpPr/>
          <p:nvPr/>
        </p:nvGrpSpPr>
        <p:grpSpPr>
          <a:xfrm>
            <a:off x="3452120" y="3846691"/>
            <a:ext cx="2239763" cy="675207"/>
            <a:chOff x="0" y="314325"/>
            <a:chExt cx="5972700" cy="1800551"/>
          </a:xfrm>
        </p:grpSpPr>
        <p:sp>
          <p:nvSpPr>
            <p:cNvPr id="180" name="Google Shape;180;p25"/>
            <p:cNvSpPr txBox="1"/>
            <p:nvPr/>
          </p:nvSpPr>
          <p:spPr>
            <a:xfrm>
              <a:off x="0" y="314325"/>
              <a:ext cx="5972700" cy="14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" sz="4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TRUE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5"/>
            <p:cNvSpPr txBox="1"/>
            <p:nvPr/>
          </p:nvSpPr>
          <p:spPr>
            <a:xfrm>
              <a:off x="280986" y="1745576"/>
              <a:ext cx="5410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20131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39628">
            <a:off x="5463297" y="2061950"/>
            <a:ext cx="2927599" cy="16524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5984" y="224565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93" y="4285590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600" y="361950"/>
            <a:ext cx="6095861" cy="351343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2539925" y="457200"/>
            <a:ext cx="43230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i="0" lang="en" sz="2600" u="none" cap="none" strike="noStrike">
                <a:solidFill>
                  <a:srgbClr val="56BB9C"/>
                </a:solidFill>
                <a:latin typeface="Open Sans"/>
                <a:ea typeface="Open Sans"/>
                <a:cs typeface="Open Sans"/>
                <a:sym typeface="Open Sans"/>
              </a:rPr>
              <a:t>TRUE or FALSE​​?</a:t>
            </a:r>
            <a:endParaRPr i="0" sz="2600" u="none" cap="none" strike="noStrike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sz="1700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i="0" lang="en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Our </a:t>
            </a:r>
            <a:r>
              <a:rPr i="0" lang="en" sz="2600" u="none" cap="none" strike="noStrike">
                <a:solidFill>
                  <a:srgbClr val="FFA2AD"/>
                </a:solidFill>
                <a:latin typeface="Open Sans"/>
                <a:ea typeface="Open Sans"/>
                <a:cs typeface="Open Sans"/>
                <a:sym typeface="Open Sans"/>
              </a:rPr>
              <a:t>physical health</a:t>
            </a:r>
            <a:r>
              <a:rPr i="0" lang="en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is more important than our </a:t>
            </a:r>
            <a:r>
              <a:rPr i="0" lang="en" sz="2600" u="none" cap="none" strike="noStrike">
                <a:solidFill>
                  <a:srgbClr val="FFA2AD"/>
                </a:solidFill>
                <a:latin typeface="Open Sans"/>
                <a:ea typeface="Open Sans"/>
                <a:cs typeface="Open Sans"/>
                <a:sym typeface="Open Sans"/>
              </a:rPr>
              <a:t>mental health</a:t>
            </a:r>
            <a:r>
              <a:rPr i="0" lang="en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3255226" y="4479564"/>
            <a:ext cx="3060900" cy="138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1330075" y="4027775"/>
            <a:ext cx="30000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</a:rPr>
              <a:t>FALSE</a:t>
            </a:r>
            <a:endParaRPr/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7">
            <a:alphaModFix/>
          </a:blip>
          <a:srcRect b="0" l="7774" r="2963" t="13517"/>
          <a:stretch/>
        </p:blipFill>
        <p:spPr>
          <a:xfrm rot="452138">
            <a:off x="5840089" y="2494421"/>
            <a:ext cx="2388827" cy="13073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8909" y="31654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93" y="4285590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550" y="161054"/>
            <a:ext cx="6095861" cy="351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1699825" y="379025"/>
            <a:ext cx="5073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2600">
                <a:solidFill>
                  <a:srgbClr val="56BB9C"/>
                </a:solidFill>
                <a:latin typeface="Open Sans"/>
                <a:ea typeface="Open Sans"/>
                <a:cs typeface="Open Sans"/>
                <a:sym typeface="Open Sans"/>
              </a:rPr>
              <a:t>TRUE or FALSE​​?</a:t>
            </a:r>
            <a:endParaRPr sz="2600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sz="1000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​​If I want to talk about my mental health, I always have to ask a doctor.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4" name="Google Shape;204;p27"/>
          <p:cNvGrpSpPr/>
          <p:nvPr/>
        </p:nvGrpSpPr>
        <p:grpSpPr>
          <a:xfrm>
            <a:off x="1723084" y="3915381"/>
            <a:ext cx="4513902" cy="702670"/>
            <a:chOff x="-5259998" y="241088"/>
            <a:chExt cx="12037072" cy="1873788"/>
          </a:xfrm>
        </p:grpSpPr>
        <p:sp>
          <p:nvSpPr>
            <p:cNvPr id="205" name="Google Shape;205;p27"/>
            <p:cNvSpPr txBox="1"/>
            <p:nvPr/>
          </p:nvSpPr>
          <p:spPr>
            <a:xfrm>
              <a:off x="-5259998" y="241088"/>
              <a:ext cx="7111800" cy="14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" sz="4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FALSE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7"/>
            <p:cNvSpPr txBox="1"/>
            <p:nvPr/>
          </p:nvSpPr>
          <p:spPr>
            <a:xfrm>
              <a:off x="334574" y="1745576"/>
              <a:ext cx="644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" name="Google Shape;20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85013">
            <a:off x="5402838" y="1986745"/>
            <a:ext cx="2898650" cy="163428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7009" y="24574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453" y="4257254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9763" y="143287"/>
            <a:ext cx="6095861" cy="351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73751">
            <a:off x="5205526" y="1979444"/>
            <a:ext cx="2806345" cy="1755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7" name="Google Shape;217;p28"/>
          <p:cNvSpPr txBox="1"/>
          <p:nvPr/>
        </p:nvSpPr>
        <p:spPr>
          <a:xfrm>
            <a:off x="1634325" y="395300"/>
            <a:ext cx="5523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n" sz="2600" u="none" cap="none" strike="noStrike">
                <a:solidFill>
                  <a:srgbClr val="56BB9C"/>
                </a:solidFill>
                <a:latin typeface="Open Sans"/>
                <a:ea typeface="Open Sans"/>
                <a:cs typeface="Open Sans"/>
                <a:sym typeface="Open Sans"/>
              </a:rPr>
              <a:t>TRUE or FALSE​​?</a:t>
            </a:r>
            <a:endParaRPr i="0" sz="2600" u="none" cap="none" strike="noStrike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sz="1100">
              <a:solidFill>
                <a:srgbClr val="56B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n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One way to manage our mental health is to talk about it with someone we trust.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8" name="Google Shape;218;p28"/>
          <p:cNvGrpSpPr/>
          <p:nvPr/>
        </p:nvGrpSpPr>
        <p:grpSpPr>
          <a:xfrm>
            <a:off x="2119159" y="3882402"/>
            <a:ext cx="2239763" cy="675207"/>
            <a:chOff x="0" y="314325"/>
            <a:chExt cx="5972700" cy="1800551"/>
          </a:xfrm>
        </p:grpSpPr>
        <p:sp>
          <p:nvSpPr>
            <p:cNvPr id="219" name="Google Shape;219;p28"/>
            <p:cNvSpPr txBox="1"/>
            <p:nvPr/>
          </p:nvSpPr>
          <p:spPr>
            <a:xfrm>
              <a:off x="0" y="314325"/>
              <a:ext cx="5972700" cy="14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" sz="4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TRUE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 txBox="1"/>
            <p:nvPr/>
          </p:nvSpPr>
          <p:spPr>
            <a:xfrm>
              <a:off x="280986" y="1745576"/>
              <a:ext cx="5410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1" name="Google Shape;22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/>
          <p:nvPr/>
        </p:nvSpPr>
        <p:spPr>
          <a:xfrm>
            <a:off x="-68400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9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643825" y="709700"/>
            <a:ext cx="7633800" cy="20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What do you notice?</a:t>
            </a:r>
            <a:endParaRPr sz="5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What do you wonder?</a:t>
            </a:r>
            <a:endParaRPr sz="5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320727" y="331830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/>
        </p:nvSpPr>
        <p:spPr>
          <a:xfrm>
            <a:off x="1043300" y="219325"/>
            <a:ext cx="6974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Open Sans"/>
                <a:ea typeface="Open Sans"/>
                <a:cs typeface="Open Sans"/>
                <a:sym typeface="Open Sans"/>
              </a:rPr>
              <a:t>Exit Ticket: Emotions</a:t>
            </a:r>
            <a:endParaRPr sz="4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30"/>
          <p:cNvSpPr txBox="1"/>
          <p:nvPr>
            <p:ph idx="4294967295" type="title"/>
          </p:nvPr>
        </p:nvSpPr>
        <p:spPr>
          <a:xfrm>
            <a:off x="311700" y="3215675"/>
            <a:ext cx="629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latin typeface="Open Sans"/>
                <a:ea typeface="Open Sans"/>
                <a:cs typeface="Open Sans"/>
                <a:sym typeface="Open Sans"/>
              </a:rPr>
              <a:t>During this lesson/workshop, I hope you learned:</a:t>
            </a:r>
            <a:endParaRPr i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30"/>
          <p:cNvSpPr txBox="1"/>
          <p:nvPr>
            <p:ph idx="4294967295" type="body"/>
          </p:nvPr>
        </p:nvSpPr>
        <p:spPr>
          <a:xfrm>
            <a:off x="623400" y="3865400"/>
            <a:ext cx="5680500" cy="10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about mental health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Ways to keep your mind health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difference between everyday feelings and overwhelming feelings. 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 rotWithShape="1">
          <a:blip r:embed="rId5">
            <a:alphaModFix/>
          </a:blip>
          <a:srcRect b="13264" l="20091" r="12577" t="19846"/>
          <a:stretch/>
        </p:blipFill>
        <p:spPr>
          <a:xfrm>
            <a:off x="384402" y="8505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6300" y="1142600"/>
            <a:ext cx="3348099" cy="18296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 txBox="1"/>
          <p:nvPr/>
        </p:nvSpPr>
        <p:spPr>
          <a:xfrm>
            <a:off x="665050" y="404325"/>
            <a:ext cx="7891200" cy="4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REMEMBER</a:t>
            </a:r>
            <a:endParaRPr sz="2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Everyone deserves good mental health.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Mental health is balance: the ability to manage stress and achieve one’s potential.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Stress is normal, but too much increases the risk for health problems, like depression.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Small improvements in nutrition, sleep, exercise and coping skills can help us to better manage stress and achieve good mental health.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193202" y="411070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4"/>
          <p:cNvGrpSpPr/>
          <p:nvPr/>
        </p:nvGrpSpPr>
        <p:grpSpPr>
          <a:xfrm>
            <a:off x="1287388" y="274585"/>
            <a:ext cx="6677050" cy="1614361"/>
            <a:chOff x="-287567" y="-19050"/>
            <a:chExt cx="17805467" cy="4304963"/>
          </a:xfrm>
        </p:grpSpPr>
        <p:sp>
          <p:nvSpPr>
            <p:cNvPr id="67" name="Google Shape;67;p14"/>
            <p:cNvSpPr txBox="1"/>
            <p:nvPr/>
          </p:nvSpPr>
          <p:spPr>
            <a:xfrm>
              <a:off x="-287567" y="-19050"/>
              <a:ext cx="175179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 is</a:t>
              </a:r>
              <a:r>
                <a:rPr b="0" i="0" lang="en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" sz="4000" u="none" cap="none" strike="noStrike">
                  <a:solidFill>
                    <a:srgbClr val="56BB9C"/>
                  </a:solidFill>
                  <a:latin typeface="Arial"/>
                  <a:ea typeface="Arial"/>
                  <a:cs typeface="Arial"/>
                  <a:sym typeface="Arial"/>
                </a:rPr>
                <a:t>Mental</a:t>
              </a:r>
              <a:r>
                <a:rPr b="0" i="0" lang="en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i="0" lang="en" sz="4000" u="none" cap="none" strike="noStrike">
                  <a:solidFill>
                    <a:schemeClr val="dk1"/>
                  </a:solidFill>
                </a:rPr>
                <a:t>Health?</a:t>
              </a:r>
              <a:endParaRPr i="0" sz="700" u="none" cap="none" strike="noStrike">
                <a:solidFill>
                  <a:schemeClr val="dk1"/>
                </a:solidFill>
              </a:endParaRPr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0" y="3916613"/>
              <a:ext cx="1751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1084" y="3872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368" y="387290"/>
            <a:ext cx="816714" cy="7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1287400" y="1304240"/>
            <a:ext cx="7605600" cy="30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60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Mental health is about our feelings, thinking, emotions and moods.​​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Mental health is important for a happy, healthy and productive life.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Just like we brush our teeth every day, we need to make sure our brains have the tools we need to be mentally healthy. 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​​Looking after our mental health is just as important as looking after our physical health.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2770579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3746173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1699451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2212952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/>
        </p:nvSpPr>
        <p:spPr>
          <a:xfrm>
            <a:off x="642950" y="1067925"/>
            <a:ext cx="7704300" cy="25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Good mental health is something that everyone deserves, but sometimes too much stress can get in the way of good mental health.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We’ll explore </a:t>
            </a:r>
            <a:r>
              <a:rPr lang="en" sz="2800">
                <a:solidFill>
                  <a:schemeClr val="dk1"/>
                </a:solidFill>
                <a:latin typeface="Creepster"/>
                <a:ea typeface="Creepster"/>
                <a:cs typeface="Creepster"/>
                <a:sym typeface="Creepster"/>
              </a:rPr>
              <a:t>stress</a:t>
            </a:r>
            <a:r>
              <a:rPr lang="en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next time!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306402" y="14465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3"/>
          <p:cNvPicPr preferRelativeResize="0"/>
          <p:nvPr/>
        </p:nvPicPr>
        <p:blipFill rotWithShape="1">
          <a:blip r:embed="rId3">
            <a:alphaModFix/>
          </a:blip>
          <a:srcRect b="0" l="5317" r="5317" t="566"/>
          <a:stretch/>
        </p:blipFill>
        <p:spPr>
          <a:xfrm>
            <a:off x="0" y="0"/>
            <a:ext cx="9144000" cy="517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643050" y="367894"/>
            <a:ext cx="7857900" cy="26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or a friend need immediate support,</a:t>
            </a:r>
            <a:b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talk to an adult or dial 911.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988 Suicide and Crisis Lifeline</a:t>
            </a:r>
            <a:endParaRPr sz="3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988</a:t>
            </a:r>
            <a:endParaRPr sz="4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Text or Call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6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b="8332" l="7252" r="0" t="0"/>
          <a:stretch/>
        </p:blipFill>
        <p:spPr>
          <a:xfrm>
            <a:off x="0" y="-43725"/>
            <a:ext cx="9144000" cy="51872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3056375" y="363550"/>
            <a:ext cx="47685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In today’s lesson you will learn:</a:t>
            </a:r>
            <a:endParaRPr sz="11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20057" l="14381" r="11904" t="15819"/>
          <a:stretch/>
        </p:blipFill>
        <p:spPr>
          <a:xfrm>
            <a:off x="7428700" y="1061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b="13264" l="20091" r="12577" t="19846"/>
          <a:stretch/>
        </p:blipFill>
        <p:spPr>
          <a:xfrm>
            <a:off x="8214652" y="926975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3438425" y="2002750"/>
            <a:ext cx="5373300" cy="20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about mental health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Ways to keep your mind healthy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difference between everyday feelings and overwhelming feelings.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how to ACT if a friend or your self needs help with their mental health.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1241700" y="987850"/>
            <a:ext cx="65832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do we care for our mental health?</a:t>
            </a:r>
            <a:endParaRPr sz="4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349800" y="363550"/>
            <a:ext cx="74751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Mental Health and Feelings</a:t>
            </a:r>
            <a:endParaRPr sz="4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1280400" y="1277075"/>
            <a:ext cx="65832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Everyday feelings </a:t>
            </a:r>
            <a:r>
              <a:rPr lang="en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come and go and are a normal reaction to what is happening in our lives. They are always changing and don't usually hang around for too long.​​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Overwhelming feelings</a:t>
            </a:r>
            <a:r>
              <a:rPr lang="en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hang around for a long time, change the way we feel and behave and may stop us from doing what we want to in life. You have heard people call them a mental health problem, mental illness or mental disorder. ​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2384" y="1325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93" y="4285590"/>
            <a:ext cx="816714" cy="7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888275" y="3408425"/>
            <a:ext cx="27696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rgbClr val="2A7DBB"/>
                </a:solidFill>
                <a:latin typeface="Open Sans"/>
                <a:ea typeface="Open Sans"/>
                <a:cs typeface="Open Sans"/>
                <a:sym typeface="Open Sans"/>
              </a:rPr>
              <a:t>Examples of everyday feelings might include: </a:t>
            </a:r>
            <a:r>
              <a:rPr i="0" lang="en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happiness, joy, disappointment.</a:t>
            </a:r>
            <a:endParaRPr i="0" sz="7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274" y="1364625"/>
            <a:ext cx="2416909" cy="184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29525" y="1364625"/>
            <a:ext cx="2208426" cy="18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774429" y="483002"/>
            <a:ext cx="29895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Everyday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Feelings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738998" y="482915"/>
            <a:ext cx="29895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Overwhelming Feelings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867575" y="3408425"/>
            <a:ext cx="25896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rgbClr val="2A7DBB"/>
                </a:solidFill>
                <a:latin typeface="Open Sans"/>
                <a:ea typeface="Open Sans"/>
                <a:cs typeface="Open Sans"/>
                <a:sym typeface="Open Sans"/>
              </a:rPr>
              <a:t>Examples of overwhelming feelings might include: </a:t>
            </a:r>
            <a:r>
              <a:rPr i="0" lang="en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loss, grief, despair.</a:t>
            </a:r>
            <a:endParaRPr i="0" sz="7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63778">
            <a:off x="2647620" y="546684"/>
            <a:ext cx="2927272" cy="168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8402" y="514350"/>
            <a:ext cx="95456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489775" y="2458925"/>
            <a:ext cx="4004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How are you feeling today?</a:t>
            </a:r>
            <a:endParaRPr b="1" i="0" sz="7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 rot="-653496">
            <a:off x="2815249" y="728029"/>
            <a:ext cx="2352986" cy="523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n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Where you are on the feeling thermometer?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118" y="125515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85397" y="125527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B098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0202" y="-218735"/>
            <a:ext cx="3477813" cy="215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380858" y="414197"/>
            <a:ext cx="16557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Let's watch Sasha and Andre to learn more about 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feelings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8984" y="42855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678" y="3970752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9142" y="1247985"/>
            <a:ext cx="6382529" cy="319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 amt="50000"/>
          </a:blip>
          <a:srcRect b="0" l="11668" r="0" t="582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1056550" y="2073413"/>
            <a:ext cx="7112700" cy="17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130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are the feelings that Sasha &amp; André experiencing different? </a:t>
            </a:r>
            <a:endParaRPr sz="3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5">
            <a:alphaModFix/>
          </a:blip>
          <a:srcRect b="13264" l="20091" r="12577" t="19846"/>
          <a:stretch/>
        </p:blipFill>
        <p:spPr>
          <a:xfrm>
            <a:off x="72927" y="4146075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