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embeddedFontLst>
    <p:embeddedFont>
      <p:font typeface="Open Sans Medium"/>
      <p:regular r:id="rId30"/>
      <p:bold r:id="rId31"/>
      <p:italic r:id="rId32"/>
      <p:boldItalic r:id="rId33"/>
    </p:embeddedFont>
    <p:embeddedFont>
      <p:font typeface="Merriweather"/>
      <p:regular r:id="rId34"/>
      <p:bold r:id="rId35"/>
      <p:italic r:id="rId36"/>
      <p:boldItalic r:id="rId37"/>
    </p:embeddedFont>
    <p:embeddedFont>
      <p:font typeface="Open Sans Light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OpenSansLight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font" Target="fonts/OpenSansLight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Medium-bold.fntdata"/><Relationship Id="rId30" Type="http://schemas.openxmlformats.org/officeDocument/2006/relationships/font" Target="fonts/OpenSansMedium-regular.fntdata"/><Relationship Id="rId11" Type="http://schemas.openxmlformats.org/officeDocument/2006/relationships/slide" Target="slides/slide6.xml"/><Relationship Id="rId33" Type="http://schemas.openxmlformats.org/officeDocument/2006/relationships/font" Target="fonts/OpenSansMedium-boldItalic.fntdata"/><Relationship Id="rId10" Type="http://schemas.openxmlformats.org/officeDocument/2006/relationships/slide" Target="slides/slide5.xml"/><Relationship Id="rId32" Type="http://schemas.openxmlformats.org/officeDocument/2006/relationships/font" Target="fonts/OpenSansMedium-italic.fntdata"/><Relationship Id="rId13" Type="http://schemas.openxmlformats.org/officeDocument/2006/relationships/slide" Target="slides/slide8.xml"/><Relationship Id="rId35" Type="http://schemas.openxmlformats.org/officeDocument/2006/relationships/font" Target="fonts/Merriweather-bold.fntdata"/><Relationship Id="rId12" Type="http://schemas.openxmlformats.org/officeDocument/2006/relationships/slide" Target="slides/slide7.xml"/><Relationship Id="rId34" Type="http://schemas.openxmlformats.org/officeDocument/2006/relationships/font" Target="fonts/Merriweather-regular.fntdata"/><Relationship Id="rId15" Type="http://schemas.openxmlformats.org/officeDocument/2006/relationships/slide" Target="slides/slide10.xml"/><Relationship Id="rId37" Type="http://schemas.openxmlformats.org/officeDocument/2006/relationships/font" Target="fonts/Merriweather-boldItalic.fntdata"/><Relationship Id="rId14" Type="http://schemas.openxmlformats.org/officeDocument/2006/relationships/slide" Target="slides/slide9.xml"/><Relationship Id="rId36" Type="http://schemas.openxmlformats.org/officeDocument/2006/relationships/font" Target="fonts/Merriweather-italic.fntdata"/><Relationship Id="rId17" Type="http://schemas.openxmlformats.org/officeDocument/2006/relationships/slide" Target="slides/slide12.xml"/><Relationship Id="rId39" Type="http://schemas.openxmlformats.org/officeDocument/2006/relationships/font" Target="fonts/OpenSansLight-bold.fntdata"/><Relationship Id="rId16" Type="http://schemas.openxmlformats.org/officeDocument/2006/relationships/slide" Target="slides/slide11.xml"/><Relationship Id="rId38" Type="http://schemas.openxmlformats.org/officeDocument/2006/relationships/font" Target="fonts/OpenSansLight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d9f9f41605_0_3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d9f9f41605_0_3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d9f9f41605_0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d9f9f41605_0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d9f9f41605_0_3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d9f9f41605_0_3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d9f9f41605_0_79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d9f9f41605_0_7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d9f9f41605_0_79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d9f9f41605_0_7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d9f9f41605_0_808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d9f9f41605_0_8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d9f9f41605_0_9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d9f9f41605_0_9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9f9f41605_0_856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9f9f41605_0_8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8d255db69e_0_1112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8d255db69e_0_11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8d255db69e_0_1125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8d255db69e_0_1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da6d44506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65" name="Google Shape;65;gda6d44506a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d9f9f41605_0_152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d9f9f41605_0_1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e0f0f8204e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e0f0f8204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e0f0f8204e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261" name="Google Shape;261;ge0f0f8204e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e9f3c0340a_0_0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e9f3c0340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294311516d8_0_3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294311516d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8d255db69e_0_87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8d255db69e_0_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a6d44506a_0_5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a6d44506a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da6d44506a_0_69:notes"/>
          <p:cNvSpPr/>
          <p:nvPr>
            <p:ph idx="2" type="sldImg"/>
          </p:nvPr>
        </p:nvSpPr>
        <p:spPr>
          <a:xfrm>
            <a:off x="381309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da6d44506a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d9f9f4160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09" name="Google Shape;109;gd9f9f41605_0_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d9f9f41605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22" name="Google Shape;122;gd9f9f41605_0_1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d9f9f41605_0_2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  <p:sp>
        <p:nvSpPr>
          <p:cNvPr id="133" name="Google Shape;133;gd9f9f41605_0_26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d9f9f41605_0_3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d9f9f41605_0_3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5.png"/><Relationship Id="rId5" Type="http://schemas.openxmlformats.org/officeDocument/2006/relationships/image" Target="../media/image2.png"/><Relationship Id="rId6" Type="http://schemas.openxmlformats.org/officeDocument/2006/relationships/image" Target="../media/image6.png"/><Relationship Id="rId7" Type="http://schemas.openxmlformats.org/officeDocument/2006/relationships/hyperlink" Target="http://www.elhue.info" TargetMode="Externa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1.png"/><Relationship Id="rId4" Type="http://schemas.openxmlformats.org/officeDocument/2006/relationships/image" Target="../media/image28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8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8.png"/><Relationship Id="rId6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Relationship Id="rId4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8.png"/><Relationship Id="rId6" Type="http://schemas.openxmlformats.org/officeDocument/2006/relationships/image" Target="../media/image2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2.png"/><Relationship Id="rId4" Type="http://schemas.openxmlformats.org/officeDocument/2006/relationships/image" Target="../media/image28.pn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8.png"/><Relationship Id="rId4" Type="http://schemas.openxmlformats.org/officeDocument/2006/relationships/image" Target="../media/image22.png"/><Relationship Id="rId5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Relationship Id="rId6" Type="http://schemas.openxmlformats.org/officeDocument/2006/relationships/image" Target="../media/image2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image" Target="../media/image28.png"/><Relationship Id="rId7" Type="http://schemas.openxmlformats.org/officeDocument/2006/relationships/image" Target="../media/image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8.png"/><Relationship Id="rId4" Type="http://schemas.openxmlformats.org/officeDocument/2006/relationships/image" Target="../media/image2.png"/><Relationship Id="rId5" Type="http://schemas.openxmlformats.org/officeDocument/2006/relationships/image" Target="../media/image37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36.png"/><Relationship Id="rId6" Type="http://schemas.openxmlformats.org/officeDocument/2006/relationships/image" Target="../media/image33.png"/><Relationship Id="rId7" Type="http://schemas.openxmlformats.org/officeDocument/2006/relationships/hyperlink" Target="http://elhuepost.info" TargetMode="External"/><Relationship Id="rId8" Type="http://schemas.openxmlformats.org/officeDocument/2006/relationships/image" Target="../media/image3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9.png"/><Relationship Id="rId4" Type="http://schemas.openxmlformats.org/officeDocument/2006/relationships/image" Target="../media/image28.png"/><Relationship Id="rId5" Type="http://schemas.openxmlformats.org/officeDocument/2006/relationships/image" Target="../media/image2.png"/><Relationship Id="rId6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6.png"/><Relationship Id="rId6" Type="http://schemas.openxmlformats.org/officeDocument/2006/relationships/image" Target="../media/image2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Relationship Id="rId4" Type="http://schemas.openxmlformats.org/officeDocument/2006/relationships/image" Target="../media/image6.png"/><Relationship Id="rId5" Type="http://schemas.openxmlformats.org/officeDocument/2006/relationships/image" Target="../media/image2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1.png"/><Relationship Id="rId5" Type="http://schemas.openxmlformats.org/officeDocument/2006/relationships/image" Target="../media/image8.png"/><Relationship Id="rId6" Type="http://schemas.openxmlformats.org/officeDocument/2006/relationships/image" Target="../media/image11.png"/><Relationship Id="rId7" Type="http://schemas.openxmlformats.org/officeDocument/2006/relationships/image" Target="../media/image2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.png"/><Relationship Id="rId6" Type="http://schemas.openxmlformats.org/officeDocument/2006/relationships/image" Target="../media/image7.png"/><Relationship Id="rId7" Type="http://schemas.openxmlformats.org/officeDocument/2006/relationships/image" Target="../media/image2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hyperlink" Target="https://vimeo.com/464280192/24e0518031" TargetMode="External"/><Relationship Id="rId7" Type="http://schemas.openxmlformats.org/officeDocument/2006/relationships/image" Target="../media/image1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7.png"/><Relationship Id="rId5" Type="http://schemas.openxmlformats.org/officeDocument/2006/relationships/image" Target="../media/image1.png"/><Relationship Id="rId6" Type="http://schemas.openxmlformats.org/officeDocument/2006/relationships/image" Target="../media/image11.png"/><Relationship Id="rId7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0" y="94"/>
            <a:ext cx="9144000" cy="5143500"/>
          </a:xfrm>
          <a:prstGeom prst="rect">
            <a:avLst/>
          </a:prstGeom>
          <a:solidFill>
            <a:srgbClr val="33B09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/>
        </p:nvSpPr>
        <p:spPr>
          <a:xfrm>
            <a:off x="1034550" y="571150"/>
            <a:ext cx="7074900" cy="292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Level I:</a:t>
            </a:r>
            <a:endParaRPr sz="41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We All Have</a:t>
            </a:r>
            <a:br>
              <a:rPr lang="en" sz="6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lang="en" sz="6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Mental Health</a:t>
            </a:r>
            <a:endParaRPr sz="6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2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One-Day Lesson</a:t>
            </a:r>
            <a:endParaRPr i="1" sz="22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36624" l="0" r="0" t="28831"/>
          <a:stretch/>
        </p:blipFill>
        <p:spPr>
          <a:xfrm>
            <a:off x="212125" y="196898"/>
            <a:ext cx="2242900" cy="774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74600" y="228253"/>
            <a:ext cx="2688495" cy="712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 rotWithShape="1">
          <a:blip r:embed="rId5">
            <a:alphaModFix/>
          </a:blip>
          <a:srcRect b="20057" l="14381" r="11904" t="15819"/>
          <a:stretch/>
        </p:blipFill>
        <p:spPr>
          <a:xfrm>
            <a:off x="7296091" y="1862200"/>
            <a:ext cx="1710403" cy="1487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6">
            <a:alphaModFix/>
          </a:blip>
          <a:srcRect b="13264" l="20091" r="12577" t="19846"/>
          <a:stretch/>
        </p:blipFill>
        <p:spPr>
          <a:xfrm>
            <a:off x="212124" y="1862200"/>
            <a:ext cx="1497725" cy="1487925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3"/>
          <p:cNvSpPr txBox="1"/>
          <p:nvPr/>
        </p:nvSpPr>
        <p:spPr>
          <a:xfrm>
            <a:off x="1480050" y="3499750"/>
            <a:ext cx="6183900" cy="59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Based on material created by and copyright of the Anna Freud Centre</a:t>
            </a:r>
            <a:endParaRPr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1" name="Google Shape;61;p13"/>
          <p:cNvSpPr txBox="1"/>
          <p:nvPr/>
        </p:nvSpPr>
        <p:spPr>
          <a:xfrm>
            <a:off x="0" y="4810300"/>
            <a:ext cx="9093000" cy="2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To edit/customize this slideshow, please make a copy.</a:t>
            </a:r>
            <a:endParaRPr i="1" sz="13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2" name="Google Shape;62;p13"/>
          <p:cNvSpPr txBox="1"/>
          <p:nvPr/>
        </p:nvSpPr>
        <p:spPr>
          <a:xfrm>
            <a:off x="1911450" y="3964225"/>
            <a:ext cx="5270100" cy="3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Pre-test: </a:t>
            </a:r>
            <a:r>
              <a:rPr lang="en" sz="1800" u="sng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http://www.elhue.info</a:t>
            </a:r>
            <a:endParaRPr sz="18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22"/>
          <p:cNvPicPr preferRelativeResize="0"/>
          <p:nvPr/>
        </p:nvPicPr>
        <p:blipFill rotWithShape="1">
          <a:blip r:embed="rId3">
            <a:alphaModFix amt="75000"/>
          </a:blip>
          <a:srcRect b="3162" l="0" r="13852" t="517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5" name="Google Shape;155;p22"/>
          <p:cNvSpPr txBox="1"/>
          <p:nvPr>
            <p:ph type="title"/>
          </p:nvPr>
        </p:nvSpPr>
        <p:spPr>
          <a:xfrm>
            <a:off x="311700" y="294325"/>
            <a:ext cx="5857800" cy="13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522">
                <a:solidFill>
                  <a:srgbClr val="F5F5F5"/>
                </a:solidFill>
                <a:latin typeface="Open Sans"/>
                <a:ea typeface="Open Sans"/>
                <a:cs typeface="Open Sans"/>
                <a:sym typeface="Open Sans"/>
              </a:rPr>
              <a:t>What does Sasha do to manage her everyday feelings?</a:t>
            </a:r>
            <a:endParaRPr sz="3800"/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3"/>
          <p:cNvPicPr preferRelativeResize="0"/>
          <p:nvPr/>
        </p:nvPicPr>
        <p:blipFill rotWithShape="1">
          <a:blip r:embed="rId3">
            <a:alphaModFix amt="50000"/>
          </a:blip>
          <a:srcRect b="2114" l="1314" r="9835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3"/>
          <p:cNvSpPr txBox="1"/>
          <p:nvPr>
            <p:ph type="title"/>
          </p:nvPr>
        </p:nvSpPr>
        <p:spPr>
          <a:xfrm>
            <a:off x="805625" y="3055625"/>
            <a:ext cx="7757400" cy="1931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7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W</a:t>
            </a:r>
            <a:r>
              <a:rPr lang="en" sz="2877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hat does Andre do to manage his overwhelming feelings?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24"/>
          <p:cNvSpPr txBox="1"/>
          <p:nvPr>
            <p:ph type="title"/>
          </p:nvPr>
        </p:nvSpPr>
        <p:spPr>
          <a:xfrm>
            <a:off x="311700" y="77825"/>
            <a:ext cx="3629100" cy="355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3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33">
                <a:latin typeface="Open Sans"/>
                <a:ea typeface="Open Sans"/>
                <a:cs typeface="Open Sans"/>
                <a:sym typeface="Open Sans"/>
              </a:rPr>
              <a:t>Overwhelming feelings can be difficult to admit or talk about. </a:t>
            </a:r>
            <a:endParaRPr sz="2433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33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33">
                <a:latin typeface="Open Sans"/>
                <a:ea typeface="Open Sans"/>
                <a:cs typeface="Open Sans"/>
                <a:sym typeface="Open Sans"/>
              </a:rPr>
              <a:t>What made it difficult for Andre to talk about his mental health or to ask for help?</a:t>
            </a:r>
            <a:endParaRPr sz="5433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" name="Google Shape;169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70834" y="4312315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118" y="125515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248936" y="-5"/>
            <a:ext cx="4895062" cy="4085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5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25"/>
          <p:cNvSpPr txBox="1"/>
          <p:nvPr/>
        </p:nvSpPr>
        <p:spPr>
          <a:xfrm>
            <a:off x="1223100" y="1326551"/>
            <a:ext cx="6697800" cy="26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What gets in the way</a:t>
            </a:r>
            <a:endParaRPr sz="5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5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of good mental health?</a:t>
            </a:r>
            <a:endParaRPr sz="5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79" name="Google Shape;179;p25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5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150752" y="219325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6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7" name="Google Shape;187;p26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6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242727" y="219325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26"/>
          <p:cNvPicPr preferRelativeResize="0"/>
          <p:nvPr/>
        </p:nvPicPr>
        <p:blipFill rotWithShape="1">
          <a:blip r:embed="rId6">
            <a:alphaModFix amt="68000"/>
          </a:blip>
          <a:srcRect b="0" l="0" r="0" t="0"/>
          <a:stretch/>
        </p:blipFill>
        <p:spPr>
          <a:xfrm>
            <a:off x="1443550" y="672000"/>
            <a:ext cx="5935651" cy="3187726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26"/>
          <p:cNvSpPr txBox="1"/>
          <p:nvPr/>
        </p:nvSpPr>
        <p:spPr>
          <a:xfrm>
            <a:off x="1638408" y="880544"/>
            <a:ext cx="2481600" cy="9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0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Stress</a:t>
            </a:r>
            <a:endParaRPr b="1" sz="5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100"/>
            <a:ext cx="9220200" cy="516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7"/>
          <p:cNvSpPr txBox="1"/>
          <p:nvPr/>
        </p:nvSpPr>
        <p:spPr>
          <a:xfrm>
            <a:off x="924475" y="3768275"/>
            <a:ext cx="6624600" cy="17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3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</a:t>
            </a:r>
            <a:r>
              <a:rPr b="1" i="1" lang="en" sz="3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oo much stress </a:t>
            </a:r>
            <a:r>
              <a:rPr lang="en" sz="34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can lead to overwhelming feelings.</a:t>
            </a:r>
            <a:endParaRPr sz="34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9" name="Google Shape;19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42400" y="675925"/>
            <a:ext cx="5741051" cy="31001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8"/>
          <p:cNvSpPr txBox="1"/>
          <p:nvPr/>
        </p:nvSpPr>
        <p:spPr>
          <a:xfrm>
            <a:off x="3560250" y="1865900"/>
            <a:ext cx="26445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Open Sans"/>
                <a:ea typeface="Open Sans"/>
                <a:cs typeface="Open Sans"/>
                <a:sym typeface="Open Sans"/>
              </a:rPr>
              <a:t>Low Battery</a:t>
            </a:r>
            <a:endParaRPr b="1" sz="30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9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29"/>
          <p:cNvSpPr txBox="1"/>
          <p:nvPr/>
        </p:nvSpPr>
        <p:spPr>
          <a:xfrm>
            <a:off x="600075" y="408600"/>
            <a:ext cx="6697800" cy="43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Coping skills </a:t>
            </a:r>
            <a:r>
              <a:rPr lang="en" sz="3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can help us manage life’s challenges.</a:t>
            </a:r>
            <a:endParaRPr sz="3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244"/>
              </a:buClr>
              <a:buSzPts val="3000"/>
              <a:buFont typeface="Open Sans"/>
              <a:buChar char="-"/>
            </a:pPr>
            <a:r>
              <a:rPr lang="en" sz="3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Doing something you love</a:t>
            </a:r>
            <a:endParaRPr sz="3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244"/>
              </a:buClr>
              <a:buSzPts val="3000"/>
              <a:buFont typeface="Open Sans"/>
              <a:buChar char="-"/>
            </a:pPr>
            <a:r>
              <a:rPr lang="en" sz="3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Mindfulness activities</a:t>
            </a:r>
            <a:endParaRPr sz="3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419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244"/>
              </a:buClr>
              <a:buSzPts val="3000"/>
              <a:buFont typeface="Open Sans"/>
              <a:buChar char="-"/>
            </a:pPr>
            <a:r>
              <a:rPr lang="en" sz="3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Journaling</a:t>
            </a:r>
            <a:endParaRPr sz="3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13" name="Google Shape;213;p29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9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6787077" y="757175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57152" y="3130662"/>
            <a:ext cx="3251788" cy="178848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30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2" name="Google Shape;222;p30"/>
          <p:cNvPicPr preferRelativeResize="0"/>
          <p:nvPr/>
        </p:nvPicPr>
        <p:blipFill rotWithShape="1">
          <a:blip r:embed="rId3">
            <a:alphaModFix/>
          </a:blip>
          <a:srcRect b="0" l="0" r="0" t="27656"/>
          <a:stretch/>
        </p:blipFill>
        <p:spPr>
          <a:xfrm>
            <a:off x="0" y="2405474"/>
            <a:ext cx="9143998" cy="2738025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30"/>
          <p:cNvSpPr txBox="1"/>
          <p:nvPr/>
        </p:nvSpPr>
        <p:spPr>
          <a:xfrm>
            <a:off x="226400" y="320475"/>
            <a:ext cx="7966500" cy="17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If you are concerned about yourself or a friend, talk to a </a:t>
            </a:r>
            <a:r>
              <a:rPr b="1" lang="en" sz="3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Trusted Adult</a:t>
            </a:r>
            <a:r>
              <a:rPr lang="en" sz="3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 - someone who is reliable and dependable.</a:t>
            </a:r>
            <a:endParaRPr sz="3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24" name="Google Shape;224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30"/>
          <p:cNvPicPr preferRelativeResize="0"/>
          <p:nvPr/>
        </p:nvPicPr>
        <p:blipFill rotWithShape="1">
          <a:blip r:embed="rId5">
            <a:alphaModFix/>
          </a:blip>
          <a:srcRect b="20057" l="14381" r="11904" t="15819"/>
          <a:stretch/>
        </p:blipFill>
        <p:spPr>
          <a:xfrm>
            <a:off x="7789475" y="877300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30"/>
          <p:cNvPicPr preferRelativeResize="0"/>
          <p:nvPr/>
        </p:nvPicPr>
        <p:blipFill rotWithShape="1">
          <a:blip r:embed="rId6">
            <a:alphaModFix/>
          </a:blip>
          <a:srcRect b="13264" l="20091" r="12577" t="19846"/>
          <a:stretch/>
        </p:blipFill>
        <p:spPr>
          <a:xfrm>
            <a:off x="6449852" y="1648475"/>
            <a:ext cx="929347" cy="9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1"/>
          <p:cNvSpPr/>
          <p:nvPr/>
        </p:nvSpPr>
        <p:spPr>
          <a:xfrm>
            <a:off x="-40100" y="-125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31"/>
          <p:cNvSpPr txBox="1"/>
          <p:nvPr/>
        </p:nvSpPr>
        <p:spPr>
          <a:xfrm>
            <a:off x="616650" y="2832125"/>
            <a:ext cx="6762600" cy="215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How do you know a person is </a:t>
            </a:r>
            <a:r>
              <a:rPr b="1" lang="en" sz="32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reliable</a:t>
            </a:r>
            <a:r>
              <a:rPr lang="en" sz="32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endParaRPr sz="32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How do you know a person is </a:t>
            </a:r>
            <a:r>
              <a:rPr b="1" lang="en" sz="32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dependable</a:t>
            </a:r>
            <a:r>
              <a:rPr lang="en" sz="32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?</a:t>
            </a:r>
            <a:r>
              <a:rPr lang="en" sz="2100">
                <a:solidFill>
                  <a:srgbClr val="3D7ED8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33" name="Google Shape;233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31"/>
          <p:cNvPicPr preferRelativeResize="0"/>
          <p:nvPr/>
        </p:nvPicPr>
        <p:blipFill rotWithShape="1">
          <a:blip r:embed="rId4">
            <a:alphaModFix/>
          </a:blip>
          <a:srcRect b="0" l="0" r="0" t="27656"/>
          <a:stretch/>
        </p:blipFill>
        <p:spPr>
          <a:xfrm>
            <a:off x="-40100" y="-1"/>
            <a:ext cx="9143998" cy="2738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1"/>
          <p:cNvPicPr preferRelativeResize="0"/>
          <p:nvPr/>
        </p:nvPicPr>
        <p:blipFill rotWithShape="1">
          <a:blip r:embed="rId5">
            <a:alphaModFix/>
          </a:blip>
          <a:srcRect b="20057" l="14381" r="11904" t="15819"/>
          <a:stretch/>
        </p:blipFill>
        <p:spPr>
          <a:xfrm>
            <a:off x="7584338" y="3169725"/>
            <a:ext cx="1061335" cy="9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oogle Shape;67;p14"/>
          <p:cNvGrpSpPr/>
          <p:nvPr/>
        </p:nvGrpSpPr>
        <p:grpSpPr>
          <a:xfrm>
            <a:off x="1287388" y="274585"/>
            <a:ext cx="6677050" cy="1614361"/>
            <a:chOff x="-287567" y="-19050"/>
            <a:chExt cx="17805467" cy="4304963"/>
          </a:xfrm>
        </p:grpSpPr>
        <p:sp>
          <p:nvSpPr>
            <p:cNvPr id="68" name="Google Shape;68;p14"/>
            <p:cNvSpPr txBox="1"/>
            <p:nvPr/>
          </p:nvSpPr>
          <p:spPr>
            <a:xfrm>
              <a:off x="-287567" y="-19050"/>
              <a:ext cx="17517900" cy="164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4000"/>
                <a:buFont typeface="Arial"/>
                <a:buNone/>
              </a:pPr>
              <a:r>
                <a:rPr b="0" i="0" lang="en" sz="40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What is</a:t>
              </a:r>
              <a:r>
                <a:rPr b="0" i="0" lang="en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b="0" i="0" lang="en" sz="4000" u="none" cap="none" strike="noStrike">
                  <a:solidFill>
                    <a:srgbClr val="56BB9C"/>
                  </a:solidFill>
                  <a:latin typeface="Arial"/>
                  <a:ea typeface="Arial"/>
                  <a:cs typeface="Arial"/>
                  <a:sym typeface="Arial"/>
                </a:rPr>
                <a:t>Mental</a:t>
              </a:r>
              <a:r>
                <a:rPr b="0" i="0" lang="en" sz="4000" u="none" cap="none" strike="noStrik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 </a:t>
              </a:r>
              <a:r>
                <a:rPr i="0" lang="en" sz="4000" u="none" cap="none" strike="noStrike">
                  <a:solidFill>
                    <a:schemeClr val="dk1"/>
                  </a:solidFill>
                </a:rPr>
                <a:t>Health?</a:t>
              </a:r>
              <a:endParaRPr i="0" sz="700" u="none" cap="none" strike="noStrike">
                <a:solidFill>
                  <a:schemeClr val="dk1"/>
                </a:solidFill>
              </a:endParaRPr>
            </a:p>
          </p:txBody>
        </p:sp>
        <p:sp>
          <p:nvSpPr>
            <p:cNvPr id="69" name="Google Shape;69;p14"/>
            <p:cNvSpPr txBox="1"/>
            <p:nvPr/>
          </p:nvSpPr>
          <p:spPr>
            <a:xfrm>
              <a:off x="0" y="3916613"/>
              <a:ext cx="17517900" cy="369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94444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0" name="Google Shape;70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21084" y="3872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24368" y="387290"/>
            <a:ext cx="816714" cy="7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4"/>
          <p:cNvSpPr txBox="1"/>
          <p:nvPr/>
        </p:nvSpPr>
        <p:spPr>
          <a:xfrm>
            <a:off x="1287400" y="1304240"/>
            <a:ext cx="7605600" cy="303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256055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t/>
            </a:r>
            <a:endParaRPr b="0" i="0" sz="9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Mental health is about our feelings, thinking, emotions and moods.​​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Mental health is important for a happy, healthy and productive life.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Just like we brush our teeth every day, we need to make sure our brains have the tools we need to be mentally healthy. 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06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1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4004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​​Looking after our mental health is just as important as looking after our physical health.</a:t>
            </a:r>
            <a:endParaRPr i="0" sz="16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73" name="Google Shape;73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2770579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3746173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1699451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3506" y="2212952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2"/>
          <p:cNvSpPr/>
          <p:nvPr/>
        </p:nvSpPr>
        <p:spPr>
          <a:xfrm>
            <a:off x="9413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32"/>
          <p:cNvSpPr txBox="1"/>
          <p:nvPr/>
        </p:nvSpPr>
        <p:spPr>
          <a:xfrm>
            <a:off x="532575" y="471600"/>
            <a:ext cx="6447000" cy="135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Who are </a:t>
            </a:r>
            <a:r>
              <a:rPr b="1" lang="en" sz="3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trusted adults</a:t>
            </a:r>
            <a:r>
              <a:rPr lang="en" sz="3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 in your life?</a:t>
            </a:r>
            <a:endParaRPr sz="3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2" name="Google Shape;2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5463" y="2059913"/>
            <a:ext cx="1252275" cy="12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58913" y="2059925"/>
            <a:ext cx="1252275" cy="125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5275" y="2059913"/>
            <a:ext cx="1252275" cy="1252275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32"/>
          <p:cNvSpPr txBox="1"/>
          <p:nvPr/>
        </p:nvSpPr>
        <p:spPr>
          <a:xfrm>
            <a:off x="1369400" y="3404156"/>
            <a:ext cx="1424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 AT </a:t>
            </a:r>
            <a:r>
              <a:rPr b="1" lang="en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HOME</a:t>
            </a:r>
            <a:endParaRPr b="1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6" name="Google Shape;246;p32"/>
          <p:cNvSpPr txBox="1"/>
          <p:nvPr/>
        </p:nvSpPr>
        <p:spPr>
          <a:xfrm>
            <a:off x="6472850" y="3406219"/>
            <a:ext cx="14244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AT </a:t>
            </a:r>
            <a:r>
              <a:rPr b="1" lang="en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SCHOOL</a:t>
            </a:r>
            <a:endParaRPr b="1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47" name="Google Shape;247;p32"/>
          <p:cNvSpPr txBox="1"/>
          <p:nvPr/>
        </p:nvSpPr>
        <p:spPr>
          <a:xfrm>
            <a:off x="3859800" y="3404147"/>
            <a:ext cx="1424400" cy="56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IN THE </a:t>
            </a:r>
            <a:r>
              <a:rPr b="1" lang="en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COMMUNITY</a:t>
            </a:r>
            <a:endParaRPr b="1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48" name="Google Shape;24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2"/>
          <p:cNvPicPr preferRelativeResize="0"/>
          <p:nvPr/>
        </p:nvPicPr>
        <p:blipFill rotWithShape="1">
          <a:blip r:embed="rId7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33"/>
          <p:cNvSpPr txBox="1"/>
          <p:nvPr/>
        </p:nvSpPr>
        <p:spPr>
          <a:xfrm>
            <a:off x="2185325" y="491400"/>
            <a:ext cx="4792200" cy="117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Exit Ticket</a:t>
            </a:r>
            <a:endParaRPr i="1" sz="1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56" name="Google Shape;25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3"/>
          <p:cNvPicPr preferRelativeResize="0"/>
          <p:nvPr/>
        </p:nvPicPr>
        <p:blipFill rotWithShape="1">
          <a:blip r:embed="rId4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95088" y="1409051"/>
            <a:ext cx="4372675" cy="345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88984" y="42855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6503" y="4013389"/>
            <a:ext cx="816714" cy="7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265" name="Google Shape;265;p34"/>
          <p:cNvSpPr txBox="1"/>
          <p:nvPr/>
        </p:nvSpPr>
        <p:spPr>
          <a:xfrm>
            <a:off x="1683925" y="1619514"/>
            <a:ext cx="7092300" cy="260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Everyone deserves good mental health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​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Stress is normal, but too much increases the risk for health problems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Small improvements in nutrition, sleep, exercise and o</a:t>
            </a: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ther </a:t>
            </a:r>
            <a:r>
              <a:rPr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coping skills can help us to better manage stress and achieve mental health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6" name="Google Shape;266;p34"/>
          <p:cNvSpPr txBox="1"/>
          <p:nvPr/>
        </p:nvSpPr>
        <p:spPr>
          <a:xfrm>
            <a:off x="736503" y="270714"/>
            <a:ext cx="4413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4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Arial"/>
              <a:buNone/>
            </a:pPr>
            <a:r>
              <a:rPr i="0" lang="en" sz="4200" u="none" cap="none" strike="noStrike">
                <a:solidFill>
                  <a:srgbClr val="3D7ED8"/>
                </a:solidFill>
                <a:latin typeface="Open Sans"/>
                <a:ea typeface="Open Sans"/>
                <a:cs typeface="Open Sans"/>
                <a:sym typeface="Open Sans"/>
              </a:rPr>
              <a:t>REMEMBER...</a:t>
            </a:r>
            <a:endParaRPr i="0" sz="700" u="none" cap="none" strike="noStrike">
              <a:solidFill>
                <a:srgbClr val="3D7ED8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67" name="Google Shape;267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985" y="1619513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986" y="2269552"/>
            <a:ext cx="818662" cy="245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986" y="3291399"/>
            <a:ext cx="818662" cy="245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5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5" name="Google Shape;275;p35"/>
          <p:cNvSpPr txBox="1"/>
          <p:nvPr/>
        </p:nvSpPr>
        <p:spPr>
          <a:xfrm>
            <a:off x="735725" y="2863819"/>
            <a:ext cx="7691400" cy="1612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For more information</a:t>
            </a:r>
            <a:endParaRPr sz="21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visit us online at</a:t>
            </a:r>
            <a:endParaRPr sz="21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ErikasLighthouse.org</a:t>
            </a:r>
            <a:endParaRPr b="1" sz="3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76" name="Google Shape;276;p35"/>
          <p:cNvSpPr txBox="1"/>
          <p:nvPr/>
        </p:nvSpPr>
        <p:spPr>
          <a:xfrm>
            <a:off x="735725" y="249506"/>
            <a:ext cx="7691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Please complete a short survey:</a:t>
            </a:r>
            <a:endParaRPr b="1" sz="20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7" name="Google Shape;277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5"/>
          <p:cNvPicPr preferRelativeResize="0"/>
          <p:nvPr/>
        </p:nvPicPr>
        <p:blipFill rotWithShape="1">
          <a:blip r:embed="rId4">
            <a:alphaModFix/>
          </a:blip>
          <a:srcRect b="20046" l="13731" r="13308" t="49911"/>
          <a:stretch/>
        </p:blipFill>
        <p:spPr>
          <a:xfrm>
            <a:off x="226400" y="4327775"/>
            <a:ext cx="1563575" cy="64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5"/>
          <p:cNvPicPr preferRelativeResize="0"/>
          <p:nvPr/>
        </p:nvPicPr>
        <p:blipFill rotWithShape="1">
          <a:blip r:embed="rId5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35"/>
          <p:cNvPicPr preferRelativeResize="0"/>
          <p:nvPr/>
        </p:nvPicPr>
        <p:blipFill rotWithShape="1">
          <a:blip r:embed="rId6">
            <a:alphaModFix/>
          </a:blip>
          <a:srcRect b="13264" l="20091" r="12577" t="19846"/>
          <a:stretch/>
        </p:blipFill>
        <p:spPr>
          <a:xfrm>
            <a:off x="115377" y="3389050"/>
            <a:ext cx="929348" cy="92327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35"/>
          <p:cNvSpPr txBox="1"/>
          <p:nvPr/>
        </p:nvSpPr>
        <p:spPr>
          <a:xfrm>
            <a:off x="604325" y="2338444"/>
            <a:ext cx="7691400" cy="4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2300" u="sng">
                <a:solidFill>
                  <a:schemeClr val="hlink"/>
                </a:solidFill>
                <a:latin typeface="Open Sans"/>
                <a:ea typeface="Open Sans"/>
                <a:cs typeface="Open Sans"/>
                <a:sym typeface="Open Sans"/>
                <a:hlinkClick r:id="rId7"/>
              </a:rPr>
              <a:t>http://elhuepost.info</a:t>
            </a:r>
            <a:endParaRPr b="1" i="1" sz="23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2" name="Google Shape;282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68250" y="707600"/>
            <a:ext cx="1563575" cy="1563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Google Shape;287;p36"/>
          <p:cNvPicPr preferRelativeResize="0"/>
          <p:nvPr/>
        </p:nvPicPr>
        <p:blipFill rotWithShape="1">
          <a:blip r:embed="rId3">
            <a:alphaModFix/>
          </a:blip>
          <a:srcRect b="0" l="5317" r="5317" t="566"/>
          <a:stretch/>
        </p:blipFill>
        <p:spPr>
          <a:xfrm>
            <a:off x="0" y="0"/>
            <a:ext cx="9144000" cy="5172851"/>
          </a:xfrm>
          <a:prstGeom prst="rect">
            <a:avLst/>
          </a:prstGeom>
          <a:noFill/>
          <a:ln>
            <a:noFill/>
          </a:ln>
        </p:spPr>
      </p:pic>
      <p:sp>
        <p:nvSpPr>
          <p:cNvPr id="288" name="Google Shape;288;p36"/>
          <p:cNvSpPr txBox="1"/>
          <p:nvPr/>
        </p:nvSpPr>
        <p:spPr>
          <a:xfrm>
            <a:off x="643050" y="367894"/>
            <a:ext cx="7857900" cy="261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If you or a friend need immediate support,</a:t>
            </a:r>
            <a:b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</a:br>
            <a:r>
              <a:rPr lang="en" sz="2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talk to an adult or dial 911.</a:t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000">
                <a:solidFill>
                  <a:schemeClr val="dk1"/>
                </a:solidFill>
                <a:latin typeface="Open Sans Medium"/>
                <a:ea typeface="Open Sans Medium"/>
                <a:cs typeface="Open Sans Medium"/>
                <a:sym typeface="Open Sans Medium"/>
              </a:rPr>
              <a:t>988 Suicide and Crisis Lifeline</a:t>
            </a:r>
            <a:endParaRPr sz="3200">
              <a:solidFill>
                <a:schemeClr val="dk1"/>
              </a:solidFill>
              <a:latin typeface="Open Sans Medium"/>
              <a:ea typeface="Open Sans Medium"/>
              <a:cs typeface="Open Sans Medium"/>
              <a:sym typeface="Open Sans Medium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988</a:t>
            </a:r>
            <a:endParaRPr sz="4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Text or Call</a:t>
            </a:r>
            <a:endParaRPr sz="13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44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89" name="Google Shape;28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6"/>
          <p:cNvPicPr preferRelativeResize="0"/>
          <p:nvPr/>
        </p:nvPicPr>
        <p:blipFill rotWithShape="1">
          <a:blip r:embed="rId5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6"/>
          <p:cNvPicPr preferRelativeResize="0"/>
          <p:nvPr/>
        </p:nvPicPr>
        <p:blipFill rotWithShape="1">
          <a:blip r:embed="rId6">
            <a:alphaModFix/>
          </a:blip>
          <a:srcRect b="13264" l="20091" r="12577" t="19846"/>
          <a:stretch/>
        </p:blipFill>
        <p:spPr>
          <a:xfrm>
            <a:off x="115377" y="3389050"/>
            <a:ext cx="929348" cy="92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5"/>
          <p:cNvPicPr preferRelativeResize="0"/>
          <p:nvPr/>
        </p:nvPicPr>
        <p:blipFill rotWithShape="1">
          <a:blip r:embed="rId3">
            <a:alphaModFix/>
          </a:blip>
          <a:srcRect b="8332" l="7252" r="0" t="0"/>
          <a:stretch/>
        </p:blipFill>
        <p:spPr>
          <a:xfrm>
            <a:off x="0" y="-43725"/>
            <a:ext cx="9144000" cy="5187224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5"/>
          <p:cNvSpPr txBox="1"/>
          <p:nvPr/>
        </p:nvSpPr>
        <p:spPr>
          <a:xfrm>
            <a:off x="3056375" y="363550"/>
            <a:ext cx="4768500" cy="13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8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In today’s lesson you will learn:</a:t>
            </a:r>
            <a:endParaRPr sz="11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4">
            <a:alphaModFix/>
          </a:blip>
          <a:srcRect b="20057" l="14381" r="11904" t="15819"/>
          <a:stretch/>
        </p:blipFill>
        <p:spPr>
          <a:xfrm>
            <a:off x="7428700" y="1061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5"/>
          <p:cNvPicPr preferRelativeResize="0"/>
          <p:nvPr/>
        </p:nvPicPr>
        <p:blipFill rotWithShape="1">
          <a:blip r:embed="rId5">
            <a:alphaModFix/>
          </a:blip>
          <a:srcRect b="13264" l="20091" r="12577" t="19846"/>
          <a:stretch/>
        </p:blipFill>
        <p:spPr>
          <a:xfrm>
            <a:off x="8214652" y="926975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5"/>
          <p:cNvSpPr txBox="1"/>
          <p:nvPr/>
        </p:nvSpPr>
        <p:spPr>
          <a:xfrm>
            <a:off x="3438425" y="2002750"/>
            <a:ext cx="5373300" cy="138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2900" lvl="0" marL="45720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More about mental health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Ways to keep your mind healthy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-342900" lvl="0" marL="45720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</a:pPr>
            <a:r>
              <a:rPr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The difference between everyday feelings and overwhelming feelings. </a:t>
            </a:r>
            <a:endParaRPr sz="16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3" name="Google Shape;93;p16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6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115377" y="338905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1241700" y="987850"/>
            <a:ext cx="6583200" cy="255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41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How do we care for our mental health?</a:t>
            </a:r>
            <a:endParaRPr sz="41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36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Let’s play charades! </a:t>
            </a:r>
            <a:endParaRPr sz="18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/>
          <p:nvPr/>
        </p:nvSpPr>
        <p:spPr>
          <a:xfrm>
            <a:off x="9425" y="0"/>
            <a:ext cx="9144000" cy="5143500"/>
          </a:xfrm>
          <a:prstGeom prst="rect">
            <a:avLst/>
          </a:prstGeom>
          <a:solidFill>
            <a:srgbClr val="E5E2E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17"/>
          <p:cNvSpPr txBox="1"/>
          <p:nvPr/>
        </p:nvSpPr>
        <p:spPr>
          <a:xfrm>
            <a:off x="349800" y="363550"/>
            <a:ext cx="7475100" cy="97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434244"/>
                </a:solidFill>
                <a:latin typeface="Open Sans"/>
                <a:ea typeface="Open Sans"/>
                <a:cs typeface="Open Sans"/>
                <a:sym typeface="Open Sans"/>
              </a:rPr>
              <a:t>Mental Health and Feelings</a:t>
            </a:r>
            <a:endParaRPr sz="45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rgbClr val="434244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l">
              <a:lnSpc>
                <a:spcPct val="11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3" name="Google Shape;103;p17"/>
          <p:cNvPicPr preferRelativeResize="0"/>
          <p:nvPr/>
        </p:nvPicPr>
        <p:blipFill rotWithShape="1">
          <a:blip r:embed="rId3">
            <a:alphaModFix/>
          </a:blip>
          <a:srcRect b="20057" l="14381" r="11904" t="15819"/>
          <a:stretch/>
        </p:blipFill>
        <p:spPr>
          <a:xfrm>
            <a:off x="7824900" y="219325"/>
            <a:ext cx="1061335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7"/>
          <p:cNvPicPr preferRelativeResize="0"/>
          <p:nvPr/>
        </p:nvPicPr>
        <p:blipFill rotWithShape="1">
          <a:blip r:embed="rId4">
            <a:alphaModFix/>
          </a:blip>
          <a:srcRect b="13264" l="20091" r="12577" t="19846"/>
          <a:stretch/>
        </p:blipFill>
        <p:spPr>
          <a:xfrm>
            <a:off x="115377" y="3389050"/>
            <a:ext cx="929348" cy="92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7"/>
          <p:cNvSpPr txBox="1"/>
          <p:nvPr/>
        </p:nvSpPr>
        <p:spPr>
          <a:xfrm>
            <a:off x="1280400" y="1277075"/>
            <a:ext cx="6583200" cy="30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Everyday feelings </a:t>
            </a:r>
            <a:r>
              <a:rPr lang="en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come and go and are a normal reaction to what is happening in our lives. They are always changing and don't usually hang around for too long.​​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t/>
            </a:r>
            <a:endParaRPr sz="1800">
              <a:solidFill>
                <a:schemeClr val="lt1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</a:pPr>
            <a:r>
              <a:rPr b="1" lang="en"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Overwhelming feelings</a:t>
            </a:r>
            <a:r>
              <a:rPr lang="en" sz="1800">
                <a:solidFill>
                  <a:schemeClr val="dk1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 hang around for a long time, change the way we feel and behave and may stop us from doing what we want to in life. You have heard people call them a mental health problem, mental illness or mental disorder. ​</a:t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032384" y="1325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Google Shape;11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5993" y="4285590"/>
            <a:ext cx="816714" cy="74379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8"/>
          <p:cNvSpPr txBox="1"/>
          <p:nvPr/>
        </p:nvSpPr>
        <p:spPr>
          <a:xfrm>
            <a:off x="888275" y="3408425"/>
            <a:ext cx="2769600" cy="1831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rgbClr val="2A7DBB"/>
                </a:solidFill>
                <a:latin typeface="Open Sans"/>
                <a:ea typeface="Open Sans"/>
                <a:cs typeface="Open Sans"/>
                <a:sym typeface="Open Sans"/>
              </a:rPr>
              <a:t>Examples of everyday feelings might include: </a:t>
            </a:r>
            <a:r>
              <a:rPr i="0" lang="en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happiness, joy, disappointment.</a:t>
            </a:r>
            <a:endParaRPr i="0" sz="7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1600" u="none" cap="none" strike="noStrike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rgbClr val="2A7DBB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4" name="Google Shape;114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274" y="1364625"/>
            <a:ext cx="2416909" cy="1843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129525" y="1364625"/>
            <a:ext cx="2208426" cy="18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18"/>
          <p:cNvSpPr txBox="1"/>
          <p:nvPr/>
        </p:nvSpPr>
        <p:spPr>
          <a:xfrm>
            <a:off x="774429" y="483002"/>
            <a:ext cx="29895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Everyday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Feelings</a:t>
            </a:r>
            <a:endParaRPr i="0" sz="7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7" name="Google Shape;117;p18"/>
          <p:cNvSpPr txBox="1"/>
          <p:nvPr/>
        </p:nvSpPr>
        <p:spPr>
          <a:xfrm>
            <a:off x="4738998" y="482915"/>
            <a:ext cx="2989500" cy="8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99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i="0" lang="en" sz="2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Overwhelming Feelings</a:t>
            </a:r>
            <a:endParaRPr i="0" sz="10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8" name="Google Shape;118;p18"/>
          <p:cNvSpPr txBox="1"/>
          <p:nvPr/>
        </p:nvSpPr>
        <p:spPr>
          <a:xfrm>
            <a:off x="4867575" y="3408425"/>
            <a:ext cx="2589600" cy="93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i="0" lang="en" sz="1600" u="none" cap="none" strike="noStrike">
                <a:solidFill>
                  <a:srgbClr val="2A7DBB"/>
                </a:solidFill>
                <a:latin typeface="Open Sans"/>
                <a:ea typeface="Open Sans"/>
                <a:cs typeface="Open Sans"/>
                <a:sym typeface="Open Sans"/>
              </a:rPr>
              <a:t>Examples of overwhelming feelings might include: </a:t>
            </a:r>
            <a:r>
              <a:rPr i="0" lang="en" sz="1600" u="none" cap="none" strike="noStrike">
                <a:solidFill>
                  <a:srgbClr val="073763"/>
                </a:solidFill>
                <a:latin typeface="Open Sans"/>
                <a:ea typeface="Open Sans"/>
                <a:cs typeface="Open Sans"/>
                <a:sym typeface="Open Sans"/>
              </a:rPr>
              <a:t>loss, grief, despair.</a:t>
            </a:r>
            <a:endParaRPr i="0" sz="700" u="none" cap="none" strike="noStrike">
              <a:solidFill>
                <a:srgbClr val="073763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9" name="Google Shape;119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63778">
            <a:off x="2647620" y="546684"/>
            <a:ext cx="2927272" cy="168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88402" y="514350"/>
            <a:ext cx="954560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9"/>
          <p:cNvSpPr txBox="1"/>
          <p:nvPr/>
        </p:nvSpPr>
        <p:spPr>
          <a:xfrm>
            <a:off x="489775" y="2458925"/>
            <a:ext cx="4004400" cy="1323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b="1" i="0" lang="en" sz="4000" u="none" cap="none" strike="noStrike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How are you feeling today?</a:t>
            </a:r>
            <a:endParaRPr b="1" i="0" sz="700" u="none" cap="none" strike="noStrike">
              <a:solidFill>
                <a:schemeClr val="accen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7" name="Google Shape;127;p19"/>
          <p:cNvSpPr txBox="1"/>
          <p:nvPr/>
        </p:nvSpPr>
        <p:spPr>
          <a:xfrm rot="-653496">
            <a:off x="2815249" y="728029"/>
            <a:ext cx="2352986" cy="52329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i="0" lang="en" sz="1700" u="none" cap="none" strike="noStrik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Where you are on the feeling thermometer?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28" name="Google Shape;128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118" y="125515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785397" y="125527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3B098"/>
        </a:solidFill>
      </p:bgPr>
    </p:bg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530202" y="-218735"/>
            <a:ext cx="3477813" cy="2156245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/>
          <p:nvPr/>
        </p:nvSpPr>
        <p:spPr>
          <a:xfrm>
            <a:off x="380858" y="414197"/>
            <a:ext cx="1655700" cy="89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Let's watch Sasha and Andre to learn more about 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" sz="1300">
                <a:latin typeface="Open Sans"/>
                <a:ea typeface="Open Sans"/>
                <a:cs typeface="Open Sans"/>
                <a:sym typeface="Open Sans"/>
              </a:rPr>
              <a:t>feelings</a:t>
            </a:r>
            <a:endParaRPr i="0" sz="7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7" name="Google Shape;137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88984" y="42855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6678" y="3970752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49142" y="1247985"/>
            <a:ext cx="6382529" cy="319126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5E2E0"/>
        </a:solidFill>
      </p:bgPr>
    </p:bg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1"/>
          <p:cNvSpPr txBox="1"/>
          <p:nvPr>
            <p:ph type="title"/>
          </p:nvPr>
        </p:nvSpPr>
        <p:spPr>
          <a:xfrm>
            <a:off x="311700" y="955125"/>
            <a:ext cx="8520600" cy="2037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latin typeface="Open Sans"/>
                <a:ea typeface="Open Sans"/>
                <a:cs typeface="Open Sans"/>
                <a:sym typeface="Open Sans"/>
              </a:rPr>
              <a:t>How are the feelings that Sasha and Andre are feeling different?</a:t>
            </a:r>
            <a:endParaRPr sz="2100">
              <a:latin typeface="Open Sans"/>
              <a:ea typeface="Open Sans"/>
              <a:cs typeface="Open Sans"/>
              <a:sym typeface="Open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5" name="Google Shape;14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79200" y="4312318"/>
            <a:ext cx="1471596" cy="6747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32384" y="132590"/>
            <a:ext cx="990919" cy="8579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12118" y="125515"/>
            <a:ext cx="816714" cy="743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2850" y="2049675"/>
            <a:ext cx="2596350" cy="197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1"/>
          <p:cNvPicPr preferRelativeResize="0"/>
          <p:nvPr/>
        </p:nvPicPr>
        <p:blipFill rotWithShape="1">
          <a:blip r:embed="rId7">
            <a:alphaModFix/>
          </a:blip>
          <a:srcRect b="0" l="8298" r="0" t="0"/>
          <a:stretch/>
        </p:blipFill>
        <p:spPr>
          <a:xfrm>
            <a:off x="1591875" y="2051100"/>
            <a:ext cx="2967900" cy="19760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