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bold r:id="rId23"/>
      <p:boldItalic r:id="rId24"/>
    </p:embeddedFont>
    <p:embeddedFont>
      <p:font typeface="Open Sans Light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38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e55ef8144_2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2ee55ef814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e55ef8144_2_10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2ee55ef8144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e55ef8144_2_12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2ee55ef8144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ee55ef8144_2_12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ee55ef8144_2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ee55ef8144_2_14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ee55ef8144_2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ee55ef8144_2_14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2ee55ef8144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e55ef8144_2_15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ee55ef8144_2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e55ef8144_2_16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ee55ef8144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e55ef8144_2_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ee55ef8144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e55ef8144_2_2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2ee55ef8144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e55ef8144_2_3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0" name="Google Shape;120;g2ee55ef8144_2_3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1" name="Google Shape;121;g2ee55ef8144_2_3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2ee55ef8144_2_3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https://vimeo.com/282907828/d5e633e16c</a:t>
            </a:r>
            <a:endParaRPr/>
          </a:p>
        </p:txBody>
      </p:sp>
      <p:sp>
        <p:nvSpPr>
          <p:cNvPr id="123" name="Google Shape;123;g2ee55ef8144_2_3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4" name="Google Shape;124;g2ee55ef8144_2_3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e55ef8144_2_4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ee55ef8144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e55ef8144_2_5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ee55ef8144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e55ef8144_2_8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ee55ef8144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e55ef8144_2_8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ee55ef8144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e55ef8144_2_9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ee55ef8144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elhhs.info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82907828/d5e633e16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8135963"/>
            <a:ext cx="11445034" cy="2244674"/>
          </a:xfrm>
          <a:prstGeom prst="rect">
            <a:avLst/>
          </a:prstGeom>
          <a:solidFill>
            <a:srgbClr val="3D7E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0" y="0"/>
            <a:ext cx="11445034" cy="1239688"/>
          </a:xfrm>
          <a:prstGeom prst="rect">
            <a:avLst/>
          </a:prstGeom>
          <a:solidFill>
            <a:srgbClr val="3D7E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0" y="6661368"/>
            <a:ext cx="1123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EFF5"/>
                </a:solidFill>
                <a:latin typeface="Open Sans"/>
                <a:ea typeface="Open Sans"/>
                <a:cs typeface="Open Sans"/>
                <a:sym typeface="Open Sans"/>
              </a:rPr>
              <a:t>ONE-DAY LESSON</a:t>
            </a:r>
            <a:endParaRPr/>
          </a:p>
        </p:txBody>
      </p:sp>
      <p:grpSp>
        <p:nvGrpSpPr>
          <p:cNvPr id="91" name="Google Shape;91;p13"/>
          <p:cNvGrpSpPr/>
          <p:nvPr/>
        </p:nvGrpSpPr>
        <p:grpSpPr>
          <a:xfrm>
            <a:off x="122074" y="101358"/>
            <a:ext cx="10991475" cy="6687221"/>
            <a:chOff x="17" y="-437200"/>
            <a:chExt cx="14655300" cy="8916294"/>
          </a:xfrm>
        </p:grpSpPr>
        <p:sp>
          <p:nvSpPr>
            <p:cNvPr id="92" name="Google Shape;92;p13"/>
            <p:cNvSpPr/>
            <p:nvPr/>
          </p:nvSpPr>
          <p:spPr>
            <a:xfrm>
              <a:off x="2230344" y="-437200"/>
              <a:ext cx="10194527" cy="4672491"/>
            </a:xfrm>
            <a:custGeom>
              <a:avLst/>
              <a:gdLst/>
              <a:ahLst/>
              <a:cxnLst/>
              <a:rect l="l" t="t" r="r" b="b"/>
              <a:pathLst>
                <a:path w="10194527" h="4672491" extrusionOk="0">
                  <a:moveTo>
                    <a:pt x="0" y="0"/>
                  </a:moveTo>
                  <a:lnTo>
                    <a:pt x="10194526" y="0"/>
                  </a:lnTo>
                  <a:lnTo>
                    <a:pt x="10194526" y="4672491"/>
                  </a:lnTo>
                  <a:lnTo>
                    <a:pt x="0" y="46724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3" name="Google Shape;93;p13"/>
            <p:cNvSpPr txBox="1"/>
            <p:nvPr/>
          </p:nvSpPr>
          <p:spPr>
            <a:xfrm>
              <a:off x="17" y="3610325"/>
              <a:ext cx="14655300" cy="4868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49" b="0" i="0" u="none" strike="noStrike" cap="none" dirty="0">
                  <a:solidFill>
                    <a:srgbClr val="434345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Level III: </a:t>
              </a:r>
              <a:endParaRPr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50" b="0" i="0" u="none" strike="noStrike" cap="none" dirty="0">
                  <a:solidFill>
                    <a:srgbClr val="434345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Depression Education &amp; </a:t>
              </a:r>
              <a:br>
                <a:rPr lang="en-US" sz="5650" b="0" i="0" u="none" strike="noStrike" cap="none" dirty="0">
                  <a:solidFill>
                    <a:srgbClr val="434345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</a:br>
              <a:r>
                <a:rPr lang="en-US" sz="5650" b="0" i="0" u="none" strike="noStrike" cap="none" dirty="0">
                  <a:solidFill>
                    <a:srgbClr val="434345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Suicide Awareness</a:t>
              </a:r>
              <a:endParaRPr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94" name="Google Shape;94;p13"/>
          <p:cNvSpPr/>
          <p:nvPr/>
        </p:nvSpPr>
        <p:spPr>
          <a:xfrm>
            <a:off x="10877725" y="1239700"/>
            <a:ext cx="7177951" cy="5278135"/>
          </a:xfrm>
          <a:custGeom>
            <a:avLst/>
            <a:gdLst/>
            <a:ahLst/>
            <a:cxnLst/>
            <a:rect l="l" t="t" r="r" b="b"/>
            <a:pathLst>
              <a:path w="9602610" h="6397739" extrusionOk="0">
                <a:moveTo>
                  <a:pt x="0" y="0"/>
                </a:moveTo>
                <a:lnTo>
                  <a:pt x="9602610" y="0"/>
                </a:lnTo>
                <a:lnTo>
                  <a:pt x="9602610" y="6397739"/>
                </a:lnTo>
                <a:lnTo>
                  <a:pt x="0" y="6397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5" name="Google Shape;95;p13"/>
          <p:cNvSpPr txBox="1"/>
          <p:nvPr/>
        </p:nvSpPr>
        <p:spPr>
          <a:xfrm>
            <a:off x="1923314" y="8135975"/>
            <a:ext cx="7598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9" b="0" i="0" u="sng" strike="noStrike" cap="non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Pre-test: http://elhhs.info</a:t>
            </a:r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07417" y="6661385"/>
            <a:ext cx="3327884" cy="3327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/>
          <p:nvPr/>
        </p:nvSpPr>
        <p:spPr>
          <a:xfrm rot="5400000">
            <a:off x="4780507" y="-2901470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 extrusionOk="0">
                <a:moveTo>
                  <a:pt x="0" y="0"/>
                </a:moveTo>
                <a:lnTo>
                  <a:pt x="8305628" y="0"/>
                </a:lnTo>
                <a:lnTo>
                  <a:pt x="8305628" y="16238830"/>
                </a:lnTo>
                <a:lnTo>
                  <a:pt x="0" y="162388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061" t="-874" r="-41609"/>
            </a:stretch>
          </a:blipFill>
          <a:ln>
            <a:noFill/>
          </a:ln>
        </p:spPr>
      </p:sp>
      <p:sp>
        <p:nvSpPr>
          <p:cNvPr id="204" name="Google Shape;204;p22"/>
          <p:cNvSpPr/>
          <p:nvPr/>
        </p:nvSpPr>
        <p:spPr>
          <a:xfrm rot="-118389">
            <a:off x="3805337" y="2796411"/>
            <a:ext cx="10255969" cy="484828"/>
          </a:xfrm>
          <a:custGeom>
            <a:avLst/>
            <a:gdLst/>
            <a:ahLst/>
            <a:cxnLst/>
            <a:rect l="l" t="t" r="r" b="b"/>
            <a:pathLst>
              <a:path w="10255969" h="484828" extrusionOk="0">
                <a:moveTo>
                  <a:pt x="0" y="0"/>
                </a:moveTo>
                <a:lnTo>
                  <a:pt x="10255969" y="0"/>
                </a:lnTo>
                <a:lnTo>
                  <a:pt x="10255969" y="484827"/>
                </a:lnTo>
                <a:lnTo>
                  <a:pt x="0" y="484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5" name="Google Shape;205;p22"/>
          <p:cNvSpPr/>
          <p:nvPr/>
        </p:nvSpPr>
        <p:spPr>
          <a:xfrm>
            <a:off x="2525195" y="3677747"/>
            <a:ext cx="348309" cy="434232"/>
          </a:xfrm>
          <a:custGeom>
            <a:avLst/>
            <a:gdLst/>
            <a:ahLst/>
            <a:cxnLst/>
            <a:rect l="l" t="t" r="r" b="b"/>
            <a:pathLst>
              <a:path w="348309" h="434232" extrusionOk="0">
                <a:moveTo>
                  <a:pt x="0" y="0"/>
                </a:moveTo>
                <a:lnTo>
                  <a:pt x="348309" y="0"/>
                </a:lnTo>
                <a:lnTo>
                  <a:pt x="348309" y="434232"/>
                </a:lnTo>
                <a:lnTo>
                  <a:pt x="0" y="434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6" name="Google Shape;206;p22"/>
          <p:cNvSpPr txBox="1"/>
          <p:nvPr/>
        </p:nvSpPr>
        <p:spPr>
          <a:xfrm>
            <a:off x="1949249" y="1261088"/>
            <a:ext cx="13968144" cy="135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 b="1" i="0" u="none" strike="noStrike" cap="non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Follow Up Questions</a:t>
            </a:r>
            <a:endParaRPr/>
          </a:p>
        </p:txBody>
      </p:sp>
      <p:sp>
        <p:nvSpPr>
          <p:cNvPr id="207" name="Google Shape;207;p22"/>
          <p:cNvSpPr txBox="1"/>
          <p:nvPr/>
        </p:nvSpPr>
        <p:spPr>
          <a:xfrm>
            <a:off x="3139912" y="3390983"/>
            <a:ext cx="12570290" cy="137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78" b="0" i="0" u="none" strike="noStrike" cap="none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What was going on in their life when the teen experienced depression?</a:t>
            </a:r>
            <a:endParaRPr/>
          </a:p>
        </p:txBody>
      </p:sp>
      <p:sp>
        <p:nvSpPr>
          <p:cNvPr id="208" name="Google Shape;208;p22"/>
          <p:cNvSpPr txBox="1"/>
          <p:nvPr/>
        </p:nvSpPr>
        <p:spPr>
          <a:xfrm>
            <a:off x="3139912" y="5151270"/>
            <a:ext cx="13123709" cy="137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78" b="0" i="0" u="none" strike="noStrike" cap="none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Why was it so hard for the teen to talk about their depression?</a:t>
            </a:r>
            <a:endParaRPr/>
          </a:p>
        </p:txBody>
      </p:sp>
      <p:sp>
        <p:nvSpPr>
          <p:cNvPr id="209" name="Google Shape;209;p22"/>
          <p:cNvSpPr txBox="1"/>
          <p:nvPr/>
        </p:nvSpPr>
        <p:spPr>
          <a:xfrm>
            <a:off x="3139912" y="6804849"/>
            <a:ext cx="11170466" cy="6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78" b="0" i="0" u="none" strike="noStrike" cap="none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What self-care strategies did the teen use?</a:t>
            </a:r>
            <a:endParaRPr/>
          </a:p>
        </p:txBody>
      </p:sp>
      <p:sp>
        <p:nvSpPr>
          <p:cNvPr id="210" name="Google Shape;210;p22"/>
          <p:cNvSpPr txBox="1"/>
          <p:nvPr/>
        </p:nvSpPr>
        <p:spPr>
          <a:xfrm>
            <a:off x="3139912" y="8092523"/>
            <a:ext cx="11117477" cy="67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9" b="0" i="0" u="none" strike="noStrike" cap="none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Who did the teen seek support from?</a:t>
            </a: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2525195" y="5438034"/>
            <a:ext cx="348309" cy="434232"/>
          </a:xfrm>
          <a:custGeom>
            <a:avLst/>
            <a:gdLst/>
            <a:ahLst/>
            <a:cxnLst/>
            <a:rect l="l" t="t" r="r" b="b"/>
            <a:pathLst>
              <a:path w="348309" h="434232" extrusionOk="0">
                <a:moveTo>
                  <a:pt x="0" y="0"/>
                </a:moveTo>
                <a:lnTo>
                  <a:pt x="348309" y="0"/>
                </a:lnTo>
                <a:lnTo>
                  <a:pt x="348309" y="434232"/>
                </a:lnTo>
                <a:lnTo>
                  <a:pt x="0" y="434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2" name="Google Shape;212;p22"/>
          <p:cNvSpPr/>
          <p:nvPr/>
        </p:nvSpPr>
        <p:spPr>
          <a:xfrm>
            <a:off x="2525195" y="6871524"/>
            <a:ext cx="348309" cy="434232"/>
          </a:xfrm>
          <a:custGeom>
            <a:avLst/>
            <a:gdLst/>
            <a:ahLst/>
            <a:cxnLst/>
            <a:rect l="l" t="t" r="r" b="b"/>
            <a:pathLst>
              <a:path w="348309" h="434232" extrusionOk="0">
                <a:moveTo>
                  <a:pt x="0" y="0"/>
                </a:moveTo>
                <a:lnTo>
                  <a:pt x="348309" y="0"/>
                </a:lnTo>
                <a:lnTo>
                  <a:pt x="348309" y="434232"/>
                </a:lnTo>
                <a:lnTo>
                  <a:pt x="0" y="434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3" name="Google Shape;213;p22"/>
          <p:cNvSpPr/>
          <p:nvPr/>
        </p:nvSpPr>
        <p:spPr>
          <a:xfrm>
            <a:off x="2525195" y="8168723"/>
            <a:ext cx="348309" cy="434232"/>
          </a:xfrm>
          <a:custGeom>
            <a:avLst/>
            <a:gdLst/>
            <a:ahLst/>
            <a:cxnLst/>
            <a:rect l="l" t="t" r="r" b="b"/>
            <a:pathLst>
              <a:path w="348309" h="434232" extrusionOk="0">
                <a:moveTo>
                  <a:pt x="0" y="0"/>
                </a:moveTo>
                <a:lnTo>
                  <a:pt x="348309" y="0"/>
                </a:lnTo>
                <a:lnTo>
                  <a:pt x="348309" y="434232"/>
                </a:lnTo>
                <a:lnTo>
                  <a:pt x="0" y="434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/>
          <p:nvPr/>
        </p:nvSpPr>
        <p:spPr>
          <a:xfrm>
            <a:off x="8897594" y="1028700"/>
            <a:ext cx="10179617" cy="8229600"/>
          </a:xfrm>
          <a:custGeom>
            <a:avLst/>
            <a:gdLst/>
            <a:ahLst/>
            <a:cxnLst/>
            <a:rect l="l" t="t" r="r" b="b"/>
            <a:pathLst>
              <a:path w="10179617" h="8229600" extrusionOk="0">
                <a:moveTo>
                  <a:pt x="0" y="0"/>
                </a:moveTo>
                <a:lnTo>
                  <a:pt x="10179618" y="0"/>
                </a:lnTo>
                <a:lnTo>
                  <a:pt x="101796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338"/>
            </a:stretch>
          </a:blipFill>
          <a:ln>
            <a:noFill/>
          </a:ln>
        </p:spPr>
      </p:sp>
      <p:sp>
        <p:nvSpPr>
          <p:cNvPr id="219" name="Google Shape;219;p23"/>
          <p:cNvSpPr/>
          <p:nvPr/>
        </p:nvSpPr>
        <p:spPr>
          <a:xfrm>
            <a:off x="842086" y="1455687"/>
            <a:ext cx="7050476" cy="6997597"/>
          </a:xfrm>
          <a:custGeom>
            <a:avLst/>
            <a:gdLst/>
            <a:ahLst/>
            <a:cxnLst/>
            <a:rect l="l" t="t" r="r" b="b"/>
            <a:pathLst>
              <a:path w="7050476" h="6997597" extrusionOk="0">
                <a:moveTo>
                  <a:pt x="0" y="0"/>
                </a:moveTo>
                <a:lnTo>
                  <a:pt x="7050476" y="0"/>
                </a:lnTo>
                <a:lnTo>
                  <a:pt x="7050476" y="6997597"/>
                </a:lnTo>
                <a:lnTo>
                  <a:pt x="0" y="6997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0" name="Google Shape;220;p23"/>
          <p:cNvSpPr txBox="1"/>
          <p:nvPr/>
        </p:nvSpPr>
        <p:spPr>
          <a:xfrm>
            <a:off x="1028700" y="2519680"/>
            <a:ext cx="6677248" cy="516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b="0" i="0" u="none" strike="noStrike" cap="none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If a friend at your school felt depressed, list two people (or resources) that would be trustworthy and reliable?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/>
          <p:nvPr/>
        </p:nvSpPr>
        <p:spPr>
          <a:xfrm>
            <a:off x="5528059" y="490537"/>
            <a:ext cx="7231883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 b="1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Definitions</a:t>
            </a:r>
            <a:endParaRPr/>
          </a:p>
        </p:txBody>
      </p:sp>
      <p:grpSp>
        <p:nvGrpSpPr>
          <p:cNvPr id="226" name="Google Shape;226;p24"/>
          <p:cNvGrpSpPr/>
          <p:nvPr/>
        </p:nvGrpSpPr>
        <p:grpSpPr>
          <a:xfrm>
            <a:off x="1028700" y="2553782"/>
            <a:ext cx="6210044" cy="2197195"/>
            <a:chOff x="0" y="142875"/>
            <a:chExt cx="8280059" cy="2929593"/>
          </a:xfrm>
        </p:grpSpPr>
        <p:sp>
          <p:nvSpPr>
            <p:cNvPr id="227" name="Google Shape;227;p24"/>
            <p:cNvSpPr txBox="1"/>
            <p:nvPr/>
          </p:nvSpPr>
          <p:spPr>
            <a:xfrm>
              <a:off x="0" y="142875"/>
              <a:ext cx="8280059" cy="20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00" b="0" i="0" u="none" strike="noStrike" cap="none" dirty="0">
                  <a:solidFill>
                    <a:srgbClr val="FEFEFE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suicide</a:t>
              </a:r>
              <a:endParaRPr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  <p:sp>
          <p:nvSpPr>
            <p:cNvPr id="228" name="Google Shape;228;p24"/>
            <p:cNvSpPr txBox="1"/>
            <p:nvPr/>
          </p:nvSpPr>
          <p:spPr>
            <a:xfrm>
              <a:off x="566579" y="1967568"/>
              <a:ext cx="7146900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50" b="0" i="0" u="none" strike="noStrike" cap="none">
                  <a:solidFill>
                    <a:srgbClr val="FEFEFE"/>
                  </a:solidFill>
                  <a:latin typeface="Roboto"/>
                  <a:ea typeface="Roboto"/>
                  <a:cs typeface="Roboto"/>
                  <a:sym typeface="Roboto"/>
                </a:rPr>
                <a:t>[ /'su:isaid/ ]</a:t>
              </a:r>
              <a:endParaRPr/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50" b="0" i="0" u="none" strike="noStrike" cap="none">
                  <a:solidFill>
                    <a:srgbClr val="FEFEFE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noun</a:t>
              </a:r>
              <a:endParaRPr/>
            </a:p>
          </p:txBody>
        </p:sp>
      </p:grpSp>
      <p:grpSp>
        <p:nvGrpSpPr>
          <p:cNvPr id="229" name="Google Shape;229;p24"/>
          <p:cNvGrpSpPr/>
          <p:nvPr/>
        </p:nvGrpSpPr>
        <p:grpSpPr>
          <a:xfrm>
            <a:off x="1028700" y="6143004"/>
            <a:ext cx="6210044" cy="2197195"/>
            <a:chOff x="0" y="142875"/>
            <a:chExt cx="8280059" cy="2929593"/>
          </a:xfrm>
        </p:grpSpPr>
        <p:sp>
          <p:nvSpPr>
            <p:cNvPr id="230" name="Google Shape;230;p24"/>
            <p:cNvSpPr txBox="1"/>
            <p:nvPr/>
          </p:nvSpPr>
          <p:spPr>
            <a:xfrm>
              <a:off x="0" y="142875"/>
              <a:ext cx="8280059" cy="20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00" b="0" i="0" u="none" strike="noStrike" cap="none" dirty="0">
                  <a:solidFill>
                    <a:srgbClr val="FEFEFE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self-harm</a:t>
              </a:r>
              <a:endParaRPr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  <p:sp>
          <p:nvSpPr>
            <p:cNvPr id="231" name="Google Shape;231;p24"/>
            <p:cNvSpPr txBox="1"/>
            <p:nvPr/>
          </p:nvSpPr>
          <p:spPr>
            <a:xfrm>
              <a:off x="566579" y="1986618"/>
              <a:ext cx="7146900" cy="1085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50" b="0" i="0" u="none" strike="noStrike" cap="none">
                  <a:solidFill>
                    <a:srgbClr val="FEFEFE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[ /'self-harm/ ]</a:t>
              </a:r>
              <a:endParaRPr/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50" b="0" i="0" u="none" strike="noStrike" cap="none">
                  <a:solidFill>
                    <a:srgbClr val="FEFEFE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noun</a:t>
              </a:r>
              <a:endParaRPr/>
            </a:p>
          </p:txBody>
        </p:sp>
      </p:grpSp>
      <p:grpSp>
        <p:nvGrpSpPr>
          <p:cNvPr id="232" name="Google Shape;232;p24"/>
          <p:cNvGrpSpPr/>
          <p:nvPr/>
        </p:nvGrpSpPr>
        <p:grpSpPr>
          <a:xfrm>
            <a:off x="9144000" y="2436687"/>
            <a:ext cx="7877596" cy="2314289"/>
            <a:chOff x="0" y="0"/>
            <a:chExt cx="10503462" cy="3085719"/>
          </a:xfrm>
        </p:grpSpPr>
        <p:sp>
          <p:nvSpPr>
            <p:cNvPr id="233" name="Google Shape;233;p24"/>
            <p:cNvSpPr/>
            <p:nvPr/>
          </p:nvSpPr>
          <p:spPr>
            <a:xfrm>
              <a:off x="0" y="0"/>
              <a:ext cx="10503462" cy="3085719"/>
            </a:xfrm>
            <a:custGeom>
              <a:avLst/>
              <a:gdLst/>
              <a:ahLst/>
              <a:cxnLst/>
              <a:rect l="l" t="t" r="r" b="b"/>
              <a:pathLst>
                <a:path w="2287889" h="672139" extrusionOk="0">
                  <a:moveTo>
                    <a:pt x="0" y="0"/>
                  </a:moveTo>
                  <a:lnTo>
                    <a:pt x="2287889" y="0"/>
                  </a:lnTo>
                  <a:lnTo>
                    <a:pt x="2287889" y="672139"/>
                  </a:lnTo>
                  <a:lnTo>
                    <a:pt x="0" y="672139"/>
                  </a:lnTo>
                  <a:close/>
                </a:path>
              </a:pathLst>
            </a:custGeom>
            <a:solidFill>
              <a:srgbClr val="FED100"/>
            </a:solidFill>
            <a:ln>
              <a:noFill/>
            </a:ln>
          </p:spPr>
        </p:sp>
        <p:sp>
          <p:nvSpPr>
            <p:cNvPr id="234" name="Google Shape;234;p24"/>
            <p:cNvSpPr txBox="1"/>
            <p:nvPr/>
          </p:nvSpPr>
          <p:spPr>
            <a:xfrm>
              <a:off x="373413" y="350040"/>
              <a:ext cx="9762746" cy="2084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28" b="1" i="0" u="none" strike="noStrike" cap="none" dirty="0">
                  <a:solidFill>
                    <a:srgbClr val="FF585F"/>
                  </a:solidFill>
                  <a:latin typeface="Open Sans"/>
                  <a:ea typeface="Open Sans"/>
                  <a:cs typeface="Open Sans"/>
                  <a:sym typeface="Open Sans"/>
                </a:rPr>
                <a:t>Suicide: </a:t>
              </a:r>
              <a:r>
                <a:rPr lang="en-US" sz="3028" b="0" i="0" u="none" strike="noStrike" cap="none" dirty="0">
                  <a:solidFill>
                    <a:srgbClr val="FF585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death caused by self-directed injurious behavior with intent to die as a result of the behavior. (NIMH)</a:t>
              </a:r>
              <a:endParaRPr dirty="0"/>
            </a:p>
          </p:txBody>
        </p:sp>
      </p:grpSp>
      <p:grpSp>
        <p:nvGrpSpPr>
          <p:cNvPr id="235" name="Google Shape;235;p24"/>
          <p:cNvGrpSpPr/>
          <p:nvPr/>
        </p:nvGrpSpPr>
        <p:grpSpPr>
          <a:xfrm>
            <a:off x="9144000" y="6035848"/>
            <a:ext cx="7877596" cy="3910558"/>
            <a:chOff x="0" y="0"/>
            <a:chExt cx="10503462" cy="5214078"/>
          </a:xfrm>
        </p:grpSpPr>
        <p:sp>
          <p:nvSpPr>
            <p:cNvPr id="236" name="Google Shape;236;p24"/>
            <p:cNvSpPr/>
            <p:nvPr/>
          </p:nvSpPr>
          <p:spPr>
            <a:xfrm>
              <a:off x="0" y="0"/>
              <a:ext cx="10503462" cy="5214078"/>
            </a:xfrm>
            <a:custGeom>
              <a:avLst/>
              <a:gdLst/>
              <a:ahLst/>
              <a:cxnLst/>
              <a:rect l="l" t="t" r="r" b="b"/>
              <a:pathLst>
                <a:path w="2287889" h="1135743" extrusionOk="0">
                  <a:moveTo>
                    <a:pt x="0" y="0"/>
                  </a:moveTo>
                  <a:lnTo>
                    <a:pt x="2287889" y="0"/>
                  </a:lnTo>
                  <a:lnTo>
                    <a:pt x="2287889" y="1135743"/>
                  </a:lnTo>
                  <a:lnTo>
                    <a:pt x="0" y="1135743"/>
                  </a:lnTo>
                  <a:close/>
                </a:path>
              </a:pathLst>
            </a:custGeom>
            <a:solidFill>
              <a:srgbClr val="FED100"/>
            </a:solidFill>
            <a:ln>
              <a:noFill/>
            </a:ln>
          </p:spPr>
        </p:sp>
        <p:sp>
          <p:nvSpPr>
            <p:cNvPr id="237" name="Google Shape;237;p24"/>
            <p:cNvSpPr txBox="1"/>
            <p:nvPr/>
          </p:nvSpPr>
          <p:spPr>
            <a:xfrm>
              <a:off x="294921" y="90643"/>
              <a:ext cx="9913619" cy="4278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75" b="1" i="0" u="none" strike="noStrike" cap="none" dirty="0">
                  <a:solidFill>
                    <a:srgbClr val="FF585F"/>
                  </a:solidFill>
                  <a:latin typeface="Open Sans"/>
                  <a:ea typeface="Open Sans"/>
                  <a:cs typeface="Open Sans"/>
                  <a:sym typeface="Open Sans"/>
                </a:rPr>
                <a:t>Self-Harm: </a:t>
              </a:r>
              <a:r>
                <a:rPr lang="en-US" sz="3075" b="0" i="0" u="none" strike="noStrike" cap="none" dirty="0">
                  <a:solidFill>
                    <a:srgbClr val="FF585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when people intentionally hurt themselves or put themselves in dangerous situations because they are feeling a lot of pain and don't know what else to do. It is often a sign of emotional distress. (NAMI)</a:t>
              </a:r>
              <a:endParaRPr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/>
          <p:nvPr/>
        </p:nvSpPr>
        <p:spPr>
          <a:xfrm>
            <a:off x="1028700" y="1028700"/>
            <a:ext cx="10332971" cy="8229600"/>
          </a:xfrm>
          <a:custGeom>
            <a:avLst/>
            <a:gdLst/>
            <a:ahLst/>
            <a:cxnLst/>
            <a:rect l="l" t="t" r="r" b="b"/>
            <a:pathLst>
              <a:path w="10332971" h="8229600" extrusionOk="0">
                <a:moveTo>
                  <a:pt x="0" y="0"/>
                </a:moveTo>
                <a:lnTo>
                  <a:pt x="10332971" y="0"/>
                </a:lnTo>
                <a:lnTo>
                  <a:pt x="1033297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537"/>
            </a:stretch>
          </a:blipFill>
          <a:ln>
            <a:noFill/>
          </a:ln>
        </p:spPr>
      </p:sp>
      <p:sp>
        <p:nvSpPr>
          <p:cNvPr id="243" name="Google Shape;243;p25"/>
          <p:cNvSpPr/>
          <p:nvPr/>
        </p:nvSpPr>
        <p:spPr>
          <a:xfrm rot="-5400000">
            <a:off x="-3039133" y="4525033"/>
            <a:ext cx="7315200" cy="1236934"/>
          </a:xfrm>
          <a:custGeom>
            <a:avLst/>
            <a:gdLst/>
            <a:ahLst/>
            <a:cxnLst/>
            <a:rect l="l" t="t" r="r" b="b"/>
            <a:pathLst>
              <a:path w="7315200" h="1236934" extrusionOk="0">
                <a:moveTo>
                  <a:pt x="0" y="0"/>
                </a:moveTo>
                <a:lnTo>
                  <a:pt x="7315200" y="0"/>
                </a:lnTo>
                <a:lnTo>
                  <a:pt x="7315200" y="1236934"/>
                </a:lnTo>
                <a:lnTo>
                  <a:pt x="0" y="1236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4" name="Google Shape;244;p25"/>
          <p:cNvSpPr txBox="1"/>
          <p:nvPr/>
        </p:nvSpPr>
        <p:spPr>
          <a:xfrm>
            <a:off x="12587133" y="1512220"/>
            <a:ext cx="4314343" cy="72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would you do if a friend was feeling suicidal and turned to you for help?</a:t>
            </a:r>
            <a:endParaRPr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/>
          <p:nvPr/>
        </p:nvSpPr>
        <p:spPr>
          <a:xfrm rot="5400000">
            <a:off x="4780507" y="-2901470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 extrusionOk="0">
                <a:moveTo>
                  <a:pt x="0" y="0"/>
                </a:moveTo>
                <a:lnTo>
                  <a:pt x="8305628" y="0"/>
                </a:lnTo>
                <a:lnTo>
                  <a:pt x="8305628" y="16238830"/>
                </a:lnTo>
                <a:lnTo>
                  <a:pt x="0" y="162388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061" t="-874" r="-41609"/>
            </a:stretch>
          </a:blipFill>
          <a:ln>
            <a:noFill/>
          </a:ln>
        </p:spPr>
      </p:sp>
      <p:sp>
        <p:nvSpPr>
          <p:cNvPr id="250" name="Google Shape;250;p26"/>
          <p:cNvSpPr/>
          <p:nvPr/>
        </p:nvSpPr>
        <p:spPr>
          <a:xfrm rot="-118389">
            <a:off x="4101784" y="2616645"/>
            <a:ext cx="9663074" cy="456800"/>
          </a:xfrm>
          <a:custGeom>
            <a:avLst/>
            <a:gdLst/>
            <a:ahLst/>
            <a:cxnLst/>
            <a:rect l="l" t="t" r="r" b="b"/>
            <a:pathLst>
              <a:path w="9663074" h="456800" extrusionOk="0">
                <a:moveTo>
                  <a:pt x="0" y="0"/>
                </a:moveTo>
                <a:lnTo>
                  <a:pt x="9663074" y="0"/>
                </a:lnTo>
                <a:lnTo>
                  <a:pt x="9663074" y="456800"/>
                </a:lnTo>
                <a:lnTo>
                  <a:pt x="0" y="456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1" name="Google Shape;251;p26"/>
          <p:cNvSpPr/>
          <p:nvPr/>
        </p:nvSpPr>
        <p:spPr>
          <a:xfrm>
            <a:off x="5500375" y="3239666"/>
            <a:ext cx="6865892" cy="5865281"/>
          </a:xfrm>
          <a:custGeom>
            <a:avLst/>
            <a:gdLst/>
            <a:ahLst/>
            <a:cxnLst/>
            <a:rect l="l" t="t" r="r" b="b"/>
            <a:pathLst>
              <a:path w="6865892" h="5865281" extrusionOk="0">
                <a:moveTo>
                  <a:pt x="0" y="0"/>
                </a:moveTo>
                <a:lnTo>
                  <a:pt x="6865892" y="0"/>
                </a:lnTo>
                <a:lnTo>
                  <a:pt x="6865892" y="5865281"/>
                </a:lnTo>
                <a:lnTo>
                  <a:pt x="0" y="5865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 w="8572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2" name="Google Shape;252;p26"/>
          <p:cNvSpPr txBox="1"/>
          <p:nvPr/>
        </p:nvSpPr>
        <p:spPr>
          <a:xfrm>
            <a:off x="1949249" y="1091521"/>
            <a:ext cx="13968144" cy="135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 b="1" i="0" u="none" strike="noStrike" cap="non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Self-Referral Cards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/>
          <p:nvPr/>
        </p:nvSpPr>
        <p:spPr>
          <a:xfrm>
            <a:off x="0" y="8842565"/>
            <a:ext cx="15562308" cy="2428468"/>
          </a:xfrm>
          <a:prstGeom prst="rect">
            <a:avLst/>
          </a:prstGeom>
          <a:solidFill>
            <a:srgbClr val="3D7E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7"/>
          <p:cNvSpPr/>
          <p:nvPr/>
        </p:nvSpPr>
        <p:spPr>
          <a:xfrm>
            <a:off x="7781154" y="1876409"/>
            <a:ext cx="9807403" cy="6534182"/>
          </a:xfrm>
          <a:custGeom>
            <a:avLst/>
            <a:gdLst/>
            <a:ahLst/>
            <a:cxnLst/>
            <a:rect l="l" t="t" r="r" b="b"/>
            <a:pathLst>
              <a:path w="9807403" h="6534182" extrusionOk="0">
                <a:moveTo>
                  <a:pt x="0" y="0"/>
                </a:moveTo>
                <a:lnTo>
                  <a:pt x="9807403" y="0"/>
                </a:lnTo>
                <a:lnTo>
                  <a:pt x="9807403" y="6534182"/>
                </a:lnTo>
                <a:lnTo>
                  <a:pt x="0" y="6534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9" name="Google Shape;259;p27"/>
          <p:cNvSpPr/>
          <p:nvPr/>
        </p:nvSpPr>
        <p:spPr>
          <a:xfrm>
            <a:off x="5490193" y="2175935"/>
            <a:ext cx="948672" cy="1793022"/>
          </a:xfrm>
          <a:custGeom>
            <a:avLst/>
            <a:gdLst/>
            <a:ahLst/>
            <a:cxnLst/>
            <a:rect l="l" t="t" r="r" b="b"/>
            <a:pathLst>
              <a:path w="948672" h="1793022" extrusionOk="0">
                <a:moveTo>
                  <a:pt x="0" y="0"/>
                </a:moveTo>
                <a:lnTo>
                  <a:pt x="948672" y="0"/>
                </a:lnTo>
                <a:lnTo>
                  <a:pt x="948672" y="1793022"/>
                </a:lnTo>
                <a:lnTo>
                  <a:pt x="0" y="1793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0" name="Google Shape;260;p27"/>
          <p:cNvSpPr txBox="1"/>
          <p:nvPr/>
        </p:nvSpPr>
        <p:spPr>
          <a:xfrm>
            <a:off x="2033025" y="9184521"/>
            <a:ext cx="14221950" cy="8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0" i="0" u="none" strike="noStrike" cap="none">
                <a:solidFill>
                  <a:srgbClr val="FED100"/>
                </a:solidFill>
                <a:latin typeface="Arial"/>
                <a:ea typeface="Arial"/>
                <a:cs typeface="Arial"/>
                <a:sym typeface="Arial"/>
              </a:rPr>
              <a:t>Por favor cuéntanos lo que has aprendido.</a:t>
            </a:r>
            <a:endParaRPr/>
          </a:p>
        </p:txBody>
      </p:sp>
      <p:sp>
        <p:nvSpPr>
          <p:cNvPr id="261" name="Google Shape;261;p27"/>
          <p:cNvSpPr txBox="1"/>
          <p:nvPr/>
        </p:nvSpPr>
        <p:spPr>
          <a:xfrm>
            <a:off x="790748" y="1633084"/>
            <a:ext cx="5763543" cy="108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Scan the QR code to fill out a short survey.</a:t>
            </a:r>
            <a:endParaRPr/>
          </a:p>
        </p:txBody>
      </p:sp>
      <p:sp>
        <p:nvSpPr>
          <p:cNvPr id="262" name="Google Shape;262;p27"/>
          <p:cNvSpPr txBox="1"/>
          <p:nvPr/>
        </p:nvSpPr>
        <p:spPr>
          <a:xfrm>
            <a:off x="790748" y="6911868"/>
            <a:ext cx="5648117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Or follow this link: http://elhhspost.info/</a:t>
            </a:r>
            <a:endParaRPr/>
          </a:p>
        </p:txBody>
      </p:sp>
      <p:sp>
        <p:nvSpPr>
          <p:cNvPr id="263" name="Google Shape;263;p27"/>
          <p:cNvSpPr/>
          <p:nvPr/>
        </p:nvSpPr>
        <p:spPr>
          <a:xfrm>
            <a:off x="1771565" y="3072446"/>
            <a:ext cx="3686483" cy="3686483"/>
          </a:xfrm>
          <a:custGeom>
            <a:avLst/>
            <a:gdLst/>
            <a:ahLst/>
            <a:cxnLst/>
            <a:rect l="l" t="t" r="r" b="b"/>
            <a:pathLst>
              <a:path w="3686483" h="3686483" extrusionOk="0">
                <a:moveTo>
                  <a:pt x="0" y="0"/>
                </a:moveTo>
                <a:lnTo>
                  <a:pt x="3686482" y="0"/>
                </a:lnTo>
                <a:lnTo>
                  <a:pt x="3686482" y="3686482"/>
                </a:lnTo>
                <a:lnTo>
                  <a:pt x="0" y="3686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/>
          <p:nvPr/>
        </p:nvSpPr>
        <p:spPr>
          <a:xfrm>
            <a:off x="3424687" y="1028700"/>
            <a:ext cx="10864993" cy="2843006"/>
          </a:xfrm>
          <a:custGeom>
            <a:avLst/>
            <a:gdLst/>
            <a:ahLst/>
            <a:cxnLst/>
            <a:rect l="l" t="t" r="r" b="b"/>
            <a:pathLst>
              <a:path w="10864993" h="2843006" extrusionOk="0">
                <a:moveTo>
                  <a:pt x="0" y="0"/>
                </a:moveTo>
                <a:lnTo>
                  <a:pt x="10864992" y="0"/>
                </a:lnTo>
                <a:lnTo>
                  <a:pt x="10864992" y="2843006"/>
                </a:lnTo>
                <a:lnTo>
                  <a:pt x="0" y="2843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9" name="Google Shape;269;p28"/>
          <p:cNvSpPr txBox="1"/>
          <p:nvPr/>
        </p:nvSpPr>
        <p:spPr>
          <a:xfrm>
            <a:off x="3730656" y="4749080"/>
            <a:ext cx="10826688" cy="538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78" b="1" i="0" u="none" strike="noStrike" cap="none" dirty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Whatever time:</a:t>
            </a:r>
            <a:r>
              <a:rPr lang="en-US" sz="2778" b="0" i="0" u="none" strike="noStrike" cap="none" dirty="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Day. Night. Weekend. </a:t>
            </a:r>
            <a:endParaRPr dirty="0"/>
          </a:p>
          <a:p>
            <a:pPr marL="0" marR="0" lvl="0" indent="0" algn="ctr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78" b="1" i="0" u="none" strike="noStrike" cap="none" dirty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Whatever the reason:</a:t>
            </a:r>
            <a:r>
              <a:rPr lang="en-US" sz="2778" b="0" i="0" u="none" strike="noStrike" cap="none" dirty="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Mental health distress. Thoughts of suicide. </a:t>
            </a:r>
            <a:endParaRPr dirty="0"/>
          </a:p>
          <a:p>
            <a:pPr marL="0" marR="0" lvl="0" indent="0" algn="ctr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78" b="0" i="0" u="none" strike="noStrike" cap="none" dirty="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Worried about a friend or loved one. Would like emotional support.</a:t>
            </a:r>
            <a:endParaRPr dirty="0"/>
          </a:p>
          <a:p>
            <a:pPr marL="0" marR="0" lvl="0" indent="0" algn="ctr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8" b="0" i="0" u="none" strike="noStrike" cap="none" dirty="0">
              <a:solidFill>
                <a:srgbClr val="FEFEFE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78" b="0" i="0" u="none" strike="noStrike" cap="none" dirty="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</a:t>
            </a:r>
            <a:r>
              <a:rPr lang="en-US" sz="2778" b="1" i="0" u="none" strike="noStrike" cap="none" dirty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988</a:t>
            </a:r>
            <a:r>
              <a:rPr lang="en-US" sz="2778" b="0" i="0" u="none" strike="noStrike" cap="none" dirty="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Suicide &amp; Crisis Lifeline is here for you. </a:t>
            </a:r>
            <a:endParaRPr dirty="0"/>
          </a:p>
          <a:p>
            <a:pPr marL="0" marR="0" lvl="0" indent="0" algn="ctr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78" b="0" i="0" u="none" strike="noStrike" cap="none" dirty="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Text or Call </a:t>
            </a:r>
            <a:r>
              <a:rPr lang="en-US" sz="2778" b="1" i="0" u="none" strike="noStrike" cap="none" dirty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988</a:t>
            </a:r>
            <a:r>
              <a:rPr lang="en-US" sz="2778" b="0" i="0" u="none" strike="noStrike" cap="none" dirty="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| Chat </a:t>
            </a:r>
            <a:r>
              <a:rPr lang="en-US" sz="2778" b="1" i="0" u="none" strike="noStrike" cap="none" dirty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988lifeline.org</a:t>
            </a:r>
            <a:r>
              <a:rPr lang="en-US" sz="2778" b="0" i="0" u="none" strike="noStrike" cap="none" dirty="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|</a:t>
            </a:r>
            <a:endParaRPr dirty="0"/>
          </a:p>
          <a:p>
            <a:pPr marL="0" marR="0" lvl="0" indent="0" algn="ctr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78" b="0" i="0" u="none" strike="noStrike" cap="none" dirty="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 emergencies, call </a:t>
            </a:r>
            <a:r>
              <a:rPr lang="en-US" sz="2778" b="1" i="0" u="none" strike="noStrike" cap="none" dirty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911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/>
        </p:nvSpPr>
        <p:spPr>
          <a:xfrm>
            <a:off x="1487538" y="387342"/>
            <a:ext cx="15083395" cy="135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Erika's Lighthouse Overview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 rot="-118389">
            <a:off x="1495508" y="1778892"/>
            <a:ext cx="15405915" cy="728280"/>
          </a:xfrm>
          <a:custGeom>
            <a:avLst/>
            <a:gdLst/>
            <a:ahLst/>
            <a:cxnLst/>
            <a:rect l="l" t="t" r="r" b="b"/>
            <a:pathLst>
              <a:path w="15405915" h="728280" extrusionOk="0">
                <a:moveTo>
                  <a:pt x="0" y="0"/>
                </a:moveTo>
                <a:lnTo>
                  <a:pt x="15405915" y="0"/>
                </a:lnTo>
                <a:lnTo>
                  <a:pt x="15405915" y="728280"/>
                </a:lnTo>
                <a:lnTo>
                  <a:pt x="0" y="728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3" name="Google Shape;103;p14"/>
          <p:cNvSpPr/>
          <p:nvPr/>
        </p:nvSpPr>
        <p:spPr>
          <a:xfrm>
            <a:off x="15733920" y="7375376"/>
            <a:ext cx="3050759" cy="3050759"/>
          </a:xfrm>
          <a:custGeom>
            <a:avLst/>
            <a:gdLst/>
            <a:ahLst/>
            <a:cxnLst/>
            <a:rect l="l" t="t" r="r" b="b"/>
            <a:pathLst>
              <a:path w="3050759" h="3050759" extrusionOk="0">
                <a:moveTo>
                  <a:pt x="0" y="0"/>
                </a:moveTo>
                <a:lnTo>
                  <a:pt x="3050760" y="0"/>
                </a:lnTo>
                <a:lnTo>
                  <a:pt x="3050760" y="3050759"/>
                </a:lnTo>
                <a:lnTo>
                  <a:pt x="0" y="3050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4" name="Google Shape;104;p14"/>
          <p:cNvSpPr txBox="1"/>
          <p:nvPr/>
        </p:nvSpPr>
        <p:spPr>
          <a:xfrm>
            <a:off x="3662143" y="2772178"/>
            <a:ext cx="10963714" cy="40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 b="0" i="0" u="none" strike="noStrike" cap="none" dirty="0">
                <a:solidFill>
                  <a:srgbClr val="FEFEF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This program was inspired by a young person named Erika. Erika was a bright light who, sadly, lost her battle with depression in 2004, at age 14.</a:t>
            </a:r>
            <a:endParaRPr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99" b="0" i="0" u="none" strike="noStrike" cap="none" dirty="0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3447748" y="6263601"/>
            <a:ext cx="11392504" cy="327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strike="noStrike" cap="none" dirty="0">
                <a:solidFill>
                  <a:srgbClr val="FED1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Erika's Lighthouse was founded in her honor </a:t>
            </a:r>
            <a:r>
              <a:rPr lang="en-US" sz="3800" b="0" i="0" u="none" strike="noStrike" cap="none" dirty="0">
                <a:solidFill>
                  <a:srgbClr val="FED1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and is dedicated to helping other young people learn about depression and overcome the stigma surrounding mental health disorders.</a:t>
            </a:r>
            <a:endParaRPr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 rot="5400000">
            <a:off x="4777336" y="-2937901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 extrusionOk="0">
                <a:moveTo>
                  <a:pt x="0" y="0"/>
                </a:moveTo>
                <a:lnTo>
                  <a:pt x="8305627" y="0"/>
                </a:lnTo>
                <a:lnTo>
                  <a:pt x="8305627" y="16238830"/>
                </a:lnTo>
                <a:lnTo>
                  <a:pt x="0" y="162388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061" t="-874" r="-41609"/>
            </a:stretch>
          </a:blipFill>
          <a:ln>
            <a:noFill/>
          </a:ln>
        </p:spPr>
      </p:sp>
      <p:sp>
        <p:nvSpPr>
          <p:cNvPr id="111" name="Google Shape;111;p15"/>
          <p:cNvSpPr txBox="1"/>
          <p:nvPr/>
        </p:nvSpPr>
        <p:spPr>
          <a:xfrm>
            <a:off x="1597301" y="1171179"/>
            <a:ext cx="12100816" cy="109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1" i="0" u="none" strike="noStrike" cap="non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You will...</a:t>
            </a:r>
            <a:endParaRPr/>
          </a:p>
        </p:txBody>
      </p:sp>
      <p:grpSp>
        <p:nvGrpSpPr>
          <p:cNvPr id="112" name="Google Shape;112;p15"/>
          <p:cNvGrpSpPr/>
          <p:nvPr/>
        </p:nvGrpSpPr>
        <p:grpSpPr>
          <a:xfrm>
            <a:off x="1597301" y="2446474"/>
            <a:ext cx="15452263" cy="6573505"/>
            <a:chOff x="0" y="-9525"/>
            <a:chExt cx="20603018" cy="8764673"/>
          </a:xfrm>
        </p:grpSpPr>
        <p:sp>
          <p:nvSpPr>
            <p:cNvPr id="113" name="Google Shape;113;p15"/>
            <p:cNvSpPr txBox="1"/>
            <p:nvPr/>
          </p:nvSpPr>
          <p:spPr>
            <a:xfrm>
              <a:off x="0" y="-9525"/>
              <a:ext cx="20603018" cy="1431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7" b="0" i="0" u="none" strike="noStrike" cap="none">
                  <a:solidFill>
                    <a:srgbClr val="FF585F"/>
                  </a:solidFill>
                  <a:latin typeface="Arial"/>
                  <a:ea typeface="Arial"/>
                  <a:cs typeface="Arial"/>
                  <a:sym typeface="Arial"/>
                </a:rPr>
                <a:t>Define </a:t>
              </a:r>
              <a:r>
                <a:rPr lang="en-US" sz="350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that depression is a common mood disorder with specific changes in moods, thoughts, and behaviors</a:t>
              </a:r>
              <a:endParaRPr/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0" y="2319539"/>
              <a:ext cx="20603018" cy="1431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7" b="0" i="0" u="none" strike="noStrike" cap="none">
                  <a:solidFill>
                    <a:srgbClr val="FF585F"/>
                  </a:solidFill>
                  <a:latin typeface="Arial"/>
                  <a:ea typeface="Arial"/>
                  <a:cs typeface="Arial"/>
                  <a:sym typeface="Arial"/>
                </a:rPr>
                <a:t>Explain </a:t>
              </a:r>
              <a:r>
                <a:rPr lang="en-US" sz="350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that there is not one reason someone has depression</a:t>
              </a:r>
              <a:endParaRPr/>
            </a:p>
            <a:p>
              <a:pPr marL="0" marR="0" lvl="0" indent="0" algn="l" rtl="0">
                <a:lnSpc>
                  <a:spcPct val="12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5"/>
            <p:cNvSpPr txBox="1"/>
            <p:nvPr/>
          </p:nvSpPr>
          <p:spPr>
            <a:xfrm>
              <a:off x="0" y="3962808"/>
              <a:ext cx="20603018" cy="1431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7" b="0" i="0" u="none" strike="noStrike" cap="none">
                  <a:solidFill>
                    <a:srgbClr val="FF585F"/>
                  </a:solidFill>
                  <a:latin typeface="Arial"/>
                  <a:ea typeface="Arial"/>
                  <a:cs typeface="Arial"/>
                  <a:sym typeface="Arial"/>
                </a:rPr>
                <a:t>Recognize </a:t>
              </a:r>
              <a:r>
                <a:rPr lang="en-US" sz="350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that depression can get better and you can find support</a:t>
              </a:r>
              <a:endParaRPr/>
            </a:p>
            <a:p>
              <a:pPr marL="0" marR="0" lvl="0" indent="0" algn="l" rtl="0">
                <a:lnSpc>
                  <a:spcPct val="12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5"/>
            <p:cNvSpPr txBox="1"/>
            <p:nvPr/>
          </p:nvSpPr>
          <p:spPr>
            <a:xfrm>
              <a:off x="0" y="5656717"/>
              <a:ext cx="20603018" cy="1431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7" b="0" i="0" u="none" strike="noStrike" cap="none" dirty="0">
                  <a:solidFill>
                    <a:srgbClr val="FF585F"/>
                  </a:solidFill>
                  <a:latin typeface="Arial"/>
                  <a:ea typeface="Arial"/>
                  <a:cs typeface="Arial"/>
                  <a:sym typeface="Arial"/>
                </a:rPr>
                <a:t>Explain </a:t>
              </a:r>
              <a:r>
                <a:rPr lang="en-US" sz="3507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that good self-care is a key piece to managing depression</a:t>
              </a:r>
              <a:endParaRPr dirty="0"/>
            </a:p>
            <a:p>
              <a:pPr marL="0" marR="0" lvl="0" indent="0" algn="l" rtl="0">
                <a:lnSpc>
                  <a:spcPct val="12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0" y="7323223"/>
              <a:ext cx="20603018" cy="1431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7" b="0" i="0" u="none" strike="noStrike" cap="none" dirty="0">
                  <a:solidFill>
                    <a:srgbClr val="FF585F"/>
                  </a:solidFill>
                  <a:latin typeface="Arial"/>
                  <a:ea typeface="Arial"/>
                  <a:cs typeface="Arial"/>
                  <a:sym typeface="Arial"/>
                </a:rPr>
                <a:t>Describe </a:t>
              </a:r>
              <a:r>
                <a:rPr lang="en-US" sz="3507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that self-harm and suicidal thoughts are symptoms of depression that we must take very seriously</a:t>
              </a: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>
            <a:hlinkClick r:id="rId3"/>
          </p:cNvPr>
          <p:cNvSpPr/>
          <p:nvPr/>
        </p:nvSpPr>
        <p:spPr>
          <a:xfrm>
            <a:off x="3493642" y="2309536"/>
            <a:ext cx="11300719" cy="6465971"/>
          </a:xfrm>
          <a:custGeom>
            <a:avLst/>
            <a:gdLst/>
            <a:ahLst/>
            <a:cxnLst/>
            <a:rect l="l" t="t" r="r" b="b"/>
            <a:pathLst>
              <a:path w="3344947" h="1913890" extrusionOk="0">
                <a:moveTo>
                  <a:pt x="0" y="0"/>
                </a:moveTo>
                <a:lnTo>
                  <a:pt x="3344947" y="0"/>
                </a:lnTo>
                <a:lnTo>
                  <a:pt x="3344947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ED100"/>
          </a:solidFill>
          <a:ln>
            <a:noFill/>
          </a:ln>
        </p:spPr>
      </p:sp>
      <p:sp>
        <p:nvSpPr>
          <p:cNvPr id="127" name="Google Shape;127;p16">
            <a:hlinkClick r:id="rId3"/>
          </p:cNvPr>
          <p:cNvSpPr/>
          <p:nvPr/>
        </p:nvSpPr>
        <p:spPr>
          <a:xfrm>
            <a:off x="4110965" y="3202160"/>
            <a:ext cx="10066070" cy="4680723"/>
          </a:xfrm>
          <a:custGeom>
            <a:avLst/>
            <a:gdLst/>
            <a:ahLst/>
            <a:cxnLst/>
            <a:rect l="l" t="t" r="r" b="b"/>
            <a:pathLst>
              <a:path w="10066070" h="4680723" extrusionOk="0">
                <a:moveTo>
                  <a:pt x="0" y="0"/>
                </a:moveTo>
                <a:lnTo>
                  <a:pt x="10066070" y="0"/>
                </a:lnTo>
                <a:lnTo>
                  <a:pt x="10066070" y="4680723"/>
                </a:lnTo>
                <a:lnTo>
                  <a:pt x="0" y="4680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8" name="Google Shape;128;p16"/>
          <p:cNvSpPr/>
          <p:nvPr/>
        </p:nvSpPr>
        <p:spPr>
          <a:xfrm>
            <a:off x="4356316" y="9451782"/>
            <a:ext cx="9575368" cy="87049"/>
          </a:xfrm>
          <a:custGeom>
            <a:avLst/>
            <a:gdLst/>
            <a:ahLst/>
            <a:cxnLst/>
            <a:rect l="l" t="t" r="r" b="b"/>
            <a:pathLst>
              <a:path w="9575368" h="87049" extrusionOk="0">
                <a:moveTo>
                  <a:pt x="0" y="0"/>
                </a:moveTo>
                <a:lnTo>
                  <a:pt x="9575368" y="0"/>
                </a:lnTo>
                <a:lnTo>
                  <a:pt x="9575368" y="87049"/>
                </a:lnTo>
                <a:lnTo>
                  <a:pt x="0" y="87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9" name="Google Shape;129;p16"/>
          <p:cNvSpPr txBox="1"/>
          <p:nvPr/>
        </p:nvSpPr>
        <p:spPr>
          <a:xfrm>
            <a:off x="6662559" y="274358"/>
            <a:ext cx="4962883" cy="135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 b="1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The Video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 rot="5400000">
            <a:off x="4805425" y="-2901470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 extrusionOk="0">
                <a:moveTo>
                  <a:pt x="0" y="0"/>
                </a:moveTo>
                <a:lnTo>
                  <a:pt x="8305627" y="0"/>
                </a:lnTo>
                <a:lnTo>
                  <a:pt x="8305627" y="16238830"/>
                </a:lnTo>
                <a:lnTo>
                  <a:pt x="0" y="162388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061" t="-874" r="-41609"/>
            </a:stretch>
          </a:blipFill>
          <a:ln>
            <a:noFill/>
          </a:ln>
        </p:spPr>
      </p:sp>
      <p:sp>
        <p:nvSpPr>
          <p:cNvPr id="135" name="Google Shape;135;p17"/>
          <p:cNvSpPr/>
          <p:nvPr/>
        </p:nvSpPr>
        <p:spPr>
          <a:xfrm rot="-118389">
            <a:off x="4117176" y="3183210"/>
            <a:ext cx="9663074" cy="456800"/>
          </a:xfrm>
          <a:custGeom>
            <a:avLst/>
            <a:gdLst/>
            <a:ahLst/>
            <a:cxnLst/>
            <a:rect l="l" t="t" r="r" b="b"/>
            <a:pathLst>
              <a:path w="9663074" h="456800" extrusionOk="0">
                <a:moveTo>
                  <a:pt x="0" y="0"/>
                </a:moveTo>
                <a:lnTo>
                  <a:pt x="9663075" y="0"/>
                </a:lnTo>
                <a:lnTo>
                  <a:pt x="9663075" y="456800"/>
                </a:lnTo>
                <a:lnTo>
                  <a:pt x="0" y="456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6" name="Google Shape;136;p17"/>
          <p:cNvSpPr txBox="1"/>
          <p:nvPr/>
        </p:nvSpPr>
        <p:spPr>
          <a:xfrm>
            <a:off x="3212560" y="1641575"/>
            <a:ext cx="11705687" cy="135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 b="1" i="0" u="none" strike="noStrike" cap="non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Discussion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3212560" y="4065273"/>
            <a:ext cx="12479720" cy="710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78" b="0" i="0" u="none" strike="noStrike" cap="none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What are some of the signs and symptoms of depression? </a:t>
            </a:r>
            <a:endParaRPr/>
          </a:p>
          <a:p>
            <a:pPr marL="0" marR="0" lvl="0" indent="0" algn="l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78" b="0" i="0" u="none" strike="noStrike" cap="none">
              <a:solidFill>
                <a:srgbClr val="4343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78" b="0" i="0" u="none" strike="noStrike" cap="none">
              <a:solidFill>
                <a:srgbClr val="43434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 rot="5400000">
            <a:off x="4780507" y="-2891945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 extrusionOk="0">
                <a:moveTo>
                  <a:pt x="0" y="0"/>
                </a:moveTo>
                <a:lnTo>
                  <a:pt x="8305628" y="0"/>
                </a:lnTo>
                <a:lnTo>
                  <a:pt x="8305628" y="16238830"/>
                </a:lnTo>
                <a:lnTo>
                  <a:pt x="0" y="162388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061" t="-874" r="-41609"/>
            </a:stretch>
          </a:blipFill>
          <a:ln>
            <a:noFill/>
          </a:ln>
        </p:spPr>
      </p:sp>
      <p:sp>
        <p:nvSpPr>
          <p:cNvPr id="143" name="Google Shape;143;p18"/>
          <p:cNvSpPr/>
          <p:nvPr/>
        </p:nvSpPr>
        <p:spPr>
          <a:xfrm rot="-118389">
            <a:off x="4101784" y="2648042"/>
            <a:ext cx="9663074" cy="456800"/>
          </a:xfrm>
          <a:custGeom>
            <a:avLst/>
            <a:gdLst/>
            <a:ahLst/>
            <a:cxnLst/>
            <a:rect l="l" t="t" r="r" b="b"/>
            <a:pathLst>
              <a:path w="9663074" h="456800" extrusionOk="0">
                <a:moveTo>
                  <a:pt x="0" y="0"/>
                </a:moveTo>
                <a:lnTo>
                  <a:pt x="9663074" y="0"/>
                </a:lnTo>
                <a:lnTo>
                  <a:pt x="9663074" y="456800"/>
                </a:lnTo>
                <a:lnTo>
                  <a:pt x="0" y="456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p18"/>
          <p:cNvSpPr txBox="1"/>
          <p:nvPr/>
        </p:nvSpPr>
        <p:spPr>
          <a:xfrm>
            <a:off x="3747781" y="4911392"/>
            <a:ext cx="11170466" cy="55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Change in weight or appetite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3747781" y="5518134"/>
            <a:ext cx="11170466" cy="55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Change in sleep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3747781" y="6124876"/>
            <a:ext cx="11170466" cy="55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Feeling sped up or slowed down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3747781" y="6695363"/>
            <a:ext cx="11170466" cy="55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Fatigue or loss of energy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3747781" y="7254675"/>
            <a:ext cx="11170466" cy="55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Feelings of worthlessness or guilt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3747781" y="7819574"/>
            <a:ext cx="11170466" cy="55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Trouble concentrating or making decisions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3747781" y="8384473"/>
            <a:ext cx="11170466" cy="55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Thoughts of death or acts of self-harm</a:t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12413659" y="4376336"/>
            <a:ext cx="3863090" cy="3863090"/>
          </a:xfrm>
          <a:custGeom>
            <a:avLst/>
            <a:gdLst/>
            <a:ahLst/>
            <a:cxnLst/>
            <a:rect l="l" t="t" r="r" b="b"/>
            <a:pathLst>
              <a:path w="3863090" h="3863090" extrusionOk="0">
                <a:moveTo>
                  <a:pt x="0" y="0"/>
                </a:moveTo>
                <a:lnTo>
                  <a:pt x="3863090" y="0"/>
                </a:lnTo>
                <a:lnTo>
                  <a:pt x="3863090" y="3863090"/>
                </a:lnTo>
                <a:lnTo>
                  <a:pt x="0" y="3863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52" name="Google Shape;152;p18"/>
          <p:cNvGrpSpPr/>
          <p:nvPr/>
        </p:nvGrpSpPr>
        <p:grpSpPr>
          <a:xfrm rot="643592">
            <a:off x="12587474" y="5195206"/>
            <a:ext cx="3111268" cy="3806816"/>
            <a:chOff x="0" y="47625"/>
            <a:chExt cx="4148357" cy="5075755"/>
          </a:xfrm>
        </p:grpSpPr>
        <p:sp>
          <p:nvSpPr>
            <p:cNvPr id="153" name="Google Shape;153;p18"/>
            <p:cNvSpPr txBox="1"/>
            <p:nvPr/>
          </p:nvSpPr>
          <p:spPr>
            <a:xfrm>
              <a:off x="0" y="47625"/>
              <a:ext cx="4148357" cy="3313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25" b="0" i="0" u="none" strike="noStrike" cap="none">
                  <a:solidFill>
                    <a:srgbClr val="434345"/>
                  </a:solidFill>
                  <a:latin typeface="Arial"/>
                  <a:ea typeface="Arial"/>
                  <a:cs typeface="Arial"/>
                  <a:sym typeface="Arial"/>
                </a:rPr>
                <a:t>5 symptoms present</a:t>
              </a:r>
              <a:endParaRPr/>
            </a:p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25" b="0" i="0" u="none" strike="noStrike" cap="none">
                  <a:solidFill>
                    <a:srgbClr val="434345"/>
                  </a:solidFill>
                  <a:latin typeface="Arial"/>
                  <a:ea typeface="Arial"/>
                  <a:cs typeface="Arial"/>
                  <a:sym typeface="Arial"/>
                </a:rPr>
                <a:t>most of every day </a:t>
              </a:r>
              <a:endParaRPr/>
            </a:p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25" b="0" i="0" u="none" strike="noStrike" cap="none">
                  <a:solidFill>
                    <a:srgbClr val="434345"/>
                  </a:solidFill>
                  <a:latin typeface="Arial"/>
                  <a:ea typeface="Arial"/>
                  <a:cs typeface="Arial"/>
                  <a:sym typeface="Arial"/>
                </a:rPr>
                <a:t>for at least 2 weeks</a:t>
              </a:r>
              <a:endParaRPr/>
            </a:p>
          </p:txBody>
        </p:sp>
        <p:sp>
          <p:nvSpPr>
            <p:cNvPr id="154" name="Google Shape;154;p18"/>
            <p:cNvSpPr txBox="1"/>
            <p:nvPr/>
          </p:nvSpPr>
          <p:spPr>
            <a:xfrm>
              <a:off x="0" y="4811092"/>
              <a:ext cx="4148357" cy="312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9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8"/>
          <p:cNvSpPr/>
          <p:nvPr/>
        </p:nvSpPr>
        <p:spPr>
          <a:xfrm>
            <a:off x="12284289" y="425083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6" name="Google Shape;156;p18"/>
          <p:cNvSpPr/>
          <p:nvPr/>
        </p:nvSpPr>
        <p:spPr>
          <a:xfrm>
            <a:off x="3212560" y="3806231"/>
            <a:ext cx="290203" cy="361791"/>
          </a:xfrm>
          <a:custGeom>
            <a:avLst/>
            <a:gdLst/>
            <a:ahLst/>
            <a:cxnLst/>
            <a:rect l="l" t="t" r="r" b="b"/>
            <a:pathLst>
              <a:path w="290203" h="361791" extrusionOk="0">
                <a:moveTo>
                  <a:pt x="0" y="0"/>
                </a:moveTo>
                <a:lnTo>
                  <a:pt x="290203" y="0"/>
                </a:lnTo>
                <a:lnTo>
                  <a:pt x="290203" y="361791"/>
                </a:lnTo>
                <a:lnTo>
                  <a:pt x="0" y="361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7" name="Google Shape;157;p18"/>
          <p:cNvSpPr txBox="1"/>
          <p:nvPr/>
        </p:nvSpPr>
        <p:spPr>
          <a:xfrm>
            <a:off x="3212560" y="1256703"/>
            <a:ext cx="11705687" cy="135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 b="1" i="0" u="none" strike="noStrike" cap="non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Symptoms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3747781" y="3749081"/>
            <a:ext cx="11170466" cy="55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Depressed mood, sadness or irritability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3747781" y="4319186"/>
            <a:ext cx="11170466" cy="55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Loss of interest or pleasure in activities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6209710" y="5749551"/>
            <a:ext cx="5868579" cy="23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3212560" y="4376336"/>
            <a:ext cx="290203" cy="361791"/>
          </a:xfrm>
          <a:custGeom>
            <a:avLst/>
            <a:gdLst/>
            <a:ahLst/>
            <a:cxnLst/>
            <a:rect l="l" t="t" r="r" b="b"/>
            <a:pathLst>
              <a:path w="290203" h="361791" extrusionOk="0">
                <a:moveTo>
                  <a:pt x="0" y="0"/>
                </a:moveTo>
                <a:lnTo>
                  <a:pt x="290203" y="0"/>
                </a:lnTo>
                <a:lnTo>
                  <a:pt x="290203" y="361791"/>
                </a:lnTo>
                <a:lnTo>
                  <a:pt x="0" y="361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2" name="Google Shape;162;p18"/>
          <p:cNvSpPr/>
          <p:nvPr/>
        </p:nvSpPr>
        <p:spPr>
          <a:xfrm>
            <a:off x="3212560" y="4903833"/>
            <a:ext cx="290203" cy="361791"/>
          </a:xfrm>
          <a:custGeom>
            <a:avLst/>
            <a:gdLst/>
            <a:ahLst/>
            <a:cxnLst/>
            <a:rect l="l" t="t" r="r" b="b"/>
            <a:pathLst>
              <a:path w="290203" h="361791" extrusionOk="0">
                <a:moveTo>
                  <a:pt x="0" y="0"/>
                </a:moveTo>
                <a:lnTo>
                  <a:pt x="290203" y="0"/>
                </a:lnTo>
                <a:lnTo>
                  <a:pt x="290203" y="361791"/>
                </a:lnTo>
                <a:lnTo>
                  <a:pt x="0" y="361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3" name="Google Shape;163;p18"/>
          <p:cNvSpPr/>
          <p:nvPr/>
        </p:nvSpPr>
        <p:spPr>
          <a:xfrm>
            <a:off x="3212560" y="5587706"/>
            <a:ext cx="290203" cy="361791"/>
          </a:xfrm>
          <a:custGeom>
            <a:avLst/>
            <a:gdLst/>
            <a:ahLst/>
            <a:cxnLst/>
            <a:rect l="l" t="t" r="r" b="b"/>
            <a:pathLst>
              <a:path w="290203" h="361791" extrusionOk="0">
                <a:moveTo>
                  <a:pt x="0" y="0"/>
                </a:moveTo>
                <a:lnTo>
                  <a:pt x="290203" y="0"/>
                </a:lnTo>
                <a:lnTo>
                  <a:pt x="290203" y="361791"/>
                </a:lnTo>
                <a:lnTo>
                  <a:pt x="0" y="361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4" name="Google Shape;164;p18"/>
          <p:cNvSpPr/>
          <p:nvPr/>
        </p:nvSpPr>
        <p:spPr>
          <a:xfrm>
            <a:off x="3212560" y="6182026"/>
            <a:ext cx="290203" cy="361791"/>
          </a:xfrm>
          <a:custGeom>
            <a:avLst/>
            <a:gdLst/>
            <a:ahLst/>
            <a:cxnLst/>
            <a:rect l="l" t="t" r="r" b="b"/>
            <a:pathLst>
              <a:path w="290203" h="361791" extrusionOk="0">
                <a:moveTo>
                  <a:pt x="0" y="0"/>
                </a:moveTo>
                <a:lnTo>
                  <a:pt x="290203" y="0"/>
                </a:lnTo>
                <a:lnTo>
                  <a:pt x="290203" y="361791"/>
                </a:lnTo>
                <a:lnTo>
                  <a:pt x="0" y="361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5" name="Google Shape;165;p18"/>
          <p:cNvSpPr/>
          <p:nvPr/>
        </p:nvSpPr>
        <p:spPr>
          <a:xfrm>
            <a:off x="3212560" y="6820491"/>
            <a:ext cx="290203" cy="361791"/>
          </a:xfrm>
          <a:custGeom>
            <a:avLst/>
            <a:gdLst/>
            <a:ahLst/>
            <a:cxnLst/>
            <a:rect l="l" t="t" r="r" b="b"/>
            <a:pathLst>
              <a:path w="290203" h="361791" extrusionOk="0">
                <a:moveTo>
                  <a:pt x="0" y="0"/>
                </a:moveTo>
                <a:lnTo>
                  <a:pt x="290203" y="0"/>
                </a:lnTo>
                <a:lnTo>
                  <a:pt x="290203" y="361792"/>
                </a:lnTo>
                <a:lnTo>
                  <a:pt x="0" y="361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6" name="Google Shape;166;p18"/>
          <p:cNvSpPr/>
          <p:nvPr/>
        </p:nvSpPr>
        <p:spPr>
          <a:xfrm>
            <a:off x="3212560" y="7379802"/>
            <a:ext cx="290203" cy="361791"/>
          </a:xfrm>
          <a:custGeom>
            <a:avLst/>
            <a:gdLst/>
            <a:ahLst/>
            <a:cxnLst/>
            <a:rect l="l" t="t" r="r" b="b"/>
            <a:pathLst>
              <a:path w="290203" h="361791" extrusionOk="0">
                <a:moveTo>
                  <a:pt x="0" y="0"/>
                </a:moveTo>
                <a:lnTo>
                  <a:pt x="290203" y="0"/>
                </a:lnTo>
                <a:lnTo>
                  <a:pt x="290203" y="361792"/>
                </a:lnTo>
                <a:lnTo>
                  <a:pt x="0" y="361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7" name="Google Shape;167;p18"/>
          <p:cNvSpPr/>
          <p:nvPr/>
        </p:nvSpPr>
        <p:spPr>
          <a:xfrm>
            <a:off x="3212560" y="7944702"/>
            <a:ext cx="290203" cy="361791"/>
          </a:xfrm>
          <a:custGeom>
            <a:avLst/>
            <a:gdLst/>
            <a:ahLst/>
            <a:cxnLst/>
            <a:rect l="l" t="t" r="r" b="b"/>
            <a:pathLst>
              <a:path w="290203" h="361791" extrusionOk="0">
                <a:moveTo>
                  <a:pt x="0" y="0"/>
                </a:moveTo>
                <a:lnTo>
                  <a:pt x="290203" y="0"/>
                </a:lnTo>
                <a:lnTo>
                  <a:pt x="290203" y="361791"/>
                </a:lnTo>
                <a:lnTo>
                  <a:pt x="0" y="361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8" name="Google Shape;168;p18"/>
          <p:cNvSpPr/>
          <p:nvPr/>
        </p:nvSpPr>
        <p:spPr>
          <a:xfrm>
            <a:off x="3212560" y="8509601"/>
            <a:ext cx="290203" cy="361791"/>
          </a:xfrm>
          <a:custGeom>
            <a:avLst/>
            <a:gdLst/>
            <a:ahLst/>
            <a:cxnLst/>
            <a:rect l="l" t="t" r="r" b="b"/>
            <a:pathLst>
              <a:path w="290203" h="361791" extrusionOk="0">
                <a:moveTo>
                  <a:pt x="0" y="0"/>
                </a:moveTo>
                <a:lnTo>
                  <a:pt x="290203" y="0"/>
                </a:lnTo>
                <a:lnTo>
                  <a:pt x="290203" y="361792"/>
                </a:lnTo>
                <a:lnTo>
                  <a:pt x="0" y="361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/>
          <p:nvPr/>
        </p:nvSpPr>
        <p:spPr>
          <a:xfrm rot="5400000">
            <a:off x="4780507" y="-2901470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 extrusionOk="0">
                <a:moveTo>
                  <a:pt x="0" y="0"/>
                </a:moveTo>
                <a:lnTo>
                  <a:pt x="8305628" y="0"/>
                </a:lnTo>
                <a:lnTo>
                  <a:pt x="8305628" y="16238830"/>
                </a:lnTo>
                <a:lnTo>
                  <a:pt x="0" y="162388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061" t="-874" r="-41609"/>
            </a:stretch>
          </a:blipFill>
          <a:ln>
            <a:noFill/>
          </a:ln>
        </p:spPr>
      </p:sp>
      <p:sp>
        <p:nvSpPr>
          <p:cNvPr id="174" name="Google Shape;174;p19"/>
          <p:cNvSpPr/>
          <p:nvPr/>
        </p:nvSpPr>
        <p:spPr>
          <a:xfrm rot="-118389">
            <a:off x="4117176" y="3183210"/>
            <a:ext cx="9663074" cy="456800"/>
          </a:xfrm>
          <a:custGeom>
            <a:avLst/>
            <a:gdLst/>
            <a:ahLst/>
            <a:cxnLst/>
            <a:rect l="l" t="t" r="r" b="b"/>
            <a:pathLst>
              <a:path w="9663074" h="456800" extrusionOk="0">
                <a:moveTo>
                  <a:pt x="0" y="0"/>
                </a:moveTo>
                <a:lnTo>
                  <a:pt x="9663075" y="0"/>
                </a:lnTo>
                <a:lnTo>
                  <a:pt x="9663075" y="456800"/>
                </a:lnTo>
                <a:lnTo>
                  <a:pt x="0" y="456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5" name="Google Shape;175;p19"/>
          <p:cNvSpPr txBox="1"/>
          <p:nvPr/>
        </p:nvSpPr>
        <p:spPr>
          <a:xfrm>
            <a:off x="3291156" y="1658086"/>
            <a:ext cx="11705687" cy="135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 b="1" i="0" u="none" strike="noStrike" cap="non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Discussion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3282980" y="4319363"/>
            <a:ext cx="11300682" cy="70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78" b="0" i="0" u="none" strike="noStrike" cap="none" dirty="0">
                <a:solidFill>
                  <a:srgbClr val="43434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What is Stigma?</a:t>
            </a:r>
            <a:endParaRPr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678" b="0" i="0" u="none" strike="noStrike" cap="none" dirty="0">
              <a:solidFill>
                <a:srgbClr val="434345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Arial"/>
            </a:endParaRPr>
          </a:p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78" b="0" i="0" u="none" strike="noStrike" cap="none" dirty="0">
                <a:solidFill>
                  <a:srgbClr val="43434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What are examples of stigma that some of the teens in the video experienced?</a:t>
            </a:r>
            <a:endParaRPr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678" b="0" i="0" u="none" strike="noStrike" cap="none" dirty="0">
              <a:solidFill>
                <a:srgbClr val="4343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678" b="0" i="0" u="none" strike="noStrike" cap="none" dirty="0">
              <a:solidFill>
                <a:srgbClr val="43434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/>
          <p:nvPr/>
        </p:nvSpPr>
        <p:spPr>
          <a:xfrm rot="5400000">
            <a:off x="4780507" y="-2901470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 extrusionOk="0">
                <a:moveTo>
                  <a:pt x="0" y="0"/>
                </a:moveTo>
                <a:lnTo>
                  <a:pt x="8305628" y="0"/>
                </a:lnTo>
                <a:lnTo>
                  <a:pt x="8305628" y="16238830"/>
                </a:lnTo>
                <a:lnTo>
                  <a:pt x="0" y="162388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061" t="-874" r="-41609"/>
            </a:stretch>
          </a:blipFill>
          <a:ln>
            <a:noFill/>
          </a:ln>
        </p:spPr>
      </p:sp>
      <p:sp>
        <p:nvSpPr>
          <p:cNvPr id="182" name="Google Shape;182;p20"/>
          <p:cNvSpPr/>
          <p:nvPr/>
        </p:nvSpPr>
        <p:spPr>
          <a:xfrm rot="-118389">
            <a:off x="4312463" y="3182347"/>
            <a:ext cx="9663074" cy="456800"/>
          </a:xfrm>
          <a:custGeom>
            <a:avLst/>
            <a:gdLst/>
            <a:ahLst/>
            <a:cxnLst/>
            <a:rect l="l" t="t" r="r" b="b"/>
            <a:pathLst>
              <a:path w="9663074" h="456800" extrusionOk="0">
                <a:moveTo>
                  <a:pt x="0" y="0"/>
                </a:moveTo>
                <a:lnTo>
                  <a:pt x="9663074" y="0"/>
                </a:lnTo>
                <a:lnTo>
                  <a:pt x="9663074" y="456800"/>
                </a:lnTo>
                <a:lnTo>
                  <a:pt x="0" y="456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3" name="Google Shape;183;p20"/>
          <p:cNvSpPr txBox="1"/>
          <p:nvPr/>
        </p:nvSpPr>
        <p:spPr>
          <a:xfrm>
            <a:off x="3080478" y="1621663"/>
            <a:ext cx="11705687" cy="139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99" b="1" i="0" u="none" strike="noStrike" cap="non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Stigma</a:t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6209710" y="5749551"/>
            <a:ext cx="5868579" cy="23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3747781" y="4613606"/>
            <a:ext cx="11170466" cy="3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78" b="0" i="0" u="none" strike="noStrike" cap="none" dirty="0">
                <a:solidFill>
                  <a:srgbClr val="43434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ial"/>
              </a:rPr>
              <a:t>Stigma is the belief that if you share that you need help, you will be disrespected or disgraced</a:t>
            </a:r>
            <a:endParaRPr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/>
        </p:nvSpPr>
        <p:spPr>
          <a:xfrm>
            <a:off x="5672854" y="1451352"/>
            <a:ext cx="6942300" cy="81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3313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3313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EFEFE"/>
                </a:solidFill>
              </a:rPr>
              <a:t>Using your Student Workbook s</a:t>
            </a:r>
            <a:r>
              <a:rPr lang="en-US" sz="3800" i="0" u="none" strike="noStrike" cap="none">
                <a:solidFill>
                  <a:srgbClr val="FEFEFE"/>
                </a:solidFill>
              </a:rPr>
              <a:t>elect a story or </a:t>
            </a:r>
            <a:endParaRPr sz="3800"/>
          </a:p>
          <a:p>
            <a:pPr marL="0" marR="0" lvl="0" indent="0" algn="ctr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i="0" u="none" strike="noStrike" cap="none">
                <a:solidFill>
                  <a:srgbClr val="FEFEFE"/>
                </a:solidFill>
              </a:rPr>
              <a:t>multiple stories to </a:t>
            </a:r>
            <a:r>
              <a:rPr lang="en-US" sz="3800" i="0" u="none" strike="noStrike" cap="none">
                <a:solidFill>
                  <a:srgbClr val="FF585F"/>
                </a:solidFill>
              </a:rPr>
              <a:t>read </a:t>
            </a:r>
            <a:r>
              <a:rPr lang="en-US" sz="3800" i="0" u="none" strike="noStrike" cap="none">
                <a:solidFill>
                  <a:srgbClr val="FEFEFE"/>
                </a:solidFill>
              </a:rPr>
              <a:t>about individually or in small groups. </a:t>
            </a:r>
            <a:endParaRPr sz="3800"/>
          </a:p>
          <a:p>
            <a:pPr marL="0" marR="0" lvl="0" indent="0" algn="ctr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/>
          </a:p>
          <a:p>
            <a:pPr marL="0" marR="0" lvl="0" indent="0" algn="ctr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i="0" u="none" strike="noStrike" cap="none">
                <a:solidFill>
                  <a:srgbClr val="FEFEFE"/>
                </a:solidFill>
              </a:rPr>
              <a:t>The</a:t>
            </a:r>
            <a:r>
              <a:rPr lang="en-US" sz="3800" i="0" u="none" strike="noStrike" cap="none">
                <a:solidFill>
                  <a:srgbClr val="FF585F"/>
                </a:solidFill>
              </a:rPr>
              <a:t> goal</a:t>
            </a:r>
            <a:r>
              <a:rPr lang="en-US" sz="3800" i="0" u="none" strike="noStrike" cap="none">
                <a:solidFill>
                  <a:srgbClr val="FEFEFE"/>
                </a:solidFill>
              </a:rPr>
              <a:t> is to learn more about each teen’s experience </a:t>
            </a:r>
            <a:endParaRPr sz="3800"/>
          </a:p>
          <a:p>
            <a:pPr marL="0" marR="0" lvl="0" indent="0" algn="ctr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i="0" u="none" strike="noStrike" cap="none">
                <a:solidFill>
                  <a:srgbClr val="FEFEFE"/>
                </a:solidFill>
              </a:rPr>
              <a:t>with depression</a:t>
            </a:r>
            <a:endParaRPr sz="3800"/>
          </a:p>
        </p:txBody>
      </p:sp>
      <p:sp>
        <p:nvSpPr>
          <p:cNvPr id="191" name="Google Shape;191;p21"/>
          <p:cNvSpPr/>
          <p:nvPr/>
        </p:nvSpPr>
        <p:spPr>
          <a:xfrm>
            <a:off x="12832676" y="159464"/>
            <a:ext cx="5140516" cy="2917243"/>
          </a:xfrm>
          <a:custGeom>
            <a:avLst/>
            <a:gdLst/>
            <a:ahLst/>
            <a:cxnLst/>
            <a:rect l="l" t="t" r="r" b="b"/>
            <a:pathLst>
              <a:path w="5140516" h="2917243" extrusionOk="0">
                <a:moveTo>
                  <a:pt x="0" y="0"/>
                </a:moveTo>
                <a:lnTo>
                  <a:pt x="5140517" y="0"/>
                </a:lnTo>
                <a:lnTo>
                  <a:pt x="5140517" y="2917244"/>
                </a:lnTo>
                <a:lnTo>
                  <a:pt x="0" y="2917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2" name="Google Shape;192;p21"/>
          <p:cNvSpPr/>
          <p:nvPr/>
        </p:nvSpPr>
        <p:spPr>
          <a:xfrm>
            <a:off x="12832930" y="3637768"/>
            <a:ext cx="5153249" cy="2924469"/>
          </a:xfrm>
          <a:custGeom>
            <a:avLst/>
            <a:gdLst/>
            <a:ahLst/>
            <a:cxnLst/>
            <a:rect l="l" t="t" r="r" b="b"/>
            <a:pathLst>
              <a:path w="5153249" h="2924469" extrusionOk="0">
                <a:moveTo>
                  <a:pt x="0" y="0"/>
                </a:moveTo>
                <a:lnTo>
                  <a:pt x="5153249" y="0"/>
                </a:lnTo>
                <a:lnTo>
                  <a:pt x="5153249" y="2924469"/>
                </a:lnTo>
                <a:lnTo>
                  <a:pt x="0" y="2924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3" name="Google Shape;193;p21"/>
          <p:cNvSpPr/>
          <p:nvPr/>
        </p:nvSpPr>
        <p:spPr>
          <a:xfrm>
            <a:off x="306899" y="7180805"/>
            <a:ext cx="5164175" cy="2822481"/>
          </a:xfrm>
          <a:custGeom>
            <a:avLst/>
            <a:gdLst/>
            <a:ahLst/>
            <a:cxnLst/>
            <a:rect l="l" t="t" r="r" b="b"/>
            <a:pathLst>
              <a:path w="5164175" h="2822481" extrusionOk="0">
                <a:moveTo>
                  <a:pt x="0" y="0"/>
                </a:moveTo>
                <a:lnTo>
                  <a:pt x="5164175" y="0"/>
                </a:lnTo>
                <a:lnTo>
                  <a:pt x="5164175" y="2822481"/>
                </a:lnTo>
                <a:lnTo>
                  <a:pt x="0" y="2822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029" b="-2029"/>
            </a:stretch>
          </a:blipFill>
          <a:ln>
            <a:noFill/>
          </a:ln>
        </p:spPr>
      </p:sp>
      <p:sp>
        <p:nvSpPr>
          <p:cNvPr id="194" name="Google Shape;194;p21"/>
          <p:cNvSpPr/>
          <p:nvPr/>
        </p:nvSpPr>
        <p:spPr>
          <a:xfrm>
            <a:off x="12832676" y="7123297"/>
            <a:ext cx="5153503" cy="2937497"/>
          </a:xfrm>
          <a:custGeom>
            <a:avLst/>
            <a:gdLst/>
            <a:ahLst/>
            <a:cxnLst/>
            <a:rect l="l" t="t" r="r" b="b"/>
            <a:pathLst>
              <a:path w="5153503" h="2937497" extrusionOk="0">
                <a:moveTo>
                  <a:pt x="0" y="0"/>
                </a:moveTo>
                <a:lnTo>
                  <a:pt x="5153503" y="0"/>
                </a:lnTo>
                <a:lnTo>
                  <a:pt x="5153503" y="2937497"/>
                </a:lnTo>
                <a:lnTo>
                  <a:pt x="0" y="2937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5" name="Google Shape;195;p21"/>
          <p:cNvSpPr/>
          <p:nvPr/>
        </p:nvSpPr>
        <p:spPr>
          <a:xfrm>
            <a:off x="306899" y="219172"/>
            <a:ext cx="5151265" cy="2937831"/>
          </a:xfrm>
          <a:custGeom>
            <a:avLst/>
            <a:gdLst/>
            <a:ahLst/>
            <a:cxnLst/>
            <a:rect l="l" t="t" r="r" b="b"/>
            <a:pathLst>
              <a:path w="5151265" h="2937831" extrusionOk="0">
                <a:moveTo>
                  <a:pt x="0" y="0"/>
                </a:moveTo>
                <a:lnTo>
                  <a:pt x="5151265" y="0"/>
                </a:lnTo>
                <a:lnTo>
                  <a:pt x="5151265" y="2937831"/>
                </a:lnTo>
                <a:lnTo>
                  <a:pt x="0" y="2937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6" name="Google Shape;196;p21"/>
          <p:cNvSpPr/>
          <p:nvPr/>
        </p:nvSpPr>
        <p:spPr>
          <a:xfrm>
            <a:off x="306899" y="3681450"/>
            <a:ext cx="5152601" cy="2924101"/>
          </a:xfrm>
          <a:custGeom>
            <a:avLst/>
            <a:gdLst/>
            <a:ahLst/>
            <a:cxnLst/>
            <a:rect l="l" t="t" r="r" b="b"/>
            <a:pathLst>
              <a:path w="5152601" h="2924101" extrusionOk="0">
                <a:moveTo>
                  <a:pt x="0" y="0"/>
                </a:moveTo>
                <a:lnTo>
                  <a:pt x="5152601" y="0"/>
                </a:lnTo>
                <a:lnTo>
                  <a:pt x="5152601" y="2924100"/>
                </a:lnTo>
                <a:lnTo>
                  <a:pt x="0" y="2924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7" name="Google Shape;197;p21"/>
          <p:cNvSpPr/>
          <p:nvPr/>
        </p:nvSpPr>
        <p:spPr>
          <a:xfrm rot="-118389">
            <a:off x="6334531" y="2341383"/>
            <a:ext cx="5618938" cy="265623"/>
          </a:xfrm>
          <a:custGeom>
            <a:avLst/>
            <a:gdLst/>
            <a:ahLst/>
            <a:cxnLst/>
            <a:rect l="l" t="t" r="r" b="b"/>
            <a:pathLst>
              <a:path w="5618938" h="265623" extrusionOk="0">
                <a:moveTo>
                  <a:pt x="0" y="0"/>
                </a:moveTo>
                <a:lnTo>
                  <a:pt x="5618938" y="0"/>
                </a:lnTo>
                <a:lnTo>
                  <a:pt x="5618938" y="265623"/>
                </a:lnTo>
                <a:lnTo>
                  <a:pt x="0" y="265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8" name="Google Shape;198;p21"/>
          <p:cNvSpPr txBox="1"/>
          <p:nvPr/>
        </p:nvSpPr>
        <p:spPr>
          <a:xfrm>
            <a:off x="3291156" y="885825"/>
            <a:ext cx="11705687" cy="135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 b="1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Stories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567</Words>
  <Application>Microsoft Office PowerPoint</Application>
  <PresentationFormat>Custom</PresentationFormat>
  <Paragraphs>73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Open Sans</vt:lpstr>
      <vt:lpstr>Open Sans Light</vt:lpstr>
      <vt:lpstr>Arial</vt:lpstr>
      <vt:lpstr>Roboto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KristinaKins</cp:lastModifiedBy>
  <cp:revision>3</cp:revision>
  <dcterms:modified xsi:type="dcterms:W3CDTF">2024-08-28T18:24:51Z</dcterms:modified>
</cp:coreProperties>
</file>