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Adelle 1" charset="1" panose="02000503000000020004"/>
      <p:regular r:id="rId13"/>
    </p:embeddedFont>
    <p:embeddedFont>
      <p:font typeface="Open Sans Light Bold" charset="1" panose="020B0806030504020204"/>
      <p:regular r:id="rId14"/>
    </p:embeddedFont>
    <p:embeddedFont>
      <p:font typeface="Open Sans Light" charset="1" panose="020B0306030504020204"/>
      <p:regular r:id="rId15"/>
    </p:embeddedFont>
    <p:embeddedFont>
      <p:font typeface="Open Sans 1" charset="1" panose="020B0806030504020204"/>
      <p:regular r:id="rId16"/>
    </p:embeddedFont>
    <p:embeddedFont>
      <p:font typeface="Open Sans Light Italics" charset="1" panose="020B0306030504020204"/>
      <p:regular r:id="rId17"/>
    </p:embeddedFont>
    <p:embeddedFont>
      <p:font typeface="Adelle 2" charset="1" panose="02000503000000020004"/>
      <p:regular r:id="rId18"/>
    </p:embeddedFont>
    <p:embeddedFont>
      <p:font typeface="Open Sans 2" charset="1" panose="020B0306030504020204"/>
      <p:regular r:id="rId19"/>
    </p:embeddedFont>
    <p:embeddedFont>
      <p:font typeface="Open Sans 3 Bold" charset="1" panose="020B0806030504020204"/>
      <p:regular r:id="rId20"/>
    </p:embeddedFont>
    <p:embeddedFont>
      <p:font typeface="Open Sans 3 Light" charset="1" panose="020B030603050402020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D7E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164144" y="8042326"/>
            <a:ext cx="10782300" cy="2960457"/>
          </a:xfrm>
          <a:prstGeom prst="rect">
            <a:avLst/>
          </a:prstGeom>
          <a:solidFill>
            <a:srgbClr val="3D7EDB"/>
          </a:solidFill>
        </p:spPr>
      </p:sp>
      <p:sp>
        <p:nvSpPr>
          <p:cNvPr name="AutoShape 3" id="3"/>
          <p:cNvSpPr/>
          <p:nvPr/>
        </p:nvSpPr>
        <p:spPr>
          <a:xfrm rot="0">
            <a:off x="-164144" y="-1686178"/>
            <a:ext cx="10782300" cy="3913977"/>
          </a:xfrm>
          <a:prstGeom prst="rect">
            <a:avLst/>
          </a:prstGeom>
          <a:solidFill>
            <a:srgbClr val="3D7EDB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412327" y="1490079"/>
            <a:ext cx="10991436" cy="6205197"/>
            <a:chOff x="0" y="0"/>
            <a:chExt cx="14655248" cy="827359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2230361" y="0"/>
              <a:ext cx="10194527" cy="4672491"/>
            </a:xfrm>
            <a:custGeom>
              <a:avLst/>
              <a:gdLst/>
              <a:ahLst/>
              <a:cxnLst/>
              <a:rect r="r" b="b" t="t" l="l"/>
              <a:pathLst>
                <a:path h="4672491" w="10194527">
                  <a:moveTo>
                    <a:pt x="0" y="0"/>
                  </a:moveTo>
                  <a:lnTo>
                    <a:pt x="10194526" y="0"/>
                  </a:lnTo>
                  <a:lnTo>
                    <a:pt x="10194526" y="4672491"/>
                  </a:lnTo>
                  <a:lnTo>
                    <a:pt x="0" y="4672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0" y="4350142"/>
              <a:ext cx="14655248" cy="39234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909"/>
                </a:lnSpc>
              </a:pPr>
              <a:r>
                <a:rPr lang="en-US" sz="5649">
                  <a:solidFill>
                    <a:srgbClr val="434345"/>
                  </a:solidFill>
                  <a:latin typeface="Adelle 1"/>
                  <a:ea typeface="Adelle 1"/>
                  <a:cs typeface="Adelle 1"/>
                  <a:sym typeface="Adelle 1"/>
                </a:rPr>
                <a:t>Level III: </a:t>
              </a:r>
            </a:p>
            <a:p>
              <a:pPr algn="ctr">
                <a:lnSpc>
                  <a:spcPts val="7909"/>
                </a:lnSpc>
              </a:pPr>
              <a:r>
                <a:rPr lang="en-US" sz="5650">
                  <a:solidFill>
                    <a:srgbClr val="434345"/>
                  </a:solidFill>
                  <a:latin typeface="Adelle 1"/>
                  <a:ea typeface="Adelle 1"/>
                  <a:cs typeface="Adelle 1"/>
                  <a:sym typeface="Adelle 1"/>
                </a:rPr>
                <a:t>Depression Education &amp;   Suicide Awareness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1403763" y="2185643"/>
            <a:ext cx="9602610" cy="6397739"/>
          </a:xfrm>
          <a:custGeom>
            <a:avLst/>
            <a:gdLst/>
            <a:ahLst/>
            <a:cxnLst/>
            <a:rect r="r" b="b" t="t" l="l"/>
            <a:pathLst>
              <a:path h="6397739" w="9602610">
                <a:moveTo>
                  <a:pt x="0" y="0"/>
                </a:moveTo>
                <a:lnTo>
                  <a:pt x="9602610" y="0"/>
                </a:lnTo>
                <a:lnTo>
                  <a:pt x="9602610" y="6397739"/>
                </a:lnTo>
                <a:lnTo>
                  <a:pt x="0" y="63977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12327" y="8507182"/>
            <a:ext cx="10618156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spc="294">
                <a:solidFill>
                  <a:srgbClr val="FFEFF5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LESSON TWO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3D7E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38730" y="2436687"/>
            <a:ext cx="7731758" cy="2271445"/>
            <a:chOff x="0" y="0"/>
            <a:chExt cx="10309011" cy="3028593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0309011" cy="3028593"/>
              <a:chOff x="0" y="0"/>
              <a:chExt cx="2287889" cy="672139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2287889" cy="672139"/>
              </a:xfrm>
              <a:custGeom>
                <a:avLst/>
                <a:gdLst/>
                <a:ahLst/>
                <a:cxnLst/>
                <a:rect r="r" b="b" t="t" l="l"/>
                <a:pathLst>
                  <a:path h="672139" w="2287889">
                    <a:moveTo>
                      <a:pt x="0" y="0"/>
                    </a:moveTo>
                    <a:lnTo>
                      <a:pt x="2287889" y="0"/>
                    </a:lnTo>
                    <a:lnTo>
                      <a:pt x="2287889" y="672139"/>
                    </a:lnTo>
                    <a:lnTo>
                      <a:pt x="0" y="672139"/>
                    </a:lnTo>
                    <a:close/>
                  </a:path>
                </a:pathLst>
              </a:custGeom>
              <a:solidFill>
                <a:srgbClr val="FED100"/>
              </a:solidFill>
            </p:spPr>
          </p:sp>
        </p:grpSp>
        <p:sp>
          <p:nvSpPr>
            <p:cNvPr name="TextBox 5" id="5"/>
            <p:cNvSpPr txBox="true"/>
            <p:nvPr/>
          </p:nvSpPr>
          <p:spPr>
            <a:xfrm rot="0">
              <a:off x="366501" y="462166"/>
              <a:ext cx="9582008" cy="20471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161"/>
                </a:lnSpc>
              </a:pPr>
              <a:r>
                <a:rPr lang="en-US" sz="2972">
                  <a:solidFill>
                    <a:srgbClr val="FF585F"/>
                  </a:solidFill>
                  <a:latin typeface="Open Sans Light Bold"/>
                  <a:ea typeface="Open Sans Light Bold"/>
                  <a:cs typeface="Open Sans Light Bold"/>
                  <a:sym typeface="Open Sans Light Bold"/>
                </a:rPr>
                <a:t>Stigma: </a:t>
              </a:r>
              <a:r>
                <a:rPr lang="en-US" sz="2972">
                  <a:solidFill>
                    <a:srgbClr val="FF585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a mark of shame associated with a particular circumstance, quality or person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5528059" y="433387"/>
            <a:ext cx="7231883" cy="1200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99"/>
              </a:lnSpc>
            </a:pPr>
            <a:r>
              <a:rPr lang="en-US" sz="7999">
                <a:solidFill>
                  <a:srgbClr val="FEFEFE"/>
                </a:solidFill>
                <a:latin typeface="Open Sans 1"/>
                <a:ea typeface="Open Sans 1"/>
                <a:cs typeface="Open Sans 1"/>
                <a:sym typeface="Open Sans 1"/>
              </a:rPr>
              <a:t>Definitions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983784" y="2535934"/>
            <a:ext cx="5302943" cy="2304351"/>
            <a:chOff x="0" y="0"/>
            <a:chExt cx="7070591" cy="3072468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142875"/>
              <a:ext cx="7070591" cy="1787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975"/>
                </a:lnSpc>
              </a:pPr>
              <a:r>
                <a:rPr lang="en-US" sz="9500">
                  <a:solidFill>
                    <a:srgbClr val="FEFEFE"/>
                  </a:solidFill>
                  <a:latin typeface="Adelle 1"/>
                  <a:ea typeface="Adelle 1"/>
                  <a:cs typeface="Adelle 1"/>
                  <a:sym typeface="Adelle 1"/>
                </a:rPr>
                <a:t>stigma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483819" y="1986618"/>
              <a:ext cx="6102952" cy="10858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75"/>
                </a:lnSpc>
              </a:pPr>
              <a:r>
                <a:rPr lang="en-US" sz="2250" spc="168">
                  <a:solidFill>
                    <a:srgbClr val="FEFEFE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[ /'stigma/ ]</a:t>
              </a:r>
            </a:p>
            <a:p>
              <a:pPr algn="ctr">
                <a:lnSpc>
                  <a:spcPts val="3375"/>
                </a:lnSpc>
              </a:pPr>
              <a:r>
                <a:rPr lang="en-US" sz="2250" spc="168">
                  <a:solidFill>
                    <a:srgbClr val="FEFEFE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rPr>
                <a:t>noun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728204" y="5742681"/>
            <a:ext cx="5558524" cy="2304351"/>
            <a:chOff x="0" y="0"/>
            <a:chExt cx="7411365" cy="3072468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142875"/>
              <a:ext cx="7411365" cy="1787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975"/>
                </a:lnSpc>
              </a:pPr>
              <a:r>
                <a:rPr lang="en-US" sz="9500">
                  <a:solidFill>
                    <a:srgbClr val="FEFEFE"/>
                  </a:solidFill>
                  <a:latin typeface="Adelle 1"/>
                  <a:ea typeface="Adelle 1"/>
                  <a:cs typeface="Adelle 1"/>
                  <a:sym typeface="Adelle 1"/>
                </a:rPr>
                <a:t>self-care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507137" y="1986618"/>
              <a:ext cx="6397090" cy="10858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75"/>
                </a:lnSpc>
              </a:pPr>
              <a:r>
                <a:rPr lang="en-US" sz="2250" spc="168">
                  <a:solidFill>
                    <a:srgbClr val="FEFEFE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[ /'self kair/ ]</a:t>
              </a:r>
            </a:p>
            <a:p>
              <a:pPr algn="ctr">
                <a:lnSpc>
                  <a:spcPts val="3375"/>
                </a:lnSpc>
              </a:pPr>
              <a:r>
                <a:rPr lang="en-US" sz="2250" spc="168">
                  <a:solidFill>
                    <a:srgbClr val="FEFEFE"/>
                  </a:solidFill>
                  <a:latin typeface="Open Sans Light Italics"/>
                  <a:ea typeface="Open Sans Light Italics"/>
                  <a:cs typeface="Open Sans Light Italics"/>
                  <a:sym typeface="Open Sans Light Italics"/>
                </a:rPr>
                <a:t>noun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7538730" y="5742681"/>
            <a:ext cx="7831132" cy="2274833"/>
            <a:chOff x="0" y="0"/>
            <a:chExt cx="10441510" cy="3033110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10441510" cy="3033110"/>
              <a:chOff x="0" y="0"/>
              <a:chExt cx="2287889" cy="664599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2287889" cy="664599"/>
              </a:xfrm>
              <a:custGeom>
                <a:avLst/>
                <a:gdLst/>
                <a:ahLst/>
                <a:cxnLst/>
                <a:rect r="r" b="b" t="t" l="l"/>
                <a:pathLst>
                  <a:path h="664599" w="2287889">
                    <a:moveTo>
                      <a:pt x="0" y="0"/>
                    </a:moveTo>
                    <a:lnTo>
                      <a:pt x="2287889" y="0"/>
                    </a:lnTo>
                    <a:lnTo>
                      <a:pt x="2287889" y="664599"/>
                    </a:lnTo>
                    <a:lnTo>
                      <a:pt x="0" y="664599"/>
                    </a:lnTo>
                    <a:close/>
                  </a:path>
                </a:pathLst>
              </a:custGeom>
              <a:solidFill>
                <a:srgbClr val="FED100"/>
              </a:solidFill>
            </p:spPr>
          </p:sp>
        </p:grpSp>
        <p:sp>
          <p:nvSpPr>
            <p:cNvPr name="TextBox 16" id="16"/>
            <p:cNvSpPr txBox="true"/>
            <p:nvPr/>
          </p:nvSpPr>
          <p:spPr>
            <a:xfrm rot="0">
              <a:off x="293182" y="436063"/>
              <a:ext cx="9855146" cy="21038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79"/>
                </a:lnSpc>
              </a:pPr>
              <a:r>
                <a:rPr lang="en-US" sz="3056">
                  <a:solidFill>
                    <a:srgbClr val="FF585F"/>
                  </a:solidFill>
                  <a:latin typeface="Open Sans Light Bold"/>
                  <a:ea typeface="Open Sans Light Bold"/>
                  <a:cs typeface="Open Sans Light Bold"/>
                  <a:sym typeface="Open Sans Light Bold"/>
                </a:rPr>
                <a:t>Self-Care: </a:t>
              </a:r>
              <a:r>
                <a:rPr lang="en-US" sz="3056">
                  <a:solidFill>
                    <a:srgbClr val="FF585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the practice of taking action to improve one's health. This includes physical, social and emotional health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D7E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827903" y="1612370"/>
            <a:ext cx="7187953" cy="7062260"/>
          </a:xfrm>
          <a:custGeom>
            <a:avLst/>
            <a:gdLst/>
            <a:ahLst/>
            <a:cxnLst/>
            <a:rect r="r" b="b" t="t" l="l"/>
            <a:pathLst>
              <a:path h="7062260" w="7187953">
                <a:moveTo>
                  <a:pt x="0" y="0"/>
                </a:moveTo>
                <a:lnTo>
                  <a:pt x="7187953" y="0"/>
                </a:lnTo>
                <a:lnTo>
                  <a:pt x="7187953" y="7062260"/>
                </a:lnTo>
                <a:lnTo>
                  <a:pt x="0" y="7062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088" t="0" r="-2338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54399">
            <a:off x="10764279" y="8468591"/>
            <a:ext cx="7315200" cy="1579418"/>
          </a:xfrm>
          <a:custGeom>
            <a:avLst/>
            <a:gdLst/>
            <a:ahLst/>
            <a:cxnLst/>
            <a:rect r="r" b="b" t="t" l="l"/>
            <a:pathLst>
              <a:path h="1579418" w="7315200">
                <a:moveTo>
                  <a:pt x="0" y="0"/>
                </a:moveTo>
                <a:lnTo>
                  <a:pt x="7315200" y="0"/>
                </a:lnTo>
                <a:lnTo>
                  <a:pt x="7315200" y="1579418"/>
                </a:lnTo>
                <a:lnTo>
                  <a:pt x="0" y="15794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-2042702" y="631295"/>
            <a:ext cx="15578643" cy="1133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99"/>
              </a:lnSpc>
            </a:pPr>
            <a:r>
              <a:rPr lang="en-US" sz="7499">
                <a:solidFill>
                  <a:srgbClr val="FEFEFE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Review Prompts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91187" y="2892955"/>
            <a:ext cx="10510867" cy="578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EFEFE"/>
                </a:solidFill>
                <a:latin typeface="Adelle 2"/>
                <a:ea typeface="Adelle 2"/>
                <a:cs typeface="Adelle 2"/>
                <a:sym typeface="Adelle 2"/>
              </a:rPr>
              <a:t>Who can define self-care and share what they do for self-care?</a:t>
            </a:r>
          </a:p>
          <a:p>
            <a:pPr algn="l">
              <a:lnSpc>
                <a:spcPts val="2520"/>
              </a:lnSpc>
            </a:pPr>
          </a:p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EFEFE"/>
                </a:solidFill>
                <a:latin typeface="Adelle 2"/>
                <a:ea typeface="Adelle 2"/>
                <a:cs typeface="Adelle 2"/>
                <a:sym typeface="Adelle 2"/>
              </a:rPr>
              <a:t>What is a warning sign of depression?</a:t>
            </a:r>
          </a:p>
          <a:p>
            <a:pPr algn="l">
              <a:lnSpc>
                <a:spcPts val="2520"/>
              </a:lnSpc>
            </a:pPr>
          </a:p>
          <a:p>
            <a:pPr algn="l" marL="647698" indent="-323849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FEFEFE"/>
                </a:solidFill>
                <a:latin typeface="Adelle 2"/>
                <a:ea typeface="Adelle 2"/>
                <a:cs typeface="Adelle 2"/>
                <a:sym typeface="Adelle 2"/>
              </a:rPr>
              <a:t>What is a cause of depression?</a:t>
            </a:r>
          </a:p>
          <a:p>
            <a:pPr algn="l">
              <a:lnSpc>
                <a:spcPts val="2520"/>
              </a:lnSpc>
            </a:pPr>
          </a:p>
          <a:p>
            <a:pPr algn="l" marL="647698" indent="-323849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FEFEFE"/>
                </a:solidFill>
                <a:latin typeface="Adelle 2"/>
                <a:ea typeface="Adelle 2"/>
                <a:cs typeface="Adelle 2"/>
                <a:sym typeface="Adelle 2"/>
              </a:rPr>
              <a:t>Name</a:t>
            </a:r>
            <a:r>
              <a:rPr lang="en-US" sz="2999">
                <a:solidFill>
                  <a:srgbClr val="FEFEFE"/>
                </a:solidFill>
                <a:latin typeface="Adelle 2"/>
                <a:ea typeface="Adelle 2"/>
                <a:cs typeface="Adelle 2"/>
                <a:sym typeface="Adelle 2"/>
              </a:rPr>
              <a:t> a trusted adult in the school. How do you know they are a trusted adult?</a:t>
            </a:r>
          </a:p>
          <a:p>
            <a:pPr algn="l">
              <a:lnSpc>
                <a:spcPts val="2520"/>
              </a:lnSpc>
            </a:pPr>
          </a:p>
          <a:p>
            <a:pPr algn="l" marL="647698" indent="-323849" lvl="1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FEFEFE"/>
                </a:solidFill>
                <a:latin typeface="Adelle 2"/>
                <a:ea typeface="Adelle 2"/>
                <a:cs typeface="Adelle 2"/>
                <a:sym typeface="Adelle 2"/>
              </a:rPr>
              <a:t>What does it mean when a resource is valid?</a:t>
            </a:r>
          </a:p>
          <a:p>
            <a:pPr algn="l">
              <a:lnSpc>
                <a:spcPts val="2520"/>
              </a:lnSpc>
            </a:pPr>
          </a:p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EFEFE"/>
                </a:solidFill>
                <a:latin typeface="Adelle 2"/>
                <a:ea typeface="Adelle 2"/>
                <a:cs typeface="Adelle 2"/>
                <a:sym typeface="Adelle 2"/>
              </a:rPr>
              <a:t>What does it mean when a resource is reliable?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D7E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1570129"/>
            <a:ext cx="18288000" cy="7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>
                <a:solidFill>
                  <a:srgbClr val="F5F3F1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Video Part #2 (10:43-12:22)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3648282" y="2284504"/>
            <a:ext cx="10991436" cy="6205197"/>
            <a:chOff x="0" y="0"/>
            <a:chExt cx="14655248" cy="827359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2230361" y="0"/>
              <a:ext cx="10194527" cy="4672491"/>
            </a:xfrm>
            <a:custGeom>
              <a:avLst/>
              <a:gdLst/>
              <a:ahLst/>
              <a:cxnLst/>
              <a:rect r="r" b="b" t="t" l="l"/>
              <a:pathLst>
                <a:path h="4672491" w="10194527">
                  <a:moveTo>
                    <a:pt x="0" y="0"/>
                  </a:moveTo>
                  <a:lnTo>
                    <a:pt x="10194526" y="0"/>
                  </a:lnTo>
                  <a:lnTo>
                    <a:pt x="10194526" y="4672491"/>
                  </a:lnTo>
                  <a:lnTo>
                    <a:pt x="0" y="46724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4350142"/>
              <a:ext cx="14655248" cy="39234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909"/>
                </a:lnSpc>
              </a:pPr>
              <a:r>
                <a:rPr lang="en-US" sz="5649">
                  <a:solidFill>
                    <a:srgbClr val="434345"/>
                  </a:solidFill>
                  <a:latin typeface="Adelle 1"/>
                  <a:ea typeface="Adelle 1"/>
                  <a:cs typeface="Adelle 1"/>
                  <a:sym typeface="Adelle 1"/>
                </a:rPr>
                <a:t>Level III: </a:t>
              </a:r>
            </a:p>
            <a:p>
              <a:pPr algn="ctr">
                <a:lnSpc>
                  <a:spcPts val="7909"/>
                </a:lnSpc>
              </a:pPr>
              <a:r>
                <a:rPr lang="en-US" sz="5650">
                  <a:solidFill>
                    <a:srgbClr val="434345"/>
                  </a:solidFill>
                  <a:latin typeface="Adelle 1"/>
                  <a:ea typeface="Adelle 1"/>
                  <a:cs typeface="Adelle 1"/>
                  <a:sym typeface="Adelle 1"/>
                </a:rPr>
                <a:t>Depression Education &amp;   Suicide Awareness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D7E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645584">
            <a:off x="12627761" y="3325051"/>
            <a:ext cx="4893230" cy="6333835"/>
          </a:xfrm>
          <a:custGeom>
            <a:avLst/>
            <a:gdLst/>
            <a:ahLst/>
            <a:cxnLst/>
            <a:rect r="r" b="b" t="t" l="l"/>
            <a:pathLst>
              <a:path h="6333835" w="4893230">
                <a:moveTo>
                  <a:pt x="0" y="0"/>
                </a:moveTo>
                <a:lnTo>
                  <a:pt x="4893229" y="0"/>
                </a:lnTo>
                <a:lnTo>
                  <a:pt x="4893229" y="6333835"/>
                </a:lnTo>
                <a:lnTo>
                  <a:pt x="0" y="63338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144000" y="1028700"/>
            <a:ext cx="5560245" cy="7176277"/>
          </a:xfrm>
          <a:custGeom>
            <a:avLst/>
            <a:gdLst/>
            <a:ahLst/>
            <a:cxnLst/>
            <a:rect r="r" b="b" t="t" l="l"/>
            <a:pathLst>
              <a:path h="7176277" w="5560245">
                <a:moveTo>
                  <a:pt x="0" y="0"/>
                </a:moveTo>
                <a:lnTo>
                  <a:pt x="5560245" y="0"/>
                </a:lnTo>
                <a:lnTo>
                  <a:pt x="5560245" y="7176277"/>
                </a:lnTo>
                <a:lnTo>
                  <a:pt x="0" y="71762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074375" y="1664729"/>
            <a:ext cx="1750527" cy="1467260"/>
          </a:xfrm>
          <a:custGeom>
            <a:avLst/>
            <a:gdLst/>
            <a:ahLst/>
            <a:cxnLst/>
            <a:rect r="r" b="b" t="t" l="l"/>
            <a:pathLst>
              <a:path h="1467260" w="1750527">
                <a:moveTo>
                  <a:pt x="0" y="0"/>
                </a:moveTo>
                <a:lnTo>
                  <a:pt x="1750527" y="0"/>
                </a:lnTo>
                <a:lnTo>
                  <a:pt x="1750527" y="1467260"/>
                </a:lnTo>
                <a:lnTo>
                  <a:pt x="0" y="14672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879606" y="2654850"/>
            <a:ext cx="7171352" cy="6214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194"/>
              </a:lnSpc>
            </a:pPr>
            <a:r>
              <a:rPr lang="en-US" sz="2996">
                <a:solidFill>
                  <a:srgbClr val="FF585F"/>
                </a:solidFill>
                <a:latin typeface="Adelle 1"/>
                <a:ea typeface="Adelle 1"/>
                <a:cs typeface="Adelle 1"/>
                <a:sym typeface="Adelle 1"/>
              </a:rPr>
              <a:t>In your groups:</a:t>
            </a:r>
          </a:p>
          <a:p>
            <a:pPr algn="just">
              <a:lnSpc>
                <a:spcPts val="4194"/>
              </a:lnSpc>
            </a:pPr>
          </a:p>
          <a:p>
            <a:pPr algn="just" marL="646907" indent="-323453" lvl="1">
              <a:lnSpc>
                <a:spcPts val="5183"/>
              </a:lnSpc>
              <a:buAutoNum type="arabicPeriod" startAt="1"/>
            </a:pPr>
            <a:r>
              <a:rPr lang="en-US" sz="2996">
                <a:solidFill>
                  <a:srgbClr val="FEFEFE"/>
                </a:solidFill>
                <a:latin typeface="Adelle 2"/>
                <a:ea typeface="Adelle 2"/>
                <a:cs typeface="Adelle 2"/>
                <a:sym typeface="Adelle 2"/>
              </a:rPr>
              <a:t>Read the story of your assigned person.</a:t>
            </a:r>
          </a:p>
          <a:p>
            <a:pPr algn="just" marL="646907" indent="-323453" lvl="1">
              <a:lnSpc>
                <a:spcPts val="5183"/>
              </a:lnSpc>
              <a:buAutoNum type="arabicPeriod" startAt="1"/>
            </a:pPr>
            <a:r>
              <a:rPr lang="en-US" sz="2996">
                <a:solidFill>
                  <a:srgbClr val="FEFEFE"/>
                </a:solidFill>
                <a:latin typeface="Adelle 2"/>
                <a:ea typeface="Adelle 2"/>
                <a:cs typeface="Adelle 2"/>
                <a:sym typeface="Adelle 2"/>
              </a:rPr>
              <a:t>Go to the station associated with that person.</a:t>
            </a:r>
          </a:p>
          <a:p>
            <a:pPr algn="just" marL="646907" indent="-323453" lvl="1">
              <a:lnSpc>
                <a:spcPts val="5183"/>
              </a:lnSpc>
              <a:buAutoNum type="arabicPeriod" startAt="1"/>
            </a:pPr>
            <a:r>
              <a:rPr lang="en-US" sz="2996">
                <a:solidFill>
                  <a:srgbClr val="FEFEFE"/>
                </a:solidFill>
                <a:latin typeface="Adelle 2"/>
                <a:ea typeface="Adelle 2"/>
                <a:cs typeface="Adelle 2"/>
                <a:sym typeface="Adelle 2"/>
              </a:rPr>
              <a:t>Read the questions and answer them on the chart paper.</a:t>
            </a:r>
          </a:p>
          <a:p>
            <a:pPr algn="just" marL="646907" indent="-323453" lvl="1">
              <a:lnSpc>
                <a:spcPts val="5183"/>
              </a:lnSpc>
              <a:buAutoNum type="arabicPeriod" startAt="1"/>
            </a:pPr>
            <a:r>
              <a:rPr lang="en-US" sz="2996">
                <a:solidFill>
                  <a:srgbClr val="FEFEFE"/>
                </a:solidFill>
                <a:latin typeface="Adelle 2"/>
                <a:ea typeface="Adelle 2"/>
                <a:cs typeface="Adelle 2"/>
                <a:sym typeface="Adelle 2"/>
              </a:rPr>
              <a:t>Be prepared to share out your answers in the next lesson.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79606" y="1038225"/>
            <a:ext cx="6934200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99"/>
              </a:lnSpc>
            </a:pPr>
            <a:r>
              <a:rPr lang="en-US" sz="6499">
                <a:solidFill>
                  <a:srgbClr val="FEFEFE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Student Stories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D7E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25517" y="-743572"/>
            <a:ext cx="21764279" cy="3651473"/>
          </a:xfrm>
          <a:prstGeom prst="rect">
            <a:avLst/>
          </a:prstGeom>
          <a:solidFill>
            <a:srgbClr val="3D7EDB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2064126" y="2217448"/>
            <a:ext cx="6275716" cy="2926052"/>
          </a:xfrm>
          <a:custGeom>
            <a:avLst/>
            <a:gdLst/>
            <a:ahLst/>
            <a:cxnLst/>
            <a:rect r="r" b="b" t="t" l="l"/>
            <a:pathLst>
              <a:path h="2926052" w="6275716">
                <a:moveTo>
                  <a:pt x="0" y="0"/>
                </a:moveTo>
                <a:lnTo>
                  <a:pt x="6275716" y="0"/>
                </a:lnTo>
                <a:lnTo>
                  <a:pt x="6275716" y="2926052"/>
                </a:lnTo>
                <a:lnTo>
                  <a:pt x="0" y="29260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656623" y="2217448"/>
            <a:ext cx="5925256" cy="2926052"/>
          </a:xfrm>
          <a:custGeom>
            <a:avLst/>
            <a:gdLst/>
            <a:ahLst/>
            <a:cxnLst/>
            <a:rect r="r" b="b" t="t" l="l"/>
            <a:pathLst>
              <a:path h="2926052" w="5925256">
                <a:moveTo>
                  <a:pt x="0" y="0"/>
                </a:moveTo>
                <a:lnTo>
                  <a:pt x="5925256" y="0"/>
                </a:lnTo>
                <a:lnTo>
                  <a:pt x="5925256" y="2926052"/>
                </a:lnTo>
                <a:lnTo>
                  <a:pt x="0" y="29260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60692" y="190500"/>
            <a:ext cx="3729531" cy="109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>
                <a:solidFill>
                  <a:srgbClr val="F5F3F1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Closure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52365" y="1285875"/>
            <a:ext cx="2223522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79"/>
              </a:lnSpc>
            </a:pPr>
            <a:r>
              <a:rPr lang="en-US" sz="3400">
                <a:solidFill>
                  <a:srgbClr val="FED100"/>
                </a:solidFill>
                <a:latin typeface="Adelle 1"/>
                <a:ea typeface="Adelle 1"/>
                <a:cs typeface="Adelle 1"/>
                <a:sym typeface="Adelle 1"/>
              </a:rPr>
              <a:t>Today we: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50488" y="7413084"/>
            <a:ext cx="16108812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5F3F1"/>
                </a:solidFill>
                <a:latin typeface="Open Sans Light Bold"/>
                <a:ea typeface="Open Sans Light Bold"/>
                <a:cs typeface="Open Sans Light Bold"/>
                <a:sym typeface="Open Sans Light Bold"/>
              </a:rPr>
              <a:t>The valid and reliable trusted adults in our school are: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064126" y="5316632"/>
            <a:ext cx="6275716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EFEFE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Learned about self-care and stigma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656623" y="5316632"/>
            <a:ext cx="5925256" cy="1234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EFEFE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Read stories about different peoples' experience with depression and worked in groups to process those stories</a:t>
            </a:r>
          </a:p>
        </p:txBody>
      </p:sp>
      <p:grpSp>
        <p:nvGrpSpPr>
          <p:cNvPr name="Group 10" id="10"/>
          <p:cNvGrpSpPr/>
          <p:nvPr/>
        </p:nvGrpSpPr>
        <p:grpSpPr>
          <a:xfrm rot="696444">
            <a:off x="15368163" y="191251"/>
            <a:ext cx="2698907" cy="2470396"/>
            <a:chOff x="0" y="0"/>
            <a:chExt cx="3598542" cy="3293861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3598542" cy="3293861"/>
              <a:chOff x="0" y="0"/>
              <a:chExt cx="6058152" cy="554522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058152" cy="5545220"/>
              </a:xfrm>
              <a:custGeom>
                <a:avLst/>
                <a:gdLst/>
                <a:ahLst/>
                <a:cxnLst/>
                <a:rect r="r" b="b" t="t" l="l"/>
                <a:pathLst>
                  <a:path h="5545220" w="6058152">
                    <a:moveTo>
                      <a:pt x="3029076" y="0"/>
                    </a:moveTo>
                    <a:cubicBezTo>
                      <a:pt x="1356164" y="0"/>
                      <a:pt x="0" y="1241340"/>
                      <a:pt x="0" y="2772610"/>
                    </a:cubicBezTo>
                    <a:cubicBezTo>
                      <a:pt x="0" y="4303880"/>
                      <a:pt x="1356164" y="5545220"/>
                      <a:pt x="3029076" y="5545220"/>
                    </a:cubicBezTo>
                    <a:cubicBezTo>
                      <a:pt x="4701989" y="5545220"/>
                      <a:pt x="6058152" y="4303880"/>
                      <a:pt x="6058152" y="2772610"/>
                    </a:cubicBezTo>
                    <a:cubicBezTo>
                      <a:pt x="6058152" y="1241340"/>
                      <a:pt x="4701989" y="0"/>
                      <a:pt x="3029076" y="0"/>
                    </a:cubicBezTo>
                    <a:close/>
                  </a:path>
                </a:pathLst>
              </a:custGeom>
              <a:solidFill>
                <a:srgbClr val="FED100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382182" y="726766"/>
              <a:ext cx="2807608" cy="19477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57"/>
                </a:lnSpc>
              </a:pPr>
              <a:r>
                <a:rPr lang="en-US" sz="2112">
                  <a:solidFill>
                    <a:srgbClr val="434345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There are optional extension questions in your packet.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D7E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364553" y="1028700"/>
            <a:ext cx="11558893" cy="3024577"/>
          </a:xfrm>
          <a:custGeom>
            <a:avLst/>
            <a:gdLst/>
            <a:ahLst/>
            <a:cxnLst/>
            <a:rect r="r" b="b" t="t" l="l"/>
            <a:pathLst>
              <a:path h="3024577" w="11558893">
                <a:moveTo>
                  <a:pt x="0" y="0"/>
                </a:moveTo>
                <a:lnTo>
                  <a:pt x="11558894" y="0"/>
                </a:lnTo>
                <a:lnTo>
                  <a:pt x="11558894" y="3024577"/>
                </a:lnTo>
                <a:lnTo>
                  <a:pt x="0" y="30245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364553" y="5709471"/>
            <a:ext cx="11558893" cy="3328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EFEFE"/>
                </a:solidFill>
                <a:latin typeface="Open Sans 3 Bold"/>
                <a:ea typeface="Open Sans 3 Bold"/>
                <a:cs typeface="Open Sans 3 Bold"/>
                <a:sym typeface="Open Sans 3 Bold"/>
              </a:rPr>
              <a:t>Whatever time:</a:t>
            </a:r>
            <a:r>
              <a:rPr lang="en-US" sz="2400">
                <a:solidFill>
                  <a:srgbClr val="FEFEFE"/>
                </a:solidFill>
                <a:latin typeface="Open Sans 3 Light"/>
                <a:ea typeface="Open Sans 3 Light"/>
                <a:cs typeface="Open Sans 3 Light"/>
                <a:sym typeface="Open Sans 3 Light"/>
              </a:rPr>
              <a:t> Day. Night. Weekend.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EFEFE"/>
                </a:solidFill>
                <a:latin typeface="Open Sans 3 Bold"/>
                <a:ea typeface="Open Sans 3 Bold"/>
                <a:cs typeface="Open Sans 3 Bold"/>
                <a:sym typeface="Open Sans 3 Bold"/>
              </a:rPr>
              <a:t>Whatever the reason: </a:t>
            </a:r>
            <a:r>
              <a:rPr lang="en-US" sz="2400">
                <a:solidFill>
                  <a:srgbClr val="FEFEFE"/>
                </a:solidFill>
                <a:latin typeface="Open Sans 3 Light"/>
                <a:ea typeface="Open Sans 3 Light"/>
                <a:cs typeface="Open Sans 3 Light"/>
                <a:sym typeface="Open Sans 3 Light"/>
              </a:rPr>
              <a:t>Mental health distress. Thoughts of suicide.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EFEFE"/>
                </a:solidFill>
                <a:latin typeface="Open Sans 3 Light"/>
                <a:ea typeface="Open Sans 3 Light"/>
                <a:cs typeface="Open Sans 3 Light"/>
                <a:sym typeface="Open Sans 3 Light"/>
              </a:rPr>
              <a:t>Worried about a friend or loved one. Would like emotional support.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</a:p>
          <a:p>
            <a:pPr algn="ctr">
              <a:lnSpc>
                <a:spcPts val="3359"/>
              </a:lnSpc>
              <a:spcBef>
                <a:spcPct val="0"/>
              </a:spcBef>
            </a:pP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EFEFE"/>
                </a:solidFill>
                <a:latin typeface="Open Sans 3 Light"/>
                <a:ea typeface="Open Sans 3 Light"/>
                <a:cs typeface="Open Sans 3 Light"/>
                <a:sym typeface="Open Sans 3 Light"/>
              </a:rPr>
              <a:t>The </a:t>
            </a:r>
            <a:r>
              <a:rPr lang="en-US" sz="2400">
                <a:solidFill>
                  <a:srgbClr val="FEFEFE"/>
                </a:solidFill>
                <a:latin typeface="Open Sans 3 Bold"/>
                <a:ea typeface="Open Sans 3 Bold"/>
                <a:cs typeface="Open Sans 3 Bold"/>
                <a:sym typeface="Open Sans 3 Bold"/>
              </a:rPr>
              <a:t>988</a:t>
            </a:r>
            <a:r>
              <a:rPr lang="en-US" sz="2400">
                <a:solidFill>
                  <a:srgbClr val="FEFEFE"/>
                </a:solidFill>
                <a:latin typeface="Open Sans 3 Light"/>
                <a:ea typeface="Open Sans 3 Light"/>
                <a:cs typeface="Open Sans 3 Light"/>
                <a:sym typeface="Open Sans 3 Light"/>
              </a:rPr>
              <a:t> Suicide &amp; Crisis Lifeline is here for you.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EFEFE"/>
                </a:solidFill>
                <a:latin typeface="Open Sans 3 Light"/>
                <a:ea typeface="Open Sans 3 Light"/>
                <a:cs typeface="Open Sans 3 Light"/>
                <a:sym typeface="Open Sans 3 Light"/>
              </a:rPr>
              <a:t>Text or Call </a:t>
            </a:r>
            <a:r>
              <a:rPr lang="en-US" sz="2400">
                <a:solidFill>
                  <a:srgbClr val="FEFEFE"/>
                </a:solidFill>
                <a:latin typeface="Open Sans 3 Bold"/>
                <a:ea typeface="Open Sans 3 Bold"/>
                <a:cs typeface="Open Sans 3 Bold"/>
                <a:sym typeface="Open Sans 3 Bold"/>
              </a:rPr>
              <a:t>988</a:t>
            </a:r>
            <a:r>
              <a:rPr lang="en-US" sz="2400">
                <a:solidFill>
                  <a:srgbClr val="FEFEFE"/>
                </a:solidFill>
                <a:latin typeface="Open Sans 3 Light"/>
                <a:ea typeface="Open Sans 3 Light"/>
                <a:cs typeface="Open Sans 3 Light"/>
                <a:sym typeface="Open Sans 3 Light"/>
              </a:rPr>
              <a:t> | Chat </a:t>
            </a:r>
            <a:r>
              <a:rPr lang="en-US" sz="2400">
                <a:solidFill>
                  <a:srgbClr val="FEFEFE"/>
                </a:solidFill>
                <a:latin typeface="Open Sans 3 Bold"/>
                <a:ea typeface="Open Sans 3 Bold"/>
                <a:cs typeface="Open Sans 3 Bold"/>
                <a:sym typeface="Open Sans 3 Bold"/>
              </a:rPr>
              <a:t>988lifeline.org</a:t>
            </a:r>
            <a:r>
              <a:rPr lang="en-US" sz="2400">
                <a:solidFill>
                  <a:srgbClr val="FEFEFE"/>
                </a:solidFill>
                <a:latin typeface="Open Sans 3 Light"/>
                <a:ea typeface="Open Sans 3 Light"/>
                <a:cs typeface="Open Sans 3 Light"/>
                <a:sym typeface="Open Sans 3 Light"/>
              </a:rPr>
              <a:t> |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EFEFE"/>
                </a:solidFill>
                <a:latin typeface="Open Sans 3 Light"/>
                <a:ea typeface="Open Sans 3 Light"/>
                <a:cs typeface="Open Sans 3 Light"/>
                <a:sym typeface="Open Sans 3 Light"/>
              </a:rPr>
              <a:t>For emergencies, call </a:t>
            </a:r>
            <a:r>
              <a:rPr lang="en-US" sz="2400">
                <a:solidFill>
                  <a:srgbClr val="FEFEFE"/>
                </a:solidFill>
                <a:latin typeface="Open Sans 3 Bold"/>
                <a:ea typeface="Open Sans 3 Bold"/>
                <a:cs typeface="Open Sans 3 Bold"/>
                <a:sym typeface="Open Sans 3 Bold"/>
              </a:rPr>
              <a:t>911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DAGEj27dHDI</dc:identifier>
  <dcterms:modified xsi:type="dcterms:W3CDTF">2011-08-01T06:04:30Z</dcterms:modified>
  <cp:revision>1</cp:revision>
  <dc:title>Updated Version of Level III Lesson 2 (5/24)</dc:title>
</cp:coreProperties>
</file>