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Open Sans Light Bold" charset="1" panose="020B0806030504020204"/>
      <p:regular r:id="rId15"/>
    </p:embeddedFont>
    <p:embeddedFont>
      <p:font typeface="Adelle 1" charset="1" panose="02000503000000020004"/>
      <p:regular r:id="rId16"/>
    </p:embeddedFont>
    <p:embeddedFont>
      <p:font typeface="Open Sans" charset="1" panose="020B0806030504020204"/>
      <p:regular r:id="rId17"/>
    </p:embeddedFont>
    <p:embeddedFont>
      <p:font typeface="Adelle 2" charset="1" panose="02000503000000020004"/>
      <p:regular r:id="rId18"/>
    </p:embeddedFont>
    <p:embeddedFont>
      <p:font typeface="Roboto" charset="1" panose="02000000000000000000"/>
      <p:regular r:id="rId19"/>
    </p:embeddedFont>
    <p:embeddedFont>
      <p:font typeface="Open Sans Light Italics" charset="1" panose="020B0306030504020204"/>
      <p:regular r:id="rId20"/>
    </p:embeddedFont>
    <p:embeddedFont>
      <p:font typeface="Open Sans Light" charset="1" panose="020B030603050402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8042326"/>
            <a:ext cx="10782300" cy="2244674"/>
          </a:xfrm>
          <a:prstGeom prst="rect">
            <a:avLst/>
          </a:prstGeom>
          <a:solidFill>
            <a:srgbClr val="3D7EDB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0" y="8189047"/>
            <a:ext cx="10782300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294">
                <a:solidFill>
                  <a:srgbClr val="FFEFF5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LESSON THREE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0" y="-1686178"/>
            <a:ext cx="10782300" cy="3913977"/>
          </a:xfrm>
          <a:prstGeom prst="rect">
            <a:avLst/>
          </a:prstGeom>
          <a:solidFill>
            <a:srgbClr val="3D7EDB"/>
          </a:solidFill>
        </p:spPr>
      </p:sp>
      <p:grpSp>
        <p:nvGrpSpPr>
          <p:cNvPr name="Group 5" id="5"/>
          <p:cNvGrpSpPr/>
          <p:nvPr/>
        </p:nvGrpSpPr>
        <p:grpSpPr>
          <a:xfrm rot="0">
            <a:off x="0" y="1028700"/>
            <a:ext cx="10991436" cy="6205197"/>
            <a:chOff x="0" y="0"/>
            <a:chExt cx="14655248" cy="827359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2230361" y="0"/>
              <a:ext cx="10194527" cy="4672491"/>
            </a:xfrm>
            <a:custGeom>
              <a:avLst/>
              <a:gdLst/>
              <a:ahLst/>
              <a:cxnLst/>
              <a:rect r="r" b="b" t="t" l="l"/>
              <a:pathLst>
                <a:path h="4672491" w="10194527">
                  <a:moveTo>
                    <a:pt x="0" y="0"/>
                  </a:moveTo>
                  <a:lnTo>
                    <a:pt x="10194526" y="0"/>
                  </a:lnTo>
                  <a:lnTo>
                    <a:pt x="10194526" y="4672491"/>
                  </a:lnTo>
                  <a:lnTo>
                    <a:pt x="0" y="4672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4350142"/>
              <a:ext cx="14655248" cy="39234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909"/>
                </a:lnSpc>
              </a:pPr>
              <a:r>
                <a:rPr lang="en-US" sz="5649">
                  <a:solidFill>
                    <a:srgbClr val="434345"/>
                  </a:solidFill>
                  <a:latin typeface="Adelle 1"/>
                  <a:ea typeface="Adelle 1"/>
                  <a:cs typeface="Adelle 1"/>
                  <a:sym typeface="Adelle 1"/>
                </a:rPr>
                <a:t>Level III: </a:t>
              </a:r>
            </a:p>
            <a:p>
              <a:pPr algn="ctr">
                <a:lnSpc>
                  <a:spcPts val="7909"/>
                </a:lnSpc>
              </a:pPr>
              <a:r>
                <a:rPr lang="en-US" sz="5650">
                  <a:solidFill>
                    <a:srgbClr val="434345"/>
                  </a:solidFill>
                  <a:latin typeface="Adelle 1"/>
                  <a:ea typeface="Adelle 1"/>
                  <a:cs typeface="Adelle 1"/>
                  <a:sym typeface="Adelle 1"/>
                </a:rPr>
                <a:t>Depression Education &amp;   Suicide Awareness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403763" y="2185643"/>
            <a:ext cx="9602610" cy="6397739"/>
          </a:xfrm>
          <a:custGeom>
            <a:avLst/>
            <a:gdLst/>
            <a:ahLst/>
            <a:cxnLst/>
            <a:rect r="r" b="b" t="t" l="l"/>
            <a:pathLst>
              <a:path h="6397739" w="9602610">
                <a:moveTo>
                  <a:pt x="0" y="0"/>
                </a:moveTo>
                <a:lnTo>
                  <a:pt x="9602610" y="0"/>
                </a:lnTo>
                <a:lnTo>
                  <a:pt x="9602610" y="6397739"/>
                </a:lnTo>
                <a:lnTo>
                  <a:pt x="0" y="63977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78848" y="1424945"/>
            <a:ext cx="7880452" cy="8358748"/>
            <a:chOff x="0" y="0"/>
            <a:chExt cx="10507269" cy="11144997"/>
          </a:xfrm>
        </p:grpSpPr>
        <p:sp>
          <p:nvSpPr>
            <p:cNvPr name="Freeform 3" id="3"/>
            <p:cNvSpPr/>
            <p:nvPr/>
          </p:nvSpPr>
          <p:spPr>
            <a:xfrm flipH="false" flipV="false" rot="645584">
              <a:off x="4290570" y="3450549"/>
              <a:ext cx="5590373" cy="7236223"/>
            </a:xfrm>
            <a:custGeom>
              <a:avLst/>
              <a:gdLst/>
              <a:ahLst/>
              <a:cxnLst/>
              <a:rect r="r" b="b" t="t" l="l"/>
              <a:pathLst>
                <a:path h="7236223" w="5590373">
                  <a:moveTo>
                    <a:pt x="0" y="0"/>
                  </a:moveTo>
                  <a:lnTo>
                    <a:pt x="5590373" y="0"/>
                  </a:lnTo>
                  <a:lnTo>
                    <a:pt x="5590373" y="7236223"/>
                  </a:lnTo>
                  <a:lnTo>
                    <a:pt x="0" y="7236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085757" cy="9145164"/>
            </a:xfrm>
            <a:custGeom>
              <a:avLst/>
              <a:gdLst/>
              <a:ahLst/>
              <a:cxnLst/>
              <a:rect r="r" b="b" t="t" l="l"/>
              <a:pathLst>
                <a:path h="9145164" w="7085757">
                  <a:moveTo>
                    <a:pt x="0" y="0"/>
                  </a:moveTo>
                  <a:lnTo>
                    <a:pt x="7085757" y="0"/>
                  </a:lnTo>
                  <a:lnTo>
                    <a:pt x="7085757" y="9145164"/>
                  </a:lnTo>
                  <a:lnTo>
                    <a:pt x="0" y="9145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7087027" y="3608319"/>
            <a:ext cx="1028700" cy="1141415"/>
          </a:xfrm>
          <a:custGeom>
            <a:avLst/>
            <a:gdLst/>
            <a:ahLst/>
            <a:cxnLst/>
            <a:rect r="r" b="b" t="t" l="l"/>
            <a:pathLst>
              <a:path h="1141415" w="1028700">
                <a:moveTo>
                  <a:pt x="0" y="0"/>
                </a:moveTo>
                <a:lnTo>
                  <a:pt x="1028700" y="0"/>
                </a:lnTo>
                <a:lnTo>
                  <a:pt x="1028700" y="1141414"/>
                </a:lnTo>
                <a:lnTo>
                  <a:pt x="0" y="11414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038225"/>
            <a:ext cx="8636233" cy="1200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99"/>
              </a:lnSpc>
            </a:pPr>
            <a:r>
              <a:rPr lang="en-US" sz="7999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rPr>
              <a:t>Student Stories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77010" y="2602493"/>
            <a:ext cx="6720132" cy="65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FEFEFE"/>
                </a:solidFill>
                <a:latin typeface="Adelle 1"/>
                <a:ea typeface="Adelle 1"/>
                <a:cs typeface="Adelle 1"/>
                <a:sym typeface="Adelle 1"/>
              </a:rPr>
              <a:t>In your groups:</a:t>
            </a:r>
          </a:p>
          <a:p>
            <a:pPr algn="l">
              <a:lnSpc>
                <a:spcPts val="4760"/>
              </a:lnSpc>
            </a:pPr>
          </a:p>
          <a:p>
            <a:pPr algn="l" marL="734186" indent="-367093" lvl="1">
              <a:lnSpc>
                <a:spcPts val="4760"/>
              </a:lnSpc>
              <a:buAutoNum type="arabicPeriod" startAt="1"/>
            </a:pPr>
            <a:r>
              <a:rPr lang="en-US" sz="3400">
                <a:solidFill>
                  <a:srgbClr val="FEFEFE"/>
                </a:solidFill>
                <a:latin typeface="Adelle 2"/>
                <a:ea typeface="Adelle 2"/>
                <a:cs typeface="Adelle 2"/>
                <a:sym typeface="Adelle 2"/>
              </a:rPr>
              <a:t>Read the story of your assigned person.</a:t>
            </a:r>
          </a:p>
          <a:p>
            <a:pPr algn="l" marL="734186" indent="-367093" lvl="1">
              <a:lnSpc>
                <a:spcPts val="4760"/>
              </a:lnSpc>
              <a:buAutoNum type="arabicPeriod" startAt="1"/>
            </a:pPr>
            <a:r>
              <a:rPr lang="en-US" sz="3400">
                <a:solidFill>
                  <a:srgbClr val="FEFEFE"/>
                </a:solidFill>
                <a:latin typeface="Adelle 2"/>
                <a:ea typeface="Adelle 2"/>
                <a:cs typeface="Adelle 2"/>
                <a:sym typeface="Adelle 2"/>
              </a:rPr>
              <a:t>Go to the station associated with that person.</a:t>
            </a:r>
          </a:p>
          <a:p>
            <a:pPr algn="l" marL="734186" indent="-367093" lvl="1">
              <a:lnSpc>
                <a:spcPts val="4760"/>
              </a:lnSpc>
              <a:buAutoNum type="arabicPeriod" startAt="1"/>
            </a:pPr>
            <a:r>
              <a:rPr lang="en-US" sz="3400">
                <a:solidFill>
                  <a:srgbClr val="FEFEFE"/>
                </a:solidFill>
                <a:latin typeface="Adelle 2"/>
                <a:ea typeface="Adelle 2"/>
                <a:cs typeface="Adelle 2"/>
                <a:sym typeface="Adelle 2"/>
              </a:rPr>
              <a:t>Read the questions and answer them on the chart paper.</a:t>
            </a:r>
          </a:p>
          <a:p>
            <a:pPr algn="l" marL="734186" indent="-367093" lvl="1">
              <a:lnSpc>
                <a:spcPts val="4760"/>
              </a:lnSpc>
              <a:buAutoNum type="arabicPeriod" startAt="1"/>
            </a:pPr>
            <a:r>
              <a:rPr lang="en-US" sz="3400">
                <a:solidFill>
                  <a:srgbClr val="FEFEFE"/>
                </a:solidFill>
                <a:latin typeface="Adelle 2"/>
                <a:ea typeface="Adelle 2"/>
                <a:cs typeface="Adelle 2"/>
                <a:sym typeface="Adelle 2"/>
              </a:rPr>
              <a:t>Be prepared to share out your answers in the next lesson.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23036" y="2439056"/>
            <a:ext cx="6210044" cy="2304351"/>
            <a:chOff x="0" y="0"/>
            <a:chExt cx="8280059" cy="307246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42875"/>
              <a:ext cx="8280059" cy="1787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975"/>
                </a:lnSpc>
              </a:pPr>
              <a:r>
                <a:rPr lang="en-US" sz="9500">
                  <a:solidFill>
                    <a:srgbClr val="FEFEFE"/>
                  </a:solidFill>
                  <a:latin typeface="Adelle 1"/>
                  <a:ea typeface="Adelle 1"/>
                  <a:cs typeface="Adelle 1"/>
                  <a:sym typeface="Adelle 1"/>
                </a:rPr>
                <a:t>suicide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566579" y="1967568"/>
              <a:ext cx="7146900" cy="1104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75"/>
                </a:lnSpc>
              </a:pPr>
              <a:r>
                <a:rPr lang="en-US" sz="2250" spc="168">
                  <a:solidFill>
                    <a:srgbClr val="FEFEFE"/>
                  </a:solidFill>
                  <a:latin typeface="Roboto"/>
                  <a:ea typeface="Roboto"/>
                  <a:cs typeface="Roboto"/>
                  <a:sym typeface="Roboto"/>
                </a:rPr>
                <a:t>[ /'su:isaid/ ]</a:t>
              </a:r>
            </a:p>
            <a:p>
              <a:pPr algn="ctr">
                <a:lnSpc>
                  <a:spcPts val="3375"/>
                </a:lnSpc>
              </a:pPr>
              <a:r>
                <a:rPr lang="en-US" sz="2250" spc="168">
                  <a:solidFill>
                    <a:srgbClr val="FEFEFE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noun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423036" y="6136658"/>
            <a:ext cx="6210044" cy="2304351"/>
            <a:chOff x="0" y="0"/>
            <a:chExt cx="8280059" cy="307246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42875"/>
              <a:ext cx="8280059" cy="1787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975"/>
                </a:lnSpc>
              </a:pPr>
              <a:r>
                <a:rPr lang="en-US" sz="9500">
                  <a:solidFill>
                    <a:srgbClr val="FEFEFE"/>
                  </a:solidFill>
                  <a:latin typeface="Adelle 1"/>
                  <a:ea typeface="Adelle 1"/>
                  <a:cs typeface="Adelle 1"/>
                  <a:sym typeface="Adelle 1"/>
                </a:rPr>
                <a:t>self-harm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566579" y="1986618"/>
              <a:ext cx="7146900" cy="1085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75"/>
                </a:lnSpc>
              </a:pPr>
              <a:r>
                <a:rPr lang="en-US" sz="2250" spc="168">
                  <a:solidFill>
                    <a:srgbClr val="FEFEFE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[ /'self harm/ ]</a:t>
              </a:r>
            </a:p>
            <a:p>
              <a:pPr algn="ctr">
                <a:lnSpc>
                  <a:spcPts val="3375"/>
                </a:lnSpc>
              </a:pPr>
              <a:r>
                <a:rPr lang="en-US" sz="2250" spc="168">
                  <a:solidFill>
                    <a:srgbClr val="FEFEFE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noun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144000" y="2202799"/>
            <a:ext cx="7877596" cy="2314289"/>
            <a:chOff x="0" y="0"/>
            <a:chExt cx="10503462" cy="3085719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0503462" cy="3085719"/>
              <a:chOff x="0" y="0"/>
              <a:chExt cx="2287889" cy="672139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287889" cy="672139"/>
              </a:xfrm>
              <a:custGeom>
                <a:avLst/>
                <a:gdLst/>
                <a:ahLst/>
                <a:cxnLst/>
                <a:rect r="r" b="b" t="t" l="l"/>
                <a:pathLst>
                  <a:path h="672139" w="2287889">
                    <a:moveTo>
                      <a:pt x="0" y="0"/>
                    </a:moveTo>
                    <a:lnTo>
                      <a:pt x="2287889" y="0"/>
                    </a:lnTo>
                    <a:lnTo>
                      <a:pt x="2287889" y="672139"/>
                    </a:lnTo>
                    <a:lnTo>
                      <a:pt x="0" y="672139"/>
                    </a:lnTo>
                    <a:close/>
                  </a:path>
                </a:pathLst>
              </a:custGeom>
              <a:solidFill>
                <a:srgbClr val="FED100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373414" y="471962"/>
              <a:ext cx="9762746" cy="20846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39"/>
                </a:lnSpc>
              </a:pPr>
              <a:r>
                <a:rPr lang="en-US" sz="3028">
                  <a:solidFill>
                    <a:srgbClr val="FF585F"/>
                  </a:solidFill>
                  <a:latin typeface="Open Sans Light Bold"/>
                  <a:ea typeface="Open Sans Light Bold"/>
                  <a:cs typeface="Open Sans Light Bold"/>
                  <a:sym typeface="Open Sans Light Bold"/>
                </a:rPr>
                <a:t>Suicide: </a:t>
              </a:r>
              <a:r>
                <a:rPr lang="en-US" sz="3028">
                  <a:solidFill>
                    <a:srgbClr val="FF585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death caused by self-directed injurious behavior with intent to die as a result of the behavior. (NIMH)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144000" y="5143500"/>
            <a:ext cx="7877596" cy="3910558"/>
            <a:chOff x="0" y="0"/>
            <a:chExt cx="10503462" cy="5214078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0503462" cy="5214078"/>
              <a:chOff x="0" y="0"/>
              <a:chExt cx="2287889" cy="113574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287889" cy="1135743"/>
              </a:xfrm>
              <a:custGeom>
                <a:avLst/>
                <a:gdLst/>
                <a:ahLst/>
                <a:cxnLst/>
                <a:rect r="r" b="b" t="t" l="l"/>
                <a:pathLst>
                  <a:path h="1135743" w="2287889">
                    <a:moveTo>
                      <a:pt x="0" y="0"/>
                    </a:moveTo>
                    <a:lnTo>
                      <a:pt x="2287889" y="0"/>
                    </a:lnTo>
                    <a:lnTo>
                      <a:pt x="2287889" y="1135743"/>
                    </a:lnTo>
                    <a:lnTo>
                      <a:pt x="0" y="1135743"/>
                    </a:lnTo>
                    <a:close/>
                  </a:path>
                </a:pathLst>
              </a:custGeom>
              <a:solidFill>
                <a:srgbClr val="FED100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294922" y="438989"/>
              <a:ext cx="9913619" cy="42789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05"/>
                </a:lnSpc>
              </a:pPr>
              <a:r>
                <a:rPr lang="en-US" sz="3075">
                  <a:solidFill>
                    <a:srgbClr val="FF585F"/>
                  </a:solidFill>
                  <a:latin typeface="Open Sans Light Bold"/>
                  <a:ea typeface="Open Sans Light Bold"/>
                  <a:cs typeface="Open Sans Light Bold"/>
                  <a:sym typeface="Open Sans Light Bold"/>
                </a:rPr>
                <a:t>Self-Harm: </a:t>
              </a:r>
              <a:r>
                <a:rPr lang="en-US" sz="3075">
                  <a:solidFill>
                    <a:srgbClr val="FF585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when people intentionally hurt themselves or put themselves in dangerous situations because they are feeling a lot of pain and don't know what else to do. It is often a sign of emotional distress. (NAMI)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5537584" y="490537"/>
            <a:ext cx="7231883" cy="1200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99"/>
              </a:lnSpc>
            </a:pPr>
            <a:r>
              <a:rPr lang="en-US" sz="7999">
                <a:solidFill>
                  <a:srgbClr val="FEFEFE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Definitions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303024" y="1570129"/>
            <a:ext cx="18288000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FF585F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Video Part #3 (12:23 - 18:00)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3345258" y="2284504"/>
            <a:ext cx="10991436" cy="6205197"/>
            <a:chOff x="0" y="0"/>
            <a:chExt cx="14655248" cy="827359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230361" y="0"/>
              <a:ext cx="10194527" cy="4672491"/>
            </a:xfrm>
            <a:custGeom>
              <a:avLst/>
              <a:gdLst/>
              <a:ahLst/>
              <a:cxnLst/>
              <a:rect r="r" b="b" t="t" l="l"/>
              <a:pathLst>
                <a:path h="4672491" w="10194527">
                  <a:moveTo>
                    <a:pt x="0" y="0"/>
                  </a:moveTo>
                  <a:lnTo>
                    <a:pt x="10194526" y="0"/>
                  </a:lnTo>
                  <a:lnTo>
                    <a:pt x="10194526" y="4672491"/>
                  </a:lnTo>
                  <a:lnTo>
                    <a:pt x="0" y="4672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4350142"/>
              <a:ext cx="14655248" cy="39234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909"/>
                </a:lnSpc>
              </a:pPr>
              <a:r>
                <a:rPr lang="en-US" sz="5649">
                  <a:solidFill>
                    <a:srgbClr val="434345"/>
                  </a:solidFill>
                  <a:latin typeface="Adelle 1"/>
                  <a:ea typeface="Adelle 1"/>
                  <a:cs typeface="Adelle 1"/>
                  <a:sym typeface="Adelle 1"/>
                </a:rPr>
                <a:t>Level III: </a:t>
              </a:r>
            </a:p>
            <a:p>
              <a:pPr algn="ctr">
                <a:lnSpc>
                  <a:spcPts val="7909"/>
                </a:lnSpc>
              </a:pPr>
              <a:r>
                <a:rPr lang="en-US" sz="5650">
                  <a:solidFill>
                    <a:srgbClr val="434345"/>
                  </a:solidFill>
                  <a:latin typeface="Adelle 1"/>
                  <a:ea typeface="Adelle 1"/>
                  <a:cs typeface="Adelle 1"/>
                  <a:sym typeface="Adelle 1"/>
                </a:rPr>
                <a:t>Depression Education &amp;   Suicide Awareness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1745716" y="0"/>
            <a:ext cx="17403274" cy="743870"/>
          </a:xfrm>
          <a:prstGeom prst="rect">
            <a:avLst/>
          </a:prstGeom>
          <a:solidFill>
            <a:srgbClr val="3D7EDB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8208646" y="2172497"/>
            <a:ext cx="9744690" cy="6492400"/>
          </a:xfrm>
          <a:custGeom>
            <a:avLst/>
            <a:gdLst/>
            <a:ahLst/>
            <a:cxnLst/>
            <a:rect r="r" b="b" t="t" l="l"/>
            <a:pathLst>
              <a:path h="6492400" w="9744690">
                <a:moveTo>
                  <a:pt x="0" y="0"/>
                </a:moveTo>
                <a:lnTo>
                  <a:pt x="9744690" y="0"/>
                </a:lnTo>
                <a:lnTo>
                  <a:pt x="9744690" y="6492400"/>
                </a:lnTo>
                <a:lnTo>
                  <a:pt x="0" y="6492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1579083" y="1875211"/>
            <a:ext cx="5245685" cy="7412116"/>
          </a:xfrm>
          <a:custGeom>
            <a:avLst/>
            <a:gdLst/>
            <a:ahLst/>
            <a:cxnLst/>
            <a:rect r="r" b="b" t="t" l="l"/>
            <a:pathLst>
              <a:path h="7412116" w="5245685">
                <a:moveTo>
                  <a:pt x="0" y="0"/>
                </a:moveTo>
                <a:lnTo>
                  <a:pt x="5245684" y="0"/>
                </a:lnTo>
                <a:lnTo>
                  <a:pt x="5245684" y="7412116"/>
                </a:lnTo>
                <a:lnTo>
                  <a:pt x="0" y="74121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96530" y="4063522"/>
            <a:ext cx="6810790" cy="2895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99"/>
              </a:lnSpc>
            </a:pPr>
            <a:r>
              <a:rPr lang="en-US" sz="4142">
                <a:solidFill>
                  <a:srgbClr val="FEFEFE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What are two signs to look for in yourself or friends regarding depression or self-harm?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8724567"/>
            <a:ext cx="15017511" cy="2546466"/>
          </a:xfrm>
          <a:prstGeom prst="rect">
            <a:avLst/>
          </a:prstGeom>
          <a:solidFill>
            <a:srgbClr val="3D7EDB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8283733" y="0"/>
            <a:ext cx="7972425" cy="10287000"/>
          </a:xfrm>
          <a:custGeom>
            <a:avLst/>
            <a:gdLst/>
            <a:ahLst/>
            <a:cxnLst/>
            <a:rect r="r" b="b" t="t" l="l"/>
            <a:pathLst>
              <a:path h="10287000" w="7972425">
                <a:moveTo>
                  <a:pt x="0" y="0"/>
                </a:moveTo>
                <a:lnTo>
                  <a:pt x="7972425" y="0"/>
                </a:lnTo>
                <a:lnTo>
                  <a:pt x="797242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6472" y="2307201"/>
            <a:ext cx="6302887" cy="5672598"/>
          </a:xfrm>
          <a:custGeom>
            <a:avLst/>
            <a:gdLst/>
            <a:ahLst/>
            <a:cxnLst/>
            <a:rect r="r" b="b" t="t" l="l"/>
            <a:pathLst>
              <a:path h="5672598" w="6302887">
                <a:moveTo>
                  <a:pt x="0" y="0"/>
                </a:moveTo>
                <a:lnTo>
                  <a:pt x="6302887" y="0"/>
                </a:lnTo>
                <a:lnTo>
                  <a:pt x="6302887" y="5672598"/>
                </a:lnTo>
                <a:lnTo>
                  <a:pt x="0" y="56725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196277" y="3683508"/>
            <a:ext cx="4523277" cy="2996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8"/>
              </a:lnSpc>
            </a:pPr>
            <a:r>
              <a:rPr lang="en-US" sz="7200">
                <a:solidFill>
                  <a:srgbClr val="FEFEFE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Find Someone Who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8842565"/>
            <a:ext cx="15562308" cy="2428468"/>
          </a:xfrm>
          <a:prstGeom prst="rect">
            <a:avLst/>
          </a:prstGeom>
          <a:solidFill>
            <a:srgbClr val="3D7EDB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7781154" y="1876409"/>
            <a:ext cx="9807403" cy="6534182"/>
          </a:xfrm>
          <a:custGeom>
            <a:avLst/>
            <a:gdLst/>
            <a:ahLst/>
            <a:cxnLst/>
            <a:rect r="r" b="b" t="t" l="l"/>
            <a:pathLst>
              <a:path h="6534182" w="9807403">
                <a:moveTo>
                  <a:pt x="0" y="0"/>
                </a:moveTo>
                <a:lnTo>
                  <a:pt x="9807403" y="0"/>
                </a:lnTo>
                <a:lnTo>
                  <a:pt x="9807403" y="6534182"/>
                </a:lnTo>
                <a:lnTo>
                  <a:pt x="0" y="65341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547906" y="2332195"/>
            <a:ext cx="948672" cy="1793022"/>
          </a:xfrm>
          <a:custGeom>
            <a:avLst/>
            <a:gdLst/>
            <a:ahLst/>
            <a:cxnLst/>
            <a:rect r="r" b="b" t="t" l="l"/>
            <a:pathLst>
              <a:path h="1793022" w="948672">
                <a:moveTo>
                  <a:pt x="0" y="0"/>
                </a:moveTo>
                <a:lnTo>
                  <a:pt x="948672" y="0"/>
                </a:lnTo>
                <a:lnTo>
                  <a:pt x="948672" y="1793022"/>
                </a:lnTo>
                <a:lnTo>
                  <a:pt x="0" y="17930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033025" y="9184521"/>
            <a:ext cx="14221950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FED100"/>
                </a:solidFill>
                <a:latin typeface="Adelle 1"/>
                <a:ea typeface="Adelle 1"/>
                <a:cs typeface="Adelle 1"/>
                <a:sym typeface="Adelle 1"/>
              </a:rPr>
              <a:t>Please tell us what you've learned.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33035" y="1633010"/>
            <a:ext cx="5763543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EFEFE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Scan the QR code to fill out a short survey.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90748" y="6911868"/>
            <a:ext cx="5648117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EFEFE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Or follow this link: http://elhhs.info/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717098" y="3072446"/>
            <a:ext cx="3608353" cy="3608353"/>
          </a:xfrm>
          <a:custGeom>
            <a:avLst/>
            <a:gdLst/>
            <a:ahLst/>
            <a:cxnLst/>
            <a:rect r="r" b="b" t="t" l="l"/>
            <a:pathLst>
              <a:path h="3608353" w="3608353">
                <a:moveTo>
                  <a:pt x="0" y="0"/>
                </a:moveTo>
                <a:lnTo>
                  <a:pt x="3608353" y="0"/>
                </a:lnTo>
                <a:lnTo>
                  <a:pt x="3608353" y="3608352"/>
                </a:lnTo>
                <a:lnTo>
                  <a:pt x="0" y="36083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25517" y="-743572"/>
            <a:ext cx="21764279" cy="3651473"/>
          </a:xfrm>
          <a:prstGeom prst="rect">
            <a:avLst/>
          </a:prstGeom>
          <a:solidFill>
            <a:srgbClr val="3D7EDB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7962110" y="2664344"/>
            <a:ext cx="4269820" cy="2847436"/>
          </a:xfrm>
          <a:custGeom>
            <a:avLst/>
            <a:gdLst/>
            <a:ahLst/>
            <a:cxnLst/>
            <a:rect r="r" b="b" t="t" l="l"/>
            <a:pathLst>
              <a:path h="2847436" w="4269820">
                <a:moveTo>
                  <a:pt x="0" y="0"/>
                </a:moveTo>
                <a:lnTo>
                  <a:pt x="4269819" y="0"/>
                </a:lnTo>
                <a:lnTo>
                  <a:pt x="4269819" y="2847436"/>
                </a:lnTo>
                <a:lnTo>
                  <a:pt x="0" y="28474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60692" y="190500"/>
            <a:ext cx="3729531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>
                <a:solidFill>
                  <a:srgbClr val="F5F3F1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Closure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285875"/>
            <a:ext cx="2223522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400">
                <a:solidFill>
                  <a:srgbClr val="FED100"/>
                </a:solidFill>
                <a:latin typeface="Adelle 1"/>
                <a:ea typeface="Adelle 1"/>
                <a:cs typeface="Adelle 1"/>
                <a:sym typeface="Adelle 1"/>
              </a:rPr>
              <a:t>Today we: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0692" y="7449378"/>
            <a:ext cx="18288000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434345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The valid and reliable trusted adults in our school are: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983007"/>
            <a:ext cx="5806728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Shared our group debriefs around stories of depression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498951" y="5979333"/>
            <a:ext cx="3760349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Reviewed the content from the prior lessons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62110" y="5986579"/>
            <a:ext cx="4269820" cy="815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Learned about suicide and self-harm in the video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3721048" y="1777885"/>
            <a:ext cx="3538252" cy="3753002"/>
            <a:chOff x="0" y="0"/>
            <a:chExt cx="4717669" cy="5004003"/>
          </a:xfrm>
        </p:grpSpPr>
        <p:sp>
          <p:nvSpPr>
            <p:cNvPr name="Freeform 11" id="11"/>
            <p:cNvSpPr/>
            <p:nvPr/>
          </p:nvSpPr>
          <p:spPr>
            <a:xfrm flipH="false" flipV="false" rot="645584">
              <a:off x="1926427" y="1549265"/>
              <a:ext cx="2510027" cy="3248999"/>
            </a:xfrm>
            <a:custGeom>
              <a:avLst/>
              <a:gdLst/>
              <a:ahLst/>
              <a:cxnLst/>
              <a:rect r="r" b="b" t="t" l="l"/>
              <a:pathLst>
                <a:path h="3248999" w="2510027">
                  <a:moveTo>
                    <a:pt x="0" y="0"/>
                  </a:moveTo>
                  <a:lnTo>
                    <a:pt x="2510027" y="0"/>
                  </a:lnTo>
                  <a:lnTo>
                    <a:pt x="2510027" y="3248999"/>
                  </a:lnTo>
                  <a:lnTo>
                    <a:pt x="0" y="3248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181441" cy="4106096"/>
            </a:xfrm>
            <a:custGeom>
              <a:avLst/>
              <a:gdLst/>
              <a:ahLst/>
              <a:cxnLst/>
              <a:rect r="r" b="b" t="t" l="l"/>
              <a:pathLst>
                <a:path h="4106096" w="3181441">
                  <a:moveTo>
                    <a:pt x="0" y="0"/>
                  </a:moveTo>
                  <a:lnTo>
                    <a:pt x="3181441" y="0"/>
                  </a:lnTo>
                  <a:lnTo>
                    <a:pt x="3181441" y="4106096"/>
                  </a:lnTo>
                  <a:lnTo>
                    <a:pt x="0" y="4106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028700" y="2664344"/>
            <a:ext cx="5806728" cy="2866543"/>
          </a:xfrm>
          <a:custGeom>
            <a:avLst/>
            <a:gdLst/>
            <a:ahLst/>
            <a:cxnLst/>
            <a:rect r="r" b="b" t="t" l="l"/>
            <a:pathLst>
              <a:path h="2866543" w="5806728">
                <a:moveTo>
                  <a:pt x="0" y="0"/>
                </a:moveTo>
                <a:lnTo>
                  <a:pt x="5806728" y="0"/>
                </a:lnTo>
                <a:lnTo>
                  <a:pt x="5806728" y="2866543"/>
                </a:lnTo>
                <a:lnTo>
                  <a:pt x="0" y="28665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041" t="-2076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03025" y="1718399"/>
            <a:ext cx="4710807" cy="6094078"/>
          </a:xfrm>
          <a:custGeom>
            <a:avLst/>
            <a:gdLst/>
            <a:ahLst/>
            <a:cxnLst/>
            <a:rect r="r" b="b" t="t" l="l"/>
            <a:pathLst>
              <a:path h="6094078" w="4710807">
                <a:moveTo>
                  <a:pt x="0" y="0"/>
                </a:moveTo>
                <a:lnTo>
                  <a:pt x="4710807" y="0"/>
                </a:lnTo>
                <a:lnTo>
                  <a:pt x="4710807" y="6094078"/>
                </a:lnTo>
                <a:lnTo>
                  <a:pt x="0" y="6094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3358" y="1718399"/>
            <a:ext cx="4710807" cy="6094078"/>
          </a:xfrm>
          <a:custGeom>
            <a:avLst/>
            <a:gdLst/>
            <a:ahLst/>
            <a:cxnLst/>
            <a:rect r="r" b="b" t="t" l="l"/>
            <a:pathLst>
              <a:path h="6094078" w="4710807">
                <a:moveTo>
                  <a:pt x="0" y="0"/>
                </a:moveTo>
                <a:lnTo>
                  <a:pt x="4710807" y="0"/>
                </a:lnTo>
                <a:lnTo>
                  <a:pt x="4710807" y="6094078"/>
                </a:lnTo>
                <a:lnTo>
                  <a:pt x="0" y="6094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305354">
            <a:off x="221098" y="4552335"/>
            <a:ext cx="4811101" cy="356907"/>
          </a:xfrm>
          <a:custGeom>
            <a:avLst/>
            <a:gdLst/>
            <a:ahLst/>
            <a:cxnLst/>
            <a:rect r="r" b="b" t="t" l="l"/>
            <a:pathLst>
              <a:path h="356907" w="4811101">
                <a:moveTo>
                  <a:pt x="0" y="0"/>
                </a:moveTo>
                <a:lnTo>
                  <a:pt x="4811101" y="0"/>
                </a:lnTo>
                <a:lnTo>
                  <a:pt x="4811101" y="356906"/>
                </a:lnTo>
                <a:lnTo>
                  <a:pt x="0" y="3569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82044" y="8067962"/>
            <a:ext cx="13523912" cy="1699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14"/>
              </a:lnSpc>
            </a:pPr>
            <a:r>
              <a:rPr lang="en-US" sz="3224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During the next lesson, you will have time to complete a performance assessment which will enhance your knowledge and skills around accessing valid and reliable health information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41882" y="231564"/>
            <a:ext cx="14164074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>
                <a:solidFill>
                  <a:srgbClr val="FEFEFE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Lesson 4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5305354">
            <a:off x="13061819" y="4552335"/>
            <a:ext cx="4811101" cy="356907"/>
          </a:xfrm>
          <a:custGeom>
            <a:avLst/>
            <a:gdLst/>
            <a:ahLst/>
            <a:cxnLst/>
            <a:rect r="r" b="b" t="t" l="l"/>
            <a:pathLst>
              <a:path h="356907" w="4811101">
                <a:moveTo>
                  <a:pt x="0" y="0"/>
                </a:moveTo>
                <a:lnTo>
                  <a:pt x="4811101" y="0"/>
                </a:lnTo>
                <a:lnTo>
                  <a:pt x="4811101" y="356906"/>
                </a:lnTo>
                <a:lnTo>
                  <a:pt x="0" y="3569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DAGEj3u_YPA</dc:identifier>
  <dcterms:modified xsi:type="dcterms:W3CDTF">2011-08-01T06:04:30Z</dcterms:modified>
  <cp:revision>1</cp:revision>
  <dc:title>Updated Version  of Level III Lesson 3 (5/24)</dc:title>
</cp:coreProperties>
</file>