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Merriweather"/>
      <p:regular r:id="rId32"/>
      <p:bold r:id="rId33"/>
      <p:italic r:id="rId34"/>
      <p:boldItalic r:id="rId35"/>
    </p:embeddedFont>
    <p:embeddedFont>
      <p:font typeface="Open Sans Light"/>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5.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erriweather-bold.fntdata"/><Relationship Id="rId10" Type="http://schemas.openxmlformats.org/officeDocument/2006/relationships/slide" Target="slides/slide5.xml"/><Relationship Id="rId32" Type="http://schemas.openxmlformats.org/officeDocument/2006/relationships/font" Target="fonts/Merriweather-regular.fntdata"/><Relationship Id="rId13" Type="http://schemas.openxmlformats.org/officeDocument/2006/relationships/slide" Target="slides/slide8.xml"/><Relationship Id="rId35" Type="http://schemas.openxmlformats.org/officeDocument/2006/relationships/font" Target="fonts/Merriweather-boldItalic.fntdata"/><Relationship Id="rId12" Type="http://schemas.openxmlformats.org/officeDocument/2006/relationships/slide" Target="slides/slide7.xml"/><Relationship Id="rId34" Type="http://schemas.openxmlformats.org/officeDocument/2006/relationships/font" Target="fonts/Merriweather-italic.fntdata"/><Relationship Id="rId15" Type="http://schemas.openxmlformats.org/officeDocument/2006/relationships/slide" Target="slides/slide10.xml"/><Relationship Id="rId37" Type="http://schemas.openxmlformats.org/officeDocument/2006/relationships/font" Target="fonts/OpenSansLight-bold.fntdata"/><Relationship Id="rId14" Type="http://schemas.openxmlformats.org/officeDocument/2006/relationships/slide" Target="slides/slide9.xml"/><Relationship Id="rId36" Type="http://schemas.openxmlformats.org/officeDocument/2006/relationships/font" Target="fonts/OpenSansLight-regular.fntdata"/><Relationship Id="rId17" Type="http://schemas.openxmlformats.org/officeDocument/2006/relationships/slide" Target="slides/slide12.xml"/><Relationship Id="rId39" Type="http://schemas.openxmlformats.org/officeDocument/2006/relationships/font" Target="fonts/OpenSansLight-boldItalic.fntdata"/><Relationship Id="rId16" Type="http://schemas.openxmlformats.org/officeDocument/2006/relationships/slide" Target="slides/slide11.xml"/><Relationship Id="rId38" Type="http://schemas.openxmlformats.org/officeDocument/2006/relationships/font" Target="fonts/OpenSans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938798607/e6421c7c4d?share=cop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“Welcome to the Erika’s Lighthouse Staff Training. This is part 1 of a 3-part series. This section of the training will cover the signs &amp; symptoms of depression and suicide.”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a3db05c62a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a3db05c62a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“1 out of 5 young people will experience depression before adulthood and 50% will be symptomatic before 14. So, the need for early intervention is critical. We don’t know who will attempt suicide and who won’t, but depression education captures all of those people.It’s important to remember that people make attempts because they lose hope. Depression education provides hope that things can get better.”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6ab9b1d08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6ab9b1d08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“Depression looks different for everyone, but in order for there to be a diagnosis of depression, there are particular symptoms. The symptoms must include at least either feeling sad or having a depressed mood OR loss of interest or pleasure in activities that someone used to enjoy, along with at least 4 of the others on the list. The signs/symptoms are going to be a change from what’s “normal” for that particular individual and will have lasted for at least 2 weeks.”</a:t>
            </a:r>
            <a:endParaRPr>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6ab9b1d08f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6ab9b1d08f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
                <a:solidFill>
                  <a:schemeClr val="dk1"/>
                </a:solidFill>
                <a:latin typeface="Open Sans"/>
                <a:ea typeface="Open Sans"/>
                <a:cs typeface="Open Sans"/>
                <a:sym typeface="Open Sans"/>
              </a:rPr>
              <a:t>“It’s important to make sure we are using the right words to describe the various parts of mental health and mental illness; doing this helps to improve mental health literacy. Interchanging terms can lead to misunderstandings and misrepresentations of individuals’ experiences and emotions.</a:t>
            </a:r>
            <a:endParaRPr>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Although they can overlap and share some symptoms, sadness and depression are experiences with different causes and significance. Understanding the differences is crucial to getting the right kind of help, if needed, and to be clear about the language used to tell others how we are feeling. For example, mislabeling depression as sadness can minimize its seriousness and discourage seeking help.”</a:t>
            </a:r>
            <a:endParaRPr b="1">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6ab9b1d08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6ab9b1d08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“More specifically, depression in teens might have a different look, as teens might become more irritable or develop a more self-defeating attitude. For some, it might look like a more aggressive reaction to things or acting out. Again, these are going to be different for each student but if it’s a noticeable change in that kid, you’ll want to make note and consider that something might be going on.</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Irritability</a:t>
            </a:r>
            <a:r>
              <a:rPr lang="en">
                <a:solidFill>
                  <a:schemeClr val="dk1"/>
                </a:solidFill>
                <a:latin typeface="Open Sans"/>
                <a:ea typeface="Open Sans"/>
                <a:cs typeface="Open Sans"/>
                <a:sym typeface="Open Sans"/>
              </a:rPr>
              <a:t> – Teens are good at making people not want to be around them.</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Self-defeating attitude </a:t>
            </a:r>
            <a:r>
              <a:rPr lang="en">
                <a:solidFill>
                  <a:schemeClr val="dk1"/>
                </a:solidFill>
                <a:latin typeface="Open Sans"/>
                <a:ea typeface="Open Sans"/>
                <a:cs typeface="Open Sans"/>
                <a:sym typeface="Open Sans"/>
              </a:rPr>
              <a:t>– Hearing them say things like “I’m not good enough, smart enough, good looking enough” etc.</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Bizarre sleep patterns </a:t>
            </a:r>
            <a:r>
              <a:rPr lang="en">
                <a:solidFill>
                  <a:schemeClr val="dk1"/>
                </a:solidFill>
                <a:latin typeface="Open Sans"/>
                <a:ea typeface="Open Sans"/>
                <a:cs typeface="Open Sans"/>
                <a:sym typeface="Open Sans"/>
              </a:rPr>
              <a:t>- More time in bed, less time sleeping (isolating).</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Substance use </a:t>
            </a:r>
            <a:r>
              <a:rPr lang="en">
                <a:solidFill>
                  <a:schemeClr val="dk1"/>
                </a:solidFill>
                <a:latin typeface="Open Sans"/>
                <a:ea typeface="Open Sans"/>
                <a:cs typeface="Open Sans"/>
                <a:sym typeface="Open Sans"/>
              </a:rPr>
              <a:t>– Widely available at this age.</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Aggression</a:t>
            </a:r>
            <a:r>
              <a:rPr lang="en">
                <a:solidFill>
                  <a:schemeClr val="dk1"/>
                </a:solidFill>
                <a:latin typeface="Open Sans"/>
                <a:ea typeface="Open Sans"/>
                <a:cs typeface="Open Sans"/>
                <a:sym typeface="Open Sans"/>
              </a:rPr>
              <a:t> – This looks like getting into fights.</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Acting out </a:t>
            </a:r>
            <a:r>
              <a:rPr lang="en">
                <a:solidFill>
                  <a:schemeClr val="dk1"/>
                </a:solidFill>
                <a:latin typeface="Open Sans"/>
                <a:ea typeface="Open Sans"/>
                <a:cs typeface="Open Sans"/>
                <a:sym typeface="Open Sans"/>
              </a:rPr>
              <a:t>– This takes the form of running away, disrespect, etc.</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Risk taking </a:t>
            </a:r>
            <a:r>
              <a:rPr lang="en">
                <a:solidFill>
                  <a:schemeClr val="dk1"/>
                </a:solidFill>
                <a:latin typeface="Open Sans"/>
                <a:ea typeface="Open Sans"/>
                <a:cs typeface="Open Sans"/>
                <a:sym typeface="Open Sans"/>
              </a:rPr>
              <a:t>– Doing anything that could knowingly cause harm, i.e. trying to beat a train and racing over train tracks.</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Char char="•"/>
            </a:pPr>
            <a:r>
              <a:rPr b="1" lang="en">
                <a:solidFill>
                  <a:schemeClr val="dk1"/>
                </a:solidFill>
                <a:latin typeface="Open Sans"/>
                <a:ea typeface="Open Sans"/>
                <a:cs typeface="Open Sans"/>
                <a:sym typeface="Open Sans"/>
              </a:rPr>
              <a:t>Problems in school </a:t>
            </a:r>
            <a:r>
              <a:rPr lang="en">
                <a:solidFill>
                  <a:schemeClr val="dk1"/>
                </a:solidFill>
                <a:latin typeface="Open Sans"/>
                <a:ea typeface="Open Sans"/>
                <a:cs typeface="Open Sans"/>
                <a:sym typeface="Open Sans"/>
              </a:rPr>
              <a:t>– Cognition problems are the first signs, even if grades are fine, work takes longer.</a:t>
            </a:r>
            <a:endParaRPr>
              <a:solidFill>
                <a:schemeClr val="dk1"/>
              </a:solidFill>
              <a:latin typeface="Open Sans"/>
              <a:ea typeface="Open Sans"/>
              <a:cs typeface="Open Sans"/>
              <a:sym typeface="Open Sans"/>
            </a:endParaRPr>
          </a:p>
          <a:p>
            <a:pPr indent="0" lvl="0" marL="0" rtl="0" algn="l">
              <a:spcBef>
                <a:spcPts val="360"/>
              </a:spcBef>
              <a:spcAft>
                <a:spcPts val="0"/>
              </a:spcAft>
              <a:buNone/>
            </a:pPr>
            <a:r>
              <a:t/>
            </a:r>
            <a:endParaRPr>
              <a:solidFill>
                <a:schemeClr val="dk1"/>
              </a:solidFill>
              <a:latin typeface="Open Sans"/>
              <a:ea typeface="Open Sans"/>
              <a:cs typeface="Open Sans"/>
              <a:sym typeface="Open Sans"/>
            </a:endParaRPr>
          </a:p>
          <a:p>
            <a:pPr indent="0" lvl="0" marL="0" rtl="0" algn="l">
              <a:spcBef>
                <a:spcPts val="360"/>
              </a:spcBef>
              <a:spcAft>
                <a:spcPts val="0"/>
              </a:spcAft>
              <a:buNone/>
            </a:pPr>
            <a:r>
              <a:rPr lang="en">
                <a:solidFill>
                  <a:schemeClr val="dk1"/>
                </a:solidFill>
                <a:latin typeface="Open Sans"/>
                <a:ea typeface="Open Sans"/>
                <a:cs typeface="Open Sans"/>
                <a:sym typeface="Open Sans"/>
              </a:rPr>
              <a:t>Depression looks different at different ages. The key is to understand what is normal at different developmental stages and what is normal for a particular kid and their personality and temperament. </a:t>
            </a:r>
            <a:endParaRPr sz="1000">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6ab9b1d08f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6ab9b1d08f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“You are now going to meet Lindsey. Listen as she describes the signs &amp; symptoms she experienced when facing depression”. </a:t>
            </a:r>
            <a:endParaRPr>
              <a:solidFill>
                <a:schemeClr val="dk1"/>
              </a:solidFill>
              <a:latin typeface="Open Sans"/>
              <a:ea typeface="Open Sans"/>
              <a:cs typeface="Open Sans"/>
              <a:sym typeface="Open Sans"/>
            </a:endParaRPr>
          </a:p>
          <a:p>
            <a:pPr indent="0" lvl="0" marL="0" rtl="0" algn="l">
              <a:spcBef>
                <a:spcPts val="360"/>
              </a:spcBef>
              <a:spcAft>
                <a:spcPts val="0"/>
              </a:spcAft>
              <a:buNone/>
            </a:pPr>
            <a:r>
              <a:t/>
            </a:r>
            <a:endParaRPr sz="1000">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16cfee7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716cfee7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“We are going to meet Lindsey. In this video segment, you will meet a real teen who will describe the signs &amp; symptoms she experienced when facing depression”.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Play </a:t>
            </a:r>
            <a:r>
              <a:rPr lang="en" u="sng">
                <a:solidFill>
                  <a:srgbClr val="1155CC"/>
                </a:solidFill>
                <a:latin typeface="Open Sans"/>
                <a:ea typeface="Open Sans"/>
                <a:cs typeface="Open Sans"/>
                <a:sym typeface="Open Sans"/>
                <a:hlinkClick r:id="rId2">
                  <a:extLst>
                    <a:ext uri="{A12FA001-AC4F-418D-AE19-62706E023703}">
                      <ahyp:hlinkClr val="tx"/>
                    </a:ext>
                  </a:extLst>
                </a:hlinkClick>
              </a:rPr>
              <a:t>video </a:t>
            </a:r>
            <a:endParaRPr>
              <a:solidFill>
                <a:schemeClr val="dk1"/>
              </a:solidFill>
              <a:latin typeface="Open Sans"/>
              <a:ea typeface="Open Sans"/>
              <a:cs typeface="Open Sans"/>
              <a:sym typeface="Open Sans"/>
            </a:endParaRPr>
          </a:p>
          <a:p>
            <a:pPr indent="0" lvl="0" marL="0" rtl="0" algn="l">
              <a:spcBef>
                <a:spcPts val="360"/>
              </a:spcBef>
              <a:spcAft>
                <a:spcPts val="0"/>
              </a:spcAft>
              <a:buNone/>
            </a:pPr>
            <a:r>
              <a:t/>
            </a:r>
            <a:endParaRPr sz="1000">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6ab9b1d08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6ab9b1d08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“There are some known risk factors for depression. A personal or family history of depression, major life changes, stress, trauma, and certain medical illnesses or medication can all be risk factors.”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c6a79fa9d3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c6a79fa9d3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“Let’s play myth or fact. Myth or fact: it’s easy to tell when an adolescent is depressed because they cry all the time.” (pause and let audience answer and then click slide for explanation) “That’s a myth. The Fact is that adolescents with depression may have various symptoms. They may cry, may seem irritable or anxious, they may not cry at all. They may have no energy and feel tired, have trouble sleeping, or they sleep too much. It’s important to remember that it’s a marked change for the individual.”</a:t>
            </a:r>
            <a:endParaRPr>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c6a79fa9d3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c6a79fa9d3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“Let’s try another one. Myth or fact: Teens are just moody. Depression and self-destructive behavior is rare.” (pause for audience participation) “That’s a myth. The fact is that both forms of behavior are common in adolescents.”</a:t>
            </a:r>
            <a:endParaRPr>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ab9b1d08f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6ab9b1d08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 want to bring up treatment because these statistics show the need for treatment.  Most young people do not get the treatment they need (and deserve), but by equipping schools with the resources and education, young people can know help is available. School mental health services are very important -- approximately 2/3 of teens receiving mental health treatment are doing so in school. The more we can educate adults in our school buildings about depression and suicide, the more students will learn that they can ask for help at school.</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Undiagnosed, untreated or inadequately treated mental illnesses can significantly interfere with a student’s ability to learn, grow and develop. Since children spend much of their productive time in educational settings, schools offer a unique opportunity for early identification, prevention, and interventions that serve students where they already are.”</a:t>
            </a:r>
            <a:endParaRPr>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6ab9b1d08f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26ab9b1d08f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“This training contains discussions of depression, self-harm and suicide. We recognize this is a heavy topic. Many people are affected in various ways by the topic of suicide and mental illness and we want you to take what you need during this time”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6ab9b1d08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6ab9b1d08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
                <a:solidFill>
                  <a:schemeClr val="dk1"/>
                </a:solidFill>
                <a:latin typeface="Open Sans"/>
                <a:ea typeface="Open Sans"/>
                <a:cs typeface="Open Sans"/>
                <a:sym typeface="Open Sans"/>
              </a:rPr>
              <a:t>Suicide is now the #2 cause of death for young people ages 10-24.  Even though the actual incidents of suicide are relatively rare, it is important to ask if concerned about what you are hearing or observing. Asking if someone is thinking of suicide will not “plant an idea in their head.” Suicide is tied to intense psychological pain, hopelessness and feeling as if there is no other way to relieve the psychological pain. However, most people give verbal or behavioral clues within the week or so leading up to their death. Things to look out for include:</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Observable signs of depression - loss of interest in activities, depressed mood, irritability, intense frustration</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Talking or writing about not being around anymore or having no reason to live – “ I want it to be over, I won’t be here next year, you won’t see me again, This is the last time I’ll…”</a:t>
            </a:r>
            <a:endParaRPr>
              <a:solidFill>
                <a:schemeClr val="dk1"/>
              </a:solidFill>
              <a:latin typeface="Open Sans"/>
              <a:ea typeface="Open Sans"/>
              <a:cs typeface="Open Sans"/>
              <a:sym typeface="Open Sans"/>
            </a:endParaRPr>
          </a:p>
          <a:p>
            <a:pPr indent="0" lvl="0" marL="0" rtl="0" algn="l">
              <a:spcBef>
                <a:spcPts val="360"/>
              </a:spcBef>
              <a:spcAft>
                <a:spcPts val="0"/>
              </a:spcAft>
              <a:buClr>
                <a:schemeClr val="dk1"/>
              </a:buClr>
              <a:buSzPts val="1100"/>
              <a:buFont typeface="Arial"/>
              <a:buNone/>
            </a:pPr>
            <a:r>
              <a:rPr lang="en">
                <a:solidFill>
                  <a:schemeClr val="dk1"/>
                </a:solidFill>
                <a:latin typeface="Open Sans"/>
                <a:ea typeface="Open Sans"/>
                <a:cs typeface="Open Sans"/>
                <a:sym typeface="Open Sans"/>
              </a:rPr>
              <a:t>    In general, if they say something puzzling or cryptic in regards to life and death ask what that means.</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Looking for a way to kill themselves, such as searching online for materials or means or having a definitive plan</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Giving away prized possessions or saying goodbye to everyone – no longer have a need for the possessions or putting affairs in order</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Feeling unbearable pain, hopelessness or feeling like you are trapped – “I feel so desperate, I can’t bear it anymore, There is no way to pull myself out of this..</a:t>
            </a:r>
            <a:endParaRPr>
              <a:solidFill>
                <a:schemeClr val="dk1"/>
              </a:solidFill>
              <a:latin typeface="Open Sans"/>
              <a:ea typeface="Open Sans"/>
              <a:cs typeface="Open Sans"/>
              <a:sym typeface="Open Sans"/>
            </a:endParaRPr>
          </a:p>
          <a:p>
            <a:pPr indent="-165100" lvl="0" marL="171450" rtl="0" algn="l">
              <a:spcBef>
                <a:spcPts val="36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Feeling like you don’t belong or are a burden to others – acting as if one is already gone and that everyone would be better off if you were gone. Intense shame.</a:t>
            </a:r>
            <a:endParaRPr>
              <a:solidFill>
                <a:schemeClr val="dk1"/>
              </a:solidFill>
              <a:latin typeface="Open Sans"/>
              <a:ea typeface="Open Sans"/>
              <a:cs typeface="Open Sans"/>
              <a:sym typeface="Open Sans"/>
            </a:endParaRPr>
          </a:p>
          <a:p>
            <a:pPr indent="0" lvl="0" marL="0" rtl="0" algn="l">
              <a:spcBef>
                <a:spcPts val="36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are trying to create a web of safety around students – one person can make a big difference, but no one should feel that they alone are responsible for an individual’s safety. This is why it’s important for schools to have a plan in place for helping a student in crisis.</a:t>
            </a:r>
            <a:endParaRPr>
              <a:solidFill>
                <a:schemeClr val="dk1"/>
              </a:solidFill>
              <a:latin typeface="Open Sans"/>
              <a:ea typeface="Open Sans"/>
              <a:cs typeface="Open Sans"/>
              <a:sym typeface="Open Sans"/>
            </a:endParaRPr>
          </a:p>
          <a:p>
            <a:pPr indent="0" lvl="0" marL="0" rtl="0" algn="l">
              <a:spcBef>
                <a:spcPts val="36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ab9b1d08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6ab9b1d08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“There are some known risk factors for suicide. Depression, other mental illnesses, substance abuse, certain medical conditions, chronic pain, a prior suicide attempt, family history of suicide, family violence, having guns or firearms in the home, recent incarceration, and recent exposure to other’s suicidal behavior. Many people may have risk factors but do not attempt suicide. It is important to remember that suicide is not a normal response to stress. Suicidal thoughts or actions are a sign of extreme distress and should not be ignored” </a:t>
            </a:r>
            <a:endParaRPr>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c6a79fa9d3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c6a79fa9d3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“Myth or fact number 3: Most young people thinking about suicide never seek or ask for help” (pause to wait for audience participation) “That’s a myth: the fact is that often, young people will tell their peers of their thoughts and plans. 66% of young people first report suicidal thoughts to a friend”</a:t>
            </a:r>
            <a:endParaRPr>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6a79fa9d3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c6a79fa9d3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“Myth or fact: most suicide attempts or death happen without warning” (pause to wait for audience participation). “That’s a myth: the fact is that warning signs, verbally and behaviorally, precede most suicides. In most cases where someone attempts suicide or dies by suicide, there were warning signs in their behaviors and/or conversations” </a:t>
            </a:r>
            <a:endParaRPr>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c6a79fa9d3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c6a79fa9d3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“Myth or fact: people who die by suicide are selfish and take the easy way out” (pause to wait for audience participation). “That’s a myth. The fact is that typically, people do not die by suicide because they do not want to live. People die by suicide because they want to end their pain and suffering.”</a:t>
            </a:r>
            <a:endParaRPr>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c6a79fa9d3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c6a79fa9d3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“Last one…myth or fact: Suicide is not preventable” (pause for audience participation) “That’s a myth. The fact is that early identification and intervention make it possible to help someone before they attempt suicide. You can be someone’s lifeline”</a:t>
            </a:r>
            <a:endParaRPr>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6ab9b1d08f_0_25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“If you have additional questions for the Erika’s Lighthouse staff, please feel free to reach out to them. Their contact information is on the screen. We will now move on to small group work.”</a:t>
            </a:r>
            <a:endParaRPr/>
          </a:p>
        </p:txBody>
      </p:sp>
      <p:sp>
        <p:nvSpPr>
          <p:cNvPr id="230" name="Google Shape;230;g26ab9b1d08f_0_25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6ab9b1d08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6ab9b1d08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83"/>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“In Part 1, we are going to review the current statistics on youth mental health. We are going to examine what depression looks like, how you might be able to identify that a student is struggling and what are some of the differences and similarities between signs/symptoms of depression and suicide. We are also going to talk about why this is important and particularly why depression education specifically is a good way to address both of these troubling issues.</a:t>
            </a:r>
            <a:endParaRPr>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rPr lang="en">
                <a:solidFill>
                  <a:schemeClr val="dk1"/>
                </a:solidFill>
                <a:latin typeface="Open Sans"/>
                <a:ea typeface="Open Sans"/>
                <a:cs typeface="Open Sans"/>
                <a:sym typeface="Open Sans"/>
              </a:rPr>
              <a:t>It is always important to note that it is NOT a teacher’s job to diagnose a student; rather, in your role as an educator or a trusted adult, by knowing some of the signs and risk factors, you can help identify a student in need and help connect that student to the appropriate mental health professionals or school staff members.”</a:t>
            </a:r>
            <a:endParaRPr>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632ec7fa6d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632ec7fa6d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“You may have heard that there is a youth mental health crisis. Let’s take a look at the current statistics about youth mental health, suicide rates, and the rates of depression in our young people.”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c6a79fa9d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c6a79fa9d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“In August of 2024, the CDC released the newest Youth Risk Behavior Survey Data. Nearly all indicators of poor mental health and suicidal thoughts and behaviors worsened from 2013 to 2023 . Specifically, there were increases in the percentage of students who experienced persistent feelings of sadness or hopelessness, seriously considered attempting suicide, made a suicide plan, and attempted suicide . Two-year changes show a recent decrease in the percentage of high school students who experienced persistent feelings of sadness or hopelessness from 2021 to 2023 . All other experiences and behaviors did not change </a:t>
            </a:r>
            <a:endParaRPr>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chart summarizes the findings for poor mental health. We’ll discuss the findings for suicide on the next slide. In 2023,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4 out of 10 students felt persistently sad or hopeless</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a:solidFill>
                  <a:schemeClr val="dk1"/>
                </a:solidFill>
                <a:latin typeface="Open Sans"/>
                <a:ea typeface="Open Sans"/>
                <a:cs typeface="Open Sans"/>
                <a:sym typeface="Open Sans"/>
              </a:rPr>
              <a:t>Nearly 1 in 3 experienced poor mental health</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Female and LGBTQ+ students were more likely than their peers to experience persistent feelings of sadness or hopelessness, poor mental health, and suicidal thoughts and behaviors.</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6ab9b1d08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6ab9b1d08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“Specifically relating to suicide, statistics are alarming and widespread. Youth and young adults, ages 10-24, account for 15% of all suicides. For high school students, in 2023, 20% of high school students report they seriously considered attempting suicide and </a:t>
            </a:r>
            <a:r>
              <a:rPr lang="en">
                <a:solidFill>
                  <a:schemeClr val="dk1"/>
                </a:solidFill>
                <a:latin typeface="Open Sans"/>
                <a:ea typeface="Open Sans"/>
                <a:cs typeface="Open Sans"/>
                <a:sym typeface="Open Sans"/>
              </a:rPr>
              <a:t>9% report attempting suicide</a:t>
            </a:r>
            <a:r>
              <a:rPr lang="en">
                <a:solidFill>
                  <a:schemeClr val="dk1"/>
                </a:solidFill>
                <a:latin typeface="Open Sans"/>
                <a:ea typeface="Open Sans"/>
                <a:cs typeface="Open Sans"/>
                <a:sym typeface="Open Sans"/>
              </a:rPr>
              <a:t>. According to the National Institute for Health, suicidal behaviors have increased 40% for high school students.  Suicide has gone from being the #3 cause of death to the second cause of death for young people. As these troubling numbers continue to be a concern, we know that effective mental health education is more important than ever.”</a:t>
            </a:r>
            <a:endParaRPr>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6ab9b1d08f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6ab9b1d08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Open Sans"/>
                <a:ea typeface="Open Sans"/>
                <a:cs typeface="Open Sans"/>
                <a:sym typeface="Open Sans"/>
              </a:rPr>
              <a:t>“Here are some alarming statistics about youth depression. Depression is the number one risk factor for suicide. Between 15-20% of young people will experience a depressive episode before the age of 20 -- another way of looking at that is that it’s 5 kids out of a class of 25. 50% of mental health disorders begin before the age of 14 and 75% occur before 24. This is why it is so important for us to understand the signs &amp; symptoms so that we can intervene sooner rather than later.”</a:t>
            </a:r>
            <a:endParaRPr>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ab9b1d08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6ab9b1d08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numbers are startling, and many of the warning signs and symptoms of depression overlap with those of suicide, as we can see from looking at this image. So, by educating all students about depression and its signs and symptoms, we are taking an upstream approach in order to impact more young people. On the next slide, we’ll see why that is important.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6a79fa9d3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c6a79fa9d3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“Upstream, more kids are affected by depression, so we can reach all students earlier with this education. Think about this quote “There comes a point in time where we need to stop just pulling people out of the river. We need to go upstream and find out why they’re falling in”-Desmond Tutu</a:t>
            </a:r>
            <a:endParaRPr>
              <a:solidFill>
                <a:schemeClr val="dk1"/>
              </a:solidFill>
              <a:latin typeface="Open Sans"/>
              <a:ea typeface="Open Sans"/>
              <a:cs typeface="Open Sans"/>
              <a:sym typeface="Open Sans"/>
            </a:endParaRPr>
          </a:p>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is why Erika’s Lighthouse takes an upstream approach to suicide prevention: Depression education is suicide prevention and here’s why:</a:t>
            </a:r>
            <a:endParaRPr>
              <a:solidFill>
                <a:schemeClr val="dk1"/>
              </a:solidFill>
              <a:latin typeface="Open Sans"/>
              <a:ea typeface="Open Sans"/>
              <a:cs typeface="Open Sans"/>
              <a:sym typeface="Open Sans"/>
            </a:endParaRPr>
          </a:p>
          <a:p>
            <a:pPr indent="-270706" lvl="0" marL="283406" rtl="0" algn="l">
              <a:spcBef>
                <a:spcPts val="8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Depression accounts for many of the issues that impact a student’s ability to learn and perform on any given day - it impacts attendance, underachievement, behavioral concerns, etc.</a:t>
            </a:r>
            <a:endParaRPr sz="1000">
              <a:solidFill>
                <a:schemeClr val="dk1"/>
              </a:solidFill>
              <a:latin typeface="Open Sans"/>
              <a:ea typeface="Open Sans"/>
              <a:cs typeface="Open Sans"/>
              <a:sym typeface="Open Sans"/>
            </a:endParaRPr>
          </a:p>
          <a:p>
            <a:pPr indent="-270706" lvl="0" marL="283406"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It touches a much larger population of students </a:t>
            </a:r>
            <a:endParaRPr sz="1000">
              <a:solidFill>
                <a:schemeClr val="dk1"/>
              </a:solidFill>
              <a:latin typeface="Open Sans"/>
              <a:ea typeface="Open Sans"/>
              <a:cs typeface="Open Sans"/>
              <a:sym typeface="Open Sans"/>
            </a:endParaRPr>
          </a:p>
          <a:p>
            <a:pPr indent="-270706" lvl="0" marL="283406"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Teaching depression literacy reduces stigma &amp; builds a climate of mental health – where everyone is educated about depression and knows how to help a young person find help in the building.</a:t>
            </a:r>
            <a:endParaRPr sz="1000">
              <a:solidFill>
                <a:schemeClr val="dk1"/>
              </a:solidFill>
              <a:latin typeface="Open Sans"/>
              <a:ea typeface="Open Sans"/>
              <a:cs typeface="Open Sans"/>
              <a:sym typeface="Open Sans"/>
            </a:endParaRPr>
          </a:p>
          <a:p>
            <a:pPr indent="-270706" lvl="0" marL="283406"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It promotes early identification of depression by giving all of us an understanding and vocabulary to talk about it</a:t>
            </a:r>
            <a:endParaRPr sz="1000">
              <a:solidFill>
                <a:schemeClr val="dk1"/>
              </a:solidFill>
              <a:latin typeface="Open Sans"/>
              <a:ea typeface="Open Sans"/>
              <a:cs typeface="Open Sans"/>
              <a:sym typeface="Open Sans"/>
            </a:endParaRPr>
          </a:p>
          <a:p>
            <a:pPr indent="-270706" lvl="0" marL="283406"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It encourages early intervention and help-seeking – unlike traditional suicide prevention this program empowers both the teen struggling and the peers and adults around them</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There are so many young people who struggle with depression, and while suicide is actually rare, when it happens, it is tragic and affects more than the family. If you lose a child to suicide in your school community, it’s a tragedy.</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Let’s take a look at this chart, representing a school of 2,000 students. The black dot is a suicide. Surrounding that suicide are 200 other kids who will attempt suicide, 442 or 22% will seriously consider suicide, 840 (42%) report symptoms of depression 70% of students believe that anxiety and depression are serious problems amongst their peers, and finally almost 2000 students who believe anxiety and depression are problems among their peers. By being aware and talking about depression, we’re really focusing on identifying struggling adolescents before they get to the point of taking their life.</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1" y="744575"/>
            <a:ext cx="78129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78129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500"/>
              <a:buFont typeface="Merriweather"/>
              <a:buNone/>
              <a:defRPr i="1" sz="2500">
                <a:solidFill>
                  <a:schemeClr val="lt1"/>
                </a:solidFill>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311700" y="1106125"/>
            <a:ext cx="7774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311700" y="3152225"/>
            <a:ext cx="77742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7643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D7EDB"/>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7836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8742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3" name="Google Shape;23;p5"/>
          <p:cNvSpPr txBox="1"/>
          <p:nvPr>
            <p:ph idx="2" type="body"/>
          </p:nvPr>
        </p:nvSpPr>
        <p:spPr>
          <a:xfrm>
            <a:off x="4479325" y="1152475"/>
            <a:ext cx="37224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331625"/>
            <a:ext cx="772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90250" y="450150"/>
            <a:ext cx="74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9"/>
          <p:cNvSpPr/>
          <p:nvPr/>
        </p:nvSpPr>
        <p:spPr>
          <a:xfrm>
            <a:off x="4572000" y="-125"/>
            <a:ext cx="3954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 name="Google Shape;34;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9"/>
          <p:cNvSpPr txBox="1"/>
          <p:nvPr>
            <p:ph idx="2" type="body"/>
          </p:nvPr>
        </p:nvSpPr>
        <p:spPr>
          <a:xfrm>
            <a:off x="4939500" y="724075"/>
            <a:ext cx="33009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2"/>
              </a:buClr>
              <a:buSzPts val="1800"/>
              <a:buChar char="●"/>
              <a:defRPr>
                <a:solidFill>
                  <a:schemeClr val="dk2"/>
                </a:solidFill>
              </a:defRPr>
            </a:lvl1pPr>
            <a:lvl2pPr indent="-342900" lvl="1" marL="914400">
              <a:spcBef>
                <a:spcPts val="0"/>
              </a:spcBef>
              <a:spcAft>
                <a:spcPts val="0"/>
              </a:spcAft>
              <a:buClr>
                <a:schemeClr val="dk2"/>
              </a:buClr>
              <a:buSzPts val="1800"/>
              <a:buChar char="○"/>
              <a:defRPr>
                <a:solidFill>
                  <a:schemeClr val="dk2"/>
                </a:solidFill>
              </a:defRPr>
            </a:lvl2pPr>
            <a:lvl3pPr indent="-342900" lvl="2" marL="1371600">
              <a:spcBef>
                <a:spcPts val="0"/>
              </a:spcBef>
              <a:spcAft>
                <a:spcPts val="0"/>
              </a:spcAft>
              <a:buClr>
                <a:schemeClr val="dk2"/>
              </a:buClr>
              <a:buSzPts val="1800"/>
              <a:buChar char="■"/>
              <a:defRPr>
                <a:solidFill>
                  <a:schemeClr val="dk2"/>
                </a:solidFill>
              </a:defRPr>
            </a:lvl3pPr>
            <a:lvl4pPr indent="-342900" lvl="3" marL="1828800">
              <a:spcBef>
                <a:spcPts val="0"/>
              </a:spcBef>
              <a:spcAft>
                <a:spcPts val="0"/>
              </a:spcAft>
              <a:buClr>
                <a:schemeClr val="dk2"/>
              </a:buClr>
              <a:buSzPts val="1800"/>
              <a:buChar char="●"/>
              <a:defRPr>
                <a:solidFill>
                  <a:schemeClr val="dk2"/>
                </a:solidFill>
              </a:defRPr>
            </a:lvl4pPr>
            <a:lvl5pPr indent="-342900" lvl="4" marL="2286000">
              <a:spcBef>
                <a:spcPts val="0"/>
              </a:spcBef>
              <a:spcAft>
                <a:spcPts val="0"/>
              </a:spcAft>
              <a:buClr>
                <a:schemeClr val="dk2"/>
              </a:buClr>
              <a:buSzPts val="1800"/>
              <a:buChar char="○"/>
              <a:defRPr>
                <a:solidFill>
                  <a:schemeClr val="dk2"/>
                </a:solidFill>
              </a:defRPr>
            </a:lvl5pPr>
            <a:lvl6pPr indent="-342900" lvl="5" marL="2743200">
              <a:spcBef>
                <a:spcPts val="0"/>
              </a:spcBef>
              <a:spcAft>
                <a:spcPts val="0"/>
              </a:spcAft>
              <a:buClr>
                <a:schemeClr val="dk2"/>
              </a:buClr>
              <a:buSzPts val="1800"/>
              <a:buChar char="■"/>
              <a:defRPr>
                <a:solidFill>
                  <a:schemeClr val="dk2"/>
                </a:solidFill>
              </a:defRPr>
            </a:lvl6pPr>
            <a:lvl7pPr indent="-342900" lvl="6" marL="3200400">
              <a:spcBef>
                <a:spcPts val="0"/>
              </a:spcBef>
              <a:spcAft>
                <a:spcPts val="0"/>
              </a:spcAft>
              <a:buClr>
                <a:schemeClr val="dk2"/>
              </a:buClr>
              <a:buSzPts val="1800"/>
              <a:buChar char="●"/>
              <a:defRPr>
                <a:solidFill>
                  <a:schemeClr val="dk2"/>
                </a:solidFill>
              </a:defRPr>
            </a:lvl7pPr>
            <a:lvl8pPr indent="-342900" lvl="7" marL="3657600">
              <a:spcBef>
                <a:spcPts val="0"/>
              </a:spcBef>
              <a:spcAft>
                <a:spcPts val="0"/>
              </a:spcAft>
              <a:buClr>
                <a:schemeClr val="dk2"/>
              </a:buClr>
              <a:buSzPts val="1800"/>
              <a:buChar char="○"/>
              <a:defRPr>
                <a:solidFill>
                  <a:schemeClr val="dk2"/>
                </a:solidFill>
              </a:defRPr>
            </a:lvl8pPr>
            <a:lvl9pPr indent="-342900" lvl="8" marL="4114800">
              <a:spcBef>
                <a:spcPts val="0"/>
              </a:spcBef>
              <a:spcAft>
                <a:spcPts val="0"/>
              </a:spcAft>
              <a:buClr>
                <a:schemeClr val="dk2"/>
              </a:buClr>
              <a:buSzPts val="1800"/>
              <a:buChar char="■"/>
              <a:defRPr>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7836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Open Sans"/>
              <a:buNone/>
              <a:defRPr b="1" sz="3000">
                <a:solidFill>
                  <a:schemeClr val="lt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78360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42900" lvl="1" marL="914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6pPr>
            <a:lvl7pPr indent="-342900" lvl="6" marL="3200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7pPr>
            <a:lvl8pPr indent="-342900" lvl="7" marL="3657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8pPr>
            <a:lvl9pPr indent="-342900" lvl="8" marL="4114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9pPr>
          </a:lstStyle>
          <a:p/>
        </p:txBody>
      </p:sp>
      <p:sp>
        <p:nvSpPr>
          <p:cNvPr id="8" name="Google Shape;8;p1"/>
          <p:cNvSpPr/>
          <p:nvPr/>
        </p:nvSpPr>
        <p:spPr>
          <a:xfrm>
            <a:off x="8533100" y="-30900"/>
            <a:ext cx="649500" cy="524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id="9" name="Google Shape;9;p1"/>
          <p:cNvPicPr preferRelativeResize="0"/>
          <p:nvPr/>
        </p:nvPicPr>
        <p:blipFill>
          <a:blip r:embed="rId1">
            <a:alphaModFix/>
          </a:blip>
          <a:stretch>
            <a:fillRect/>
          </a:stretch>
        </p:blipFill>
        <p:spPr>
          <a:xfrm>
            <a:off x="8533100" y="4532700"/>
            <a:ext cx="610799" cy="610799"/>
          </a:xfrm>
          <a:prstGeom prst="rect">
            <a:avLst/>
          </a:prstGeom>
          <a:noFill/>
          <a:ln>
            <a:noFill/>
          </a:ln>
        </p:spPr>
      </p:pic>
      <p:sp>
        <p:nvSpPr>
          <p:cNvPr id="10" name="Google Shape;10;p1"/>
          <p:cNvSpPr txBox="1"/>
          <p:nvPr/>
        </p:nvSpPr>
        <p:spPr>
          <a:xfrm rot="5400000">
            <a:off x="8111000" y="734075"/>
            <a:ext cx="145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5"/>
                </a:solidFill>
                <a:latin typeface="Open Sans Light"/>
                <a:ea typeface="Open Sans Light"/>
                <a:cs typeface="Open Sans Light"/>
                <a:sym typeface="Open Sans Light"/>
              </a:rPr>
              <a:t>Copyright © 2024, Erika’s Lighthouse</a:t>
            </a:r>
            <a:endParaRPr sz="600">
              <a:latin typeface="Open Sans Light"/>
              <a:ea typeface="Open Sans Light"/>
              <a:cs typeface="Open Sans Light"/>
              <a:sym typeface="Open Sans Light"/>
            </a:endParaRPr>
          </a:p>
        </p:txBody>
      </p:sp>
      <p:sp>
        <p:nvSpPr>
          <p:cNvPr id="11" name="Google Shape;11;p1"/>
          <p:cNvSpPr txBox="1"/>
          <p:nvPr/>
        </p:nvSpPr>
        <p:spPr>
          <a:xfrm rot="5400000">
            <a:off x="7840400" y="2944475"/>
            <a:ext cx="1996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5"/>
                </a:solidFill>
                <a:latin typeface="Open Sans"/>
                <a:ea typeface="Open Sans"/>
                <a:cs typeface="Open Sans"/>
                <a:sym typeface="Open Sans"/>
              </a:rPr>
              <a:t>www.ErikasLighthouse.org</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qk-jnSy35EM" TargetMode="Externa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hyperlink" Target="mailto:katie@erikaslighthouse.org" TargetMode="External"/><Relationship Id="rId5" Type="http://schemas.openxmlformats.org/officeDocument/2006/relationships/hyperlink" Target="mailto:ilana@erikaslighthouse.org" TargetMode="External"/><Relationship Id="rId6" Type="http://schemas.openxmlformats.org/officeDocument/2006/relationships/hyperlink" Target="mailto:ilana@erikaslighthouse.org" TargetMode="External"/><Relationship Id="rId7"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5" name="Shape 45"/>
        <p:cNvGrpSpPr/>
        <p:nvPr/>
      </p:nvGrpSpPr>
      <p:grpSpPr>
        <a:xfrm>
          <a:off x="0" y="0"/>
          <a:ext cx="0" cy="0"/>
          <a:chOff x="0" y="0"/>
          <a:chExt cx="0" cy="0"/>
        </a:xfrm>
      </p:grpSpPr>
      <p:sp>
        <p:nvSpPr>
          <p:cNvPr id="46" name="Google Shape;46;p13"/>
          <p:cNvSpPr txBox="1"/>
          <p:nvPr>
            <p:ph type="ctrTitle"/>
          </p:nvPr>
        </p:nvSpPr>
        <p:spPr>
          <a:xfrm>
            <a:off x="559700" y="1978775"/>
            <a:ext cx="6225600" cy="17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a:t>Erika’s Lighthouse </a:t>
            </a:r>
            <a:endParaRPr/>
          </a:p>
          <a:p>
            <a:pPr indent="0" lvl="0" marL="0" rtl="0" algn="l">
              <a:spcBef>
                <a:spcPts val="0"/>
              </a:spcBef>
              <a:spcAft>
                <a:spcPts val="0"/>
              </a:spcAft>
              <a:buSzPts val="990"/>
              <a:buNone/>
            </a:pPr>
            <a:r>
              <a:rPr lang="en"/>
              <a:t>Staff Training</a:t>
            </a:r>
            <a:r>
              <a:rPr b="1" lang="en" sz="4000">
                <a:solidFill>
                  <a:schemeClr val="lt1"/>
                </a:solidFill>
                <a:latin typeface="Open Sans"/>
                <a:ea typeface="Open Sans"/>
                <a:cs typeface="Open Sans"/>
                <a:sym typeface="Open Sans"/>
              </a:rPr>
              <a:t>:</a:t>
            </a:r>
            <a:br>
              <a:rPr b="1" lang="en" sz="3580">
                <a:solidFill>
                  <a:schemeClr val="lt1"/>
                </a:solidFill>
                <a:latin typeface="Open Sans"/>
                <a:ea typeface="Open Sans"/>
                <a:cs typeface="Open Sans"/>
                <a:sym typeface="Open Sans"/>
              </a:rPr>
            </a:br>
            <a:r>
              <a:rPr lang="en" sz="2900"/>
              <a:t>Part 1: Signs &amp; Symptoms </a:t>
            </a:r>
            <a:endParaRPr sz="1700"/>
          </a:p>
        </p:txBody>
      </p:sp>
      <p:pic>
        <p:nvPicPr>
          <p:cNvPr id="47" name="Google Shape;47;p13"/>
          <p:cNvPicPr preferRelativeResize="0"/>
          <p:nvPr/>
        </p:nvPicPr>
        <p:blipFill>
          <a:blip r:embed="rId3">
            <a:alphaModFix/>
          </a:blip>
          <a:stretch>
            <a:fillRect/>
          </a:stretch>
        </p:blipFill>
        <p:spPr>
          <a:xfrm>
            <a:off x="2552899" y="114100"/>
            <a:ext cx="3456727" cy="1584849"/>
          </a:xfrm>
          <a:prstGeom prst="rect">
            <a:avLst/>
          </a:prstGeom>
          <a:noFill/>
          <a:ln>
            <a:noFill/>
          </a:ln>
        </p:spPr>
      </p:pic>
      <p:pic>
        <p:nvPicPr>
          <p:cNvPr id="48" name="Google Shape;48;p13"/>
          <p:cNvPicPr preferRelativeResize="0"/>
          <p:nvPr/>
        </p:nvPicPr>
        <p:blipFill>
          <a:blip r:embed="rId4">
            <a:alphaModFix/>
          </a:blip>
          <a:stretch>
            <a:fillRect/>
          </a:stretch>
        </p:blipFill>
        <p:spPr>
          <a:xfrm>
            <a:off x="6009625" y="2677725"/>
            <a:ext cx="2136000" cy="213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445025"/>
            <a:ext cx="783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Early Identification is Critical</a:t>
            </a:r>
            <a:endParaRPr sz="3500">
              <a:solidFill>
                <a:schemeClr val="accent5"/>
              </a:solidFill>
            </a:endParaRPr>
          </a:p>
        </p:txBody>
      </p:sp>
      <p:sp>
        <p:nvSpPr>
          <p:cNvPr id="110" name="Google Shape;110;p22"/>
          <p:cNvSpPr txBox="1"/>
          <p:nvPr/>
        </p:nvSpPr>
        <p:spPr>
          <a:xfrm>
            <a:off x="3059300" y="1953025"/>
            <a:ext cx="4084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lt1"/>
                </a:solidFill>
                <a:latin typeface="Open Sans Light"/>
                <a:ea typeface="Open Sans Light"/>
                <a:cs typeface="Open Sans Light"/>
                <a:sym typeface="Open Sans Light"/>
              </a:rPr>
              <a:t>1 out of 5 young people will experience depression before adulthood</a:t>
            </a:r>
            <a:endParaRPr sz="1800">
              <a:solidFill>
                <a:schemeClr val="lt1"/>
              </a:solidFill>
              <a:latin typeface="Open Sans Light"/>
              <a:ea typeface="Open Sans Light"/>
              <a:cs typeface="Open Sans Light"/>
              <a:sym typeface="Open Sans Light"/>
            </a:endParaRPr>
          </a:p>
        </p:txBody>
      </p:sp>
      <p:cxnSp>
        <p:nvCxnSpPr>
          <p:cNvPr id="111" name="Google Shape;111;p22"/>
          <p:cNvCxnSpPr/>
          <p:nvPr/>
        </p:nvCxnSpPr>
        <p:spPr>
          <a:xfrm rot="5400000">
            <a:off x="1142700" y="2712250"/>
            <a:ext cx="205200" cy="1917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112" name="Google Shape;112;p22"/>
          <p:cNvCxnSpPr/>
          <p:nvPr/>
        </p:nvCxnSpPr>
        <p:spPr>
          <a:xfrm flipH="1" rot="-5400000">
            <a:off x="1318950" y="2716000"/>
            <a:ext cx="228600" cy="1842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113" name="Google Shape;113;p22"/>
          <p:cNvSpPr txBox="1"/>
          <p:nvPr/>
        </p:nvSpPr>
        <p:spPr>
          <a:xfrm>
            <a:off x="3059300" y="3080650"/>
            <a:ext cx="32412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lt1"/>
                </a:solidFill>
                <a:latin typeface="Open Sans Light"/>
                <a:ea typeface="Open Sans Light"/>
                <a:cs typeface="Open Sans Light"/>
                <a:sym typeface="Open Sans Light"/>
              </a:rPr>
              <a:t>50% of those will be  </a:t>
            </a:r>
            <a:r>
              <a:rPr lang="en" sz="1800">
                <a:solidFill>
                  <a:schemeClr val="lt1"/>
                </a:solidFill>
                <a:latin typeface="Open Sans Light"/>
                <a:ea typeface="Open Sans Light"/>
                <a:cs typeface="Open Sans Light"/>
                <a:sym typeface="Open Sans Light"/>
              </a:rPr>
              <a:t>symptomatic</a:t>
            </a:r>
            <a:r>
              <a:rPr lang="en" sz="1800">
                <a:solidFill>
                  <a:schemeClr val="lt1"/>
                </a:solidFill>
                <a:latin typeface="Open Sans Light"/>
                <a:ea typeface="Open Sans Light"/>
                <a:cs typeface="Open Sans Light"/>
                <a:sym typeface="Open Sans Light"/>
              </a:rPr>
              <a:t> by the age of 14</a:t>
            </a:r>
            <a:endParaRPr sz="1800">
              <a:solidFill>
                <a:schemeClr val="lt1"/>
              </a:solidFill>
              <a:latin typeface="Open Sans Light"/>
              <a:ea typeface="Open Sans Light"/>
              <a:cs typeface="Open Sans Light"/>
              <a:sym typeface="Open Sans Light"/>
            </a:endParaRPr>
          </a:p>
        </p:txBody>
      </p:sp>
      <p:pic>
        <p:nvPicPr>
          <p:cNvPr id="114" name="Google Shape;114;p22"/>
          <p:cNvPicPr preferRelativeResize="0"/>
          <p:nvPr/>
        </p:nvPicPr>
        <p:blipFill rotWithShape="1">
          <a:blip r:embed="rId3">
            <a:alphaModFix/>
          </a:blip>
          <a:srcRect b="73603" l="6551" r="48206" t="8541"/>
          <a:stretch/>
        </p:blipFill>
        <p:spPr>
          <a:xfrm>
            <a:off x="1107375" y="1823325"/>
            <a:ext cx="1803363" cy="921275"/>
          </a:xfrm>
          <a:prstGeom prst="rect">
            <a:avLst/>
          </a:prstGeom>
          <a:noFill/>
          <a:ln>
            <a:noFill/>
          </a:ln>
        </p:spPr>
      </p:pic>
      <p:pic>
        <p:nvPicPr>
          <p:cNvPr id="115" name="Google Shape;115;p22"/>
          <p:cNvPicPr preferRelativeResize="0"/>
          <p:nvPr/>
        </p:nvPicPr>
        <p:blipFill rotWithShape="1">
          <a:blip r:embed="rId3">
            <a:alphaModFix/>
          </a:blip>
          <a:srcRect b="73603" l="6550" r="75018" t="8541"/>
          <a:stretch/>
        </p:blipFill>
        <p:spPr>
          <a:xfrm>
            <a:off x="915850" y="2897063"/>
            <a:ext cx="734651" cy="92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3"/>
          <p:cNvPicPr preferRelativeResize="0"/>
          <p:nvPr/>
        </p:nvPicPr>
        <p:blipFill rotWithShape="1">
          <a:blip r:embed="rId3">
            <a:alphaModFix/>
          </a:blip>
          <a:srcRect b="0" l="33091" r="40345" t="0"/>
          <a:stretch/>
        </p:blipFill>
        <p:spPr>
          <a:xfrm>
            <a:off x="6639351" y="0"/>
            <a:ext cx="2504650" cy="5143500"/>
          </a:xfrm>
          <a:prstGeom prst="rect">
            <a:avLst/>
          </a:prstGeom>
          <a:noFill/>
          <a:ln>
            <a:noFill/>
          </a:ln>
        </p:spPr>
      </p:pic>
      <p:sp>
        <p:nvSpPr>
          <p:cNvPr id="121" name="Google Shape;121;p23"/>
          <p:cNvSpPr txBox="1"/>
          <p:nvPr/>
        </p:nvSpPr>
        <p:spPr>
          <a:xfrm>
            <a:off x="0" y="137625"/>
            <a:ext cx="66453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100">
                <a:solidFill>
                  <a:srgbClr val="FED100"/>
                </a:solidFill>
                <a:latin typeface="Open Sans"/>
                <a:ea typeface="Open Sans"/>
                <a:cs typeface="Open Sans"/>
                <a:sym typeface="Open Sans"/>
              </a:rPr>
              <a:t>Signs &amp; Symptoms of Depression</a:t>
            </a:r>
            <a:endParaRPr b="1" sz="3100">
              <a:solidFill>
                <a:srgbClr val="FED10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22" name="Google Shape;122;p23"/>
          <p:cNvSpPr txBox="1"/>
          <p:nvPr/>
        </p:nvSpPr>
        <p:spPr>
          <a:xfrm>
            <a:off x="125150" y="887125"/>
            <a:ext cx="6376800" cy="353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Depression symptoms can vary from mild to severe and can include:</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Feeling sad or having a depressed mood</a:t>
            </a:r>
            <a:endParaRPr b="1">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Loss of interest or pleasure in activities once enjoyed</a:t>
            </a:r>
            <a:endParaRPr b="1">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Changes in appetite — weight loss or gain unrelated to dieting</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Trouble sleeping or sleeping too much</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Loss of energy or increased fatigue</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Increase in purposeless physical activity (e.g., hand-wringing or pacing) or slowed movements and speech (actions observable by others)</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Feelings of worthlessness or guilt</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Difficulty thinking, concentrating or making decisions</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Thoughts of death or suicide</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sz="1000">
                <a:solidFill>
                  <a:schemeClr val="lt1"/>
                </a:solidFill>
                <a:latin typeface="Open Sans"/>
                <a:ea typeface="Open Sans"/>
                <a:cs typeface="Open Sans"/>
                <a:sym typeface="Open Sans"/>
              </a:rPr>
              <a:t>*The individual must be experiencing five or more symptoms during the same 2-week period and at least one of the symptoms should be either (1) depressed mood or (2) loss of interest or pleasure.</a:t>
            </a:r>
            <a:endParaRPr b="1">
              <a:solidFill>
                <a:schemeClr val="lt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4"/>
          <p:cNvSpPr/>
          <p:nvPr/>
        </p:nvSpPr>
        <p:spPr>
          <a:xfrm>
            <a:off x="4315525" y="1170875"/>
            <a:ext cx="3882900" cy="2943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sp>
        <p:nvSpPr>
          <p:cNvPr id="128" name="Google Shape;128;p24"/>
          <p:cNvSpPr/>
          <p:nvPr/>
        </p:nvSpPr>
        <p:spPr>
          <a:xfrm>
            <a:off x="242550" y="1145800"/>
            <a:ext cx="3763500" cy="2943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sp>
        <p:nvSpPr>
          <p:cNvPr id="129" name="Google Shape;129;p24"/>
          <p:cNvSpPr txBox="1"/>
          <p:nvPr/>
        </p:nvSpPr>
        <p:spPr>
          <a:xfrm>
            <a:off x="134475" y="154450"/>
            <a:ext cx="7890600" cy="8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More than Just Sadness </a:t>
            </a:r>
            <a:endParaRPr>
              <a:solidFill>
                <a:schemeClr val="dk1"/>
              </a:solidFill>
              <a:latin typeface="Open Sans"/>
              <a:ea typeface="Open Sans"/>
              <a:cs typeface="Open Sans"/>
              <a:sym typeface="Open Sans"/>
            </a:endParaRPr>
          </a:p>
        </p:txBody>
      </p:sp>
      <p:sp>
        <p:nvSpPr>
          <p:cNvPr id="130" name="Google Shape;130;p24"/>
          <p:cNvSpPr txBox="1"/>
          <p:nvPr/>
        </p:nvSpPr>
        <p:spPr>
          <a:xfrm>
            <a:off x="300150" y="1075675"/>
            <a:ext cx="3629700" cy="278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lang="en" sz="1600">
                <a:solidFill>
                  <a:schemeClr val="accent4"/>
                </a:solidFill>
                <a:latin typeface="Open Sans"/>
                <a:ea typeface="Open Sans"/>
                <a:cs typeface="Open Sans"/>
                <a:sym typeface="Open Sans"/>
              </a:rPr>
              <a:t>Sadness: </a:t>
            </a:r>
            <a:endParaRPr sz="1600">
              <a:solidFill>
                <a:schemeClr val="accent4"/>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a:solidFill>
                  <a:schemeClr val="accent1"/>
                </a:solidFill>
                <a:latin typeface="Open Sans"/>
                <a:ea typeface="Open Sans"/>
                <a:cs typeface="Open Sans"/>
                <a:sym typeface="Open Sans"/>
              </a:rPr>
              <a:t>Often connected to a specific cause like a disappointment or setback.</a:t>
            </a:r>
            <a:endParaRPr sz="1300">
              <a:solidFill>
                <a:schemeClr val="accent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a:solidFill>
                  <a:schemeClr val="accent1"/>
                </a:solidFill>
                <a:latin typeface="Open Sans"/>
                <a:ea typeface="Open Sans"/>
                <a:cs typeface="Open Sans"/>
                <a:sym typeface="Open Sans"/>
              </a:rPr>
              <a:t>Temporary; if it lasts more than two weeks and is accompanied by other warning signs, it can cause impairment and turn into depression over time.</a:t>
            </a:r>
            <a:endParaRPr sz="1300">
              <a:solidFill>
                <a:schemeClr val="accent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a:solidFill>
                  <a:schemeClr val="accent1"/>
                </a:solidFill>
                <a:latin typeface="Open Sans"/>
                <a:ea typeface="Open Sans"/>
                <a:cs typeface="Open Sans"/>
                <a:sym typeface="Open Sans"/>
              </a:rPr>
              <a:t>Symptoms typically pass after using coping strategies.</a:t>
            </a:r>
            <a:endParaRPr sz="1300">
              <a:solidFill>
                <a:schemeClr val="accent1"/>
              </a:solidFill>
              <a:latin typeface="Open Sans"/>
              <a:ea typeface="Open Sans"/>
              <a:cs typeface="Open Sans"/>
              <a:sym typeface="Open Sans"/>
            </a:endParaRPr>
          </a:p>
          <a:p>
            <a:pPr indent="0" lvl="0" marL="0" rtl="0" algn="l">
              <a:lnSpc>
                <a:spcPct val="100000"/>
              </a:lnSpc>
              <a:spcBef>
                <a:spcPts val="1200"/>
              </a:spcBef>
              <a:spcAft>
                <a:spcPts val="1600"/>
              </a:spcAft>
              <a:buNone/>
            </a:pPr>
            <a:r>
              <a:t/>
            </a:r>
            <a:endParaRPr>
              <a:solidFill>
                <a:schemeClr val="lt1"/>
              </a:solidFill>
              <a:latin typeface="Open Sans"/>
              <a:ea typeface="Open Sans"/>
              <a:cs typeface="Open Sans"/>
              <a:sym typeface="Open Sans"/>
            </a:endParaRPr>
          </a:p>
        </p:txBody>
      </p:sp>
      <p:sp>
        <p:nvSpPr>
          <p:cNvPr id="131" name="Google Shape;131;p24"/>
          <p:cNvSpPr txBox="1"/>
          <p:nvPr/>
        </p:nvSpPr>
        <p:spPr>
          <a:xfrm>
            <a:off x="4399150" y="1301500"/>
            <a:ext cx="3807300" cy="2740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 sz="1600">
                <a:solidFill>
                  <a:schemeClr val="accent4"/>
                </a:solidFill>
                <a:latin typeface="Open Sans"/>
                <a:ea typeface="Open Sans"/>
                <a:cs typeface="Open Sans"/>
                <a:sym typeface="Open Sans"/>
              </a:rPr>
              <a:t>Depression:</a:t>
            </a:r>
            <a:endParaRPr b="1" sz="1600">
              <a:solidFill>
                <a:schemeClr val="accent4"/>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a:solidFill>
                  <a:schemeClr val="accent1"/>
                </a:solidFill>
                <a:latin typeface="Open Sans"/>
                <a:ea typeface="Open Sans"/>
                <a:cs typeface="Open Sans"/>
                <a:sym typeface="Open Sans"/>
              </a:rPr>
              <a:t>D</a:t>
            </a:r>
            <a:r>
              <a:rPr lang="en" sz="1300">
                <a:solidFill>
                  <a:schemeClr val="accent1"/>
                </a:solidFill>
                <a:latin typeface="Open Sans"/>
                <a:ea typeface="Open Sans"/>
                <a:cs typeface="Open Sans"/>
                <a:sym typeface="Open Sans"/>
              </a:rPr>
              <a:t>oesn’t always have a direct cause; can be triggered by a situation, early experience, and trauma and often affects overall well-being and quality of life, not just emotional state. </a:t>
            </a:r>
            <a:endParaRPr sz="1300">
              <a:solidFill>
                <a:schemeClr val="accent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a:solidFill>
                  <a:schemeClr val="accent1"/>
                </a:solidFill>
                <a:latin typeface="Open Sans"/>
                <a:ea typeface="Open Sans"/>
                <a:cs typeface="Open Sans"/>
                <a:sym typeface="Open Sans"/>
              </a:rPr>
              <a:t>Is a diagnosable mood disorder that has specific signs &amp; symptoms that last everyday for two weeks or longer. </a:t>
            </a:r>
            <a:endParaRPr sz="1300">
              <a:solidFill>
                <a:schemeClr val="accent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300">
                <a:solidFill>
                  <a:schemeClr val="accent1"/>
                </a:solidFill>
                <a:latin typeface="Open Sans"/>
                <a:ea typeface="Open Sans"/>
                <a:cs typeface="Open Sans"/>
                <a:sym typeface="Open Sans"/>
              </a:rPr>
              <a:t>Symptoms may intensify without treatment. </a:t>
            </a:r>
            <a:endParaRPr sz="1300">
              <a:solidFill>
                <a:schemeClr val="accent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5"/>
          <p:cNvPicPr preferRelativeResize="0"/>
          <p:nvPr/>
        </p:nvPicPr>
        <p:blipFill rotWithShape="1">
          <a:blip r:embed="rId3">
            <a:alphaModFix/>
          </a:blip>
          <a:srcRect b="0" l="11748" r="56516" t="0"/>
          <a:stretch/>
        </p:blipFill>
        <p:spPr>
          <a:xfrm>
            <a:off x="-1" y="0"/>
            <a:ext cx="2992527" cy="5143500"/>
          </a:xfrm>
          <a:prstGeom prst="rect">
            <a:avLst/>
          </a:prstGeom>
          <a:noFill/>
          <a:ln>
            <a:noFill/>
          </a:ln>
        </p:spPr>
      </p:pic>
      <p:sp>
        <p:nvSpPr>
          <p:cNvPr id="137" name="Google Shape;137;p25"/>
          <p:cNvSpPr txBox="1"/>
          <p:nvPr/>
        </p:nvSpPr>
        <p:spPr>
          <a:xfrm>
            <a:off x="3096950" y="137625"/>
            <a:ext cx="48216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Depression in Teens</a:t>
            </a:r>
            <a:endParaRPr b="1" sz="3500">
              <a:solidFill>
                <a:srgbClr val="FED10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38" name="Google Shape;138;p25"/>
          <p:cNvSpPr txBox="1"/>
          <p:nvPr/>
        </p:nvSpPr>
        <p:spPr>
          <a:xfrm>
            <a:off x="3203075" y="1110775"/>
            <a:ext cx="4715400" cy="35376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Irritability</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Self defeating attitude</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Bizarre sleep patterns</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Substance use</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Risk taking </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Aggression </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Acting out </a:t>
            </a:r>
            <a:endParaRPr>
              <a:solidFill>
                <a:schemeClr val="lt1"/>
              </a:solidFill>
              <a:latin typeface="Open Sans"/>
              <a:ea typeface="Open Sans"/>
              <a:cs typeface="Open Sans"/>
              <a:sym typeface="Open Sans"/>
            </a:endParaRPr>
          </a:p>
          <a:p>
            <a:pPr indent="-317500" lvl="0" marL="457200" rtl="0" algn="l">
              <a:lnSpc>
                <a:spcPct val="100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Problems in school</a:t>
            </a:r>
            <a:endParaRPr>
              <a:solidFill>
                <a:schemeClr val="lt1"/>
              </a:solidFill>
              <a:latin typeface="Open Sans"/>
              <a:ea typeface="Open Sans"/>
              <a:cs typeface="Open Sans"/>
              <a:sym typeface="Open Sans"/>
            </a:endParaRPr>
          </a:p>
          <a:p>
            <a:pPr indent="0" lvl="0" marL="0" rtl="0" algn="l">
              <a:lnSpc>
                <a:spcPct val="100000"/>
              </a:lnSpc>
              <a:spcBef>
                <a:spcPts val="1600"/>
              </a:spcBef>
              <a:spcAft>
                <a:spcPts val="1600"/>
              </a:spcAft>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nvSpPr>
        <p:spPr>
          <a:xfrm>
            <a:off x="1708325" y="115850"/>
            <a:ext cx="48216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Depression in Teens</a:t>
            </a:r>
            <a:endParaRPr b="1" sz="3500">
              <a:solidFill>
                <a:srgbClr val="FED10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pic>
        <p:nvPicPr>
          <p:cNvPr id="144" name="Google Shape;144;p26"/>
          <p:cNvPicPr preferRelativeResize="0"/>
          <p:nvPr/>
        </p:nvPicPr>
        <p:blipFill>
          <a:blip r:embed="rId3">
            <a:alphaModFix/>
          </a:blip>
          <a:stretch>
            <a:fillRect/>
          </a:stretch>
        </p:blipFill>
        <p:spPr>
          <a:xfrm>
            <a:off x="1452925" y="994174"/>
            <a:ext cx="5332399" cy="2729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7" title="Student Stories - Signs &amp; Symptoms (Lindsey)">
            <a:hlinkClick r:id="rId3"/>
          </p:cNvPr>
          <p:cNvPicPr preferRelativeResize="0"/>
          <p:nvPr/>
        </p:nvPicPr>
        <p:blipFill>
          <a:blip r:embed="rId4">
            <a:alphaModFix/>
          </a:blip>
          <a:stretch>
            <a:fillRect/>
          </a:stretch>
        </p:blipFill>
        <p:spPr>
          <a:xfrm>
            <a:off x="270725" y="470575"/>
            <a:ext cx="8036700" cy="4520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Risk Factors of Depression</a:t>
            </a:r>
            <a:endParaRPr b="1" sz="3500">
              <a:solidFill>
                <a:srgbClr val="FED10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55" name="Google Shape;155;p28"/>
          <p:cNvSpPr txBox="1"/>
          <p:nvPr/>
        </p:nvSpPr>
        <p:spPr>
          <a:xfrm>
            <a:off x="459875" y="882175"/>
            <a:ext cx="8270700" cy="3537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Personal or family history of depression</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Major life changes, trauma, or stress</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Certain physical illnesses and medications</a:t>
            </a:r>
            <a:endParaRPr>
              <a:solidFill>
                <a:schemeClr val="lt1"/>
              </a:solidFill>
              <a:highlight>
                <a:schemeClr val="lt1"/>
              </a:highlight>
              <a:latin typeface="Open Sans"/>
              <a:ea typeface="Open Sans"/>
              <a:cs typeface="Open Sans"/>
              <a:sym typeface="Open Sans"/>
            </a:endParaRPr>
          </a:p>
        </p:txBody>
      </p:sp>
      <p:pic>
        <p:nvPicPr>
          <p:cNvPr id="156" name="Google Shape;156;p28"/>
          <p:cNvPicPr preferRelativeResize="0"/>
          <p:nvPr/>
        </p:nvPicPr>
        <p:blipFill rotWithShape="1">
          <a:blip r:embed="rId3">
            <a:alphaModFix/>
          </a:blip>
          <a:srcRect b="37507" l="18552" r="15843" t="24932"/>
          <a:stretch/>
        </p:blipFill>
        <p:spPr>
          <a:xfrm>
            <a:off x="0" y="2384275"/>
            <a:ext cx="8517475" cy="2759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nvSpPr>
        <p:spPr>
          <a:xfrm>
            <a:off x="1117550" y="2085050"/>
            <a:ext cx="62820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Open Sans"/>
                <a:ea typeface="Open Sans"/>
                <a:cs typeface="Open Sans"/>
                <a:sym typeface="Open Sans"/>
              </a:rPr>
              <a:t>It’s easy to tell when an </a:t>
            </a:r>
            <a:r>
              <a:rPr lang="en" sz="1500">
                <a:solidFill>
                  <a:schemeClr val="lt1"/>
                </a:solidFill>
                <a:latin typeface="Open Sans"/>
                <a:ea typeface="Open Sans"/>
                <a:cs typeface="Open Sans"/>
                <a:sym typeface="Open Sans"/>
              </a:rPr>
              <a:t>adolescent</a:t>
            </a:r>
            <a:r>
              <a:rPr lang="en" sz="1500">
                <a:solidFill>
                  <a:schemeClr val="lt1"/>
                </a:solidFill>
                <a:latin typeface="Open Sans"/>
                <a:ea typeface="Open Sans"/>
                <a:cs typeface="Open Sans"/>
                <a:sym typeface="Open Sans"/>
              </a:rPr>
              <a:t> is depressed because they just cry all the time.</a:t>
            </a:r>
            <a:endParaRPr sz="1500">
              <a:solidFill>
                <a:schemeClr val="lt1"/>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162" name="Google Shape;162;p29"/>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163" name="Google Shape;163;p29"/>
          <p:cNvSpPr txBox="1"/>
          <p:nvPr/>
        </p:nvSpPr>
        <p:spPr>
          <a:xfrm>
            <a:off x="1002550" y="3359100"/>
            <a:ext cx="6471000" cy="1708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a</a:t>
            </a:r>
            <a:r>
              <a:rPr lang="en" sz="1800">
                <a:solidFill>
                  <a:schemeClr val="accent5"/>
                </a:solidFill>
                <a:latin typeface="Open Sans"/>
                <a:ea typeface="Open Sans"/>
                <a:cs typeface="Open Sans"/>
                <a:sym typeface="Open Sans"/>
              </a:rPr>
              <a:t>dolescents with depression may have various symptoms. They may cry, they may seem irritable or anxious. They may have no energy and feel tired, have trouble sleeping; or they sleep too </a:t>
            </a:r>
            <a:r>
              <a:rPr lang="en" sz="1800">
                <a:solidFill>
                  <a:schemeClr val="accent5"/>
                </a:solidFill>
                <a:latin typeface="Open Sans"/>
                <a:ea typeface="Open Sans"/>
                <a:cs typeface="Open Sans"/>
                <a:sym typeface="Open Sans"/>
              </a:rPr>
              <a:t>much</a:t>
            </a:r>
            <a:r>
              <a:rPr lang="en" sz="1800">
                <a:solidFill>
                  <a:schemeClr val="accent5"/>
                </a:solidFill>
                <a:latin typeface="Open Sans"/>
                <a:ea typeface="Open Sans"/>
                <a:cs typeface="Open Sans"/>
                <a:sym typeface="Open Sans"/>
              </a:rPr>
              <a:t>. </a:t>
            </a:r>
            <a:endParaRPr sz="1800">
              <a:solidFill>
                <a:schemeClr val="lt1"/>
              </a:solidFill>
              <a:latin typeface="Open Sans Light"/>
              <a:ea typeface="Open Sans Light"/>
              <a:cs typeface="Open Sans Light"/>
              <a:sym typeface="Open Sans Light"/>
            </a:endParaRPr>
          </a:p>
        </p:txBody>
      </p:sp>
      <p:sp>
        <p:nvSpPr>
          <p:cNvPr id="164" name="Google Shape;164;p29"/>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nvSpPr>
        <p:spPr>
          <a:xfrm>
            <a:off x="1117550" y="2085050"/>
            <a:ext cx="66558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Open Sans"/>
                <a:ea typeface="Open Sans"/>
                <a:cs typeface="Open Sans"/>
                <a:sym typeface="Open Sans"/>
              </a:rPr>
              <a:t>Teens are just moody. Depression and self-destructive behavior is rare.</a:t>
            </a:r>
            <a:endParaRPr sz="1500">
              <a:solidFill>
                <a:schemeClr val="lt1"/>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170" name="Google Shape;170;p30"/>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171" name="Google Shape;171;p30"/>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
        <p:nvSpPr>
          <p:cNvPr id="172" name="Google Shape;172;p30"/>
          <p:cNvSpPr txBox="1"/>
          <p:nvPr/>
        </p:nvSpPr>
        <p:spPr>
          <a:xfrm>
            <a:off x="1163375" y="3389000"/>
            <a:ext cx="6133800" cy="123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both forms of behavior are common in adolescents.</a:t>
            </a:r>
            <a:endParaRPr sz="1800">
              <a:solidFill>
                <a:schemeClr val="lt1"/>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1"/>
          <p:cNvPicPr preferRelativeResize="0"/>
          <p:nvPr/>
        </p:nvPicPr>
        <p:blipFill rotWithShape="1">
          <a:blip r:embed="rId3">
            <a:alphaModFix/>
          </a:blip>
          <a:srcRect b="0" l="11669" r="29423" t="0"/>
          <a:stretch/>
        </p:blipFill>
        <p:spPr>
          <a:xfrm>
            <a:off x="0" y="25"/>
            <a:ext cx="5386248" cy="5143449"/>
          </a:xfrm>
          <a:prstGeom prst="rect">
            <a:avLst/>
          </a:prstGeom>
          <a:noFill/>
          <a:ln>
            <a:noFill/>
          </a:ln>
        </p:spPr>
      </p:pic>
      <p:sp>
        <p:nvSpPr>
          <p:cNvPr id="178" name="Google Shape;178;p31"/>
          <p:cNvSpPr txBox="1"/>
          <p:nvPr/>
        </p:nvSpPr>
        <p:spPr>
          <a:xfrm>
            <a:off x="5576950" y="61425"/>
            <a:ext cx="28536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rgbClr val="FED100"/>
                </a:solidFill>
                <a:latin typeface="Open Sans"/>
                <a:ea typeface="Open Sans"/>
                <a:cs typeface="Open Sans"/>
                <a:sym typeface="Open Sans"/>
              </a:rPr>
              <a:t>Treatment</a:t>
            </a:r>
            <a:endParaRPr>
              <a:solidFill>
                <a:schemeClr val="dk1"/>
              </a:solidFill>
              <a:latin typeface="Open Sans"/>
              <a:ea typeface="Open Sans"/>
              <a:cs typeface="Open Sans"/>
              <a:sym typeface="Open Sans"/>
            </a:endParaRPr>
          </a:p>
        </p:txBody>
      </p:sp>
      <p:sp>
        <p:nvSpPr>
          <p:cNvPr id="179" name="Google Shape;179;p31"/>
          <p:cNvSpPr txBox="1"/>
          <p:nvPr/>
        </p:nvSpPr>
        <p:spPr>
          <a:xfrm>
            <a:off x="5483025" y="700850"/>
            <a:ext cx="2947500" cy="718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b="1" lang="en">
                <a:solidFill>
                  <a:schemeClr val="lt1"/>
                </a:solidFill>
                <a:latin typeface="Open Sans"/>
                <a:ea typeface="Open Sans"/>
                <a:cs typeface="Open Sans"/>
                <a:sym typeface="Open Sans"/>
              </a:rPr>
              <a:t>Treatment is effective, yet hard to get.</a:t>
            </a:r>
            <a:r>
              <a:rPr b="1" lang="en">
                <a:solidFill>
                  <a:srgbClr val="4C5054"/>
                </a:solidFill>
                <a:latin typeface="Open Sans"/>
                <a:ea typeface="Open Sans"/>
                <a:cs typeface="Open Sans"/>
                <a:sym typeface="Open Sans"/>
              </a:rPr>
              <a:t> </a:t>
            </a:r>
            <a:endParaRPr>
              <a:solidFill>
                <a:srgbClr val="4C5054"/>
              </a:solidFill>
              <a:latin typeface="Open Sans"/>
              <a:ea typeface="Open Sans"/>
              <a:cs typeface="Open Sans"/>
              <a:sym typeface="Open Sans"/>
            </a:endParaRPr>
          </a:p>
        </p:txBody>
      </p:sp>
      <p:sp>
        <p:nvSpPr>
          <p:cNvPr id="180" name="Google Shape;180;p31"/>
          <p:cNvSpPr txBox="1"/>
          <p:nvPr/>
        </p:nvSpPr>
        <p:spPr>
          <a:xfrm>
            <a:off x="5538650" y="1397850"/>
            <a:ext cx="2892000" cy="374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lt1"/>
                </a:solidFill>
                <a:latin typeface="Open Sans"/>
                <a:ea typeface="Open Sans"/>
                <a:cs typeface="Open Sans"/>
                <a:sym typeface="Open Sans"/>
              </a:rPr>
              <a:t>In 2021, an estimated 41% of US adolescents with depression received treatment in the past year.</a:t>
            </a:r>
            <a:endParaRPr sz="13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3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sz="1300">
                <a:solidFill>
                  <a:schemeClr val="lt1"/>
                </a:solidFill>
                <a:latin typeface="Open Sans"/>
                <a:ea typeface="Open Sans"/>
                <a:cs typeface="Open Sans"/>
                <a:sym typeface="Open Sans"/>
              </a:rPr>
              <a:t>Stigma and other barriers play a role in youth not receiving the treatment they need.</a:t>
            </a:r>
            <a:endParaRPr sz="13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3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sz="1300">
                <a:solidFill>
                  <a:schemeClr val="lt1"/>
                </a:solidFill>
                <a:latin typeface="Open Sans"/>
                <a:ea typeface="Open Sans"/>
                <a:cs typeface="Open Sans"/>
                <a:sym typeface="Open Sans"/>
              </a:rPr>
              <a:t>Approximately ⅔ of teens receiving mental health treatment are receiving services at school.</a:t>
            </a:r>
            <a:endParaRPr sz="13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3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sz="1300">
                <a:solidFill>
                  <a:schemeClr val="lt1"/>
                </a:solidFill>
                <a:latin typeface="Open Sans"/>
                <a:ea typeface="Open Sans"/>
                <a:cs typeface="Open Sans"/>
                <a:sym typeface="Open Sans"/>
              </a:rPr>
              <a:t>Schools &amp; parents can create protective relationships with students &amp; help them grow into healthy adulthood.</a:t>
            </a:r>
            <a:endParaRPr sz="1300">
              <a:solidFill>
                <a:schemeClr val="l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4"/>
          <p:cNvSpPr txBox="1"/>
          <p:nvPr>
            <p:ph idx="1" type="body"/>
          </p:nvPr>
        </p:nvSpPr>
        <p:spPr>
          <a:xfrm>
            <a:off x="311700" y="1152475"/>
            <a:ext cx="7762500" cy="27705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a:latin typeface="Open Sans"/>
                <a:ea typeface="Open Sans"/>
                <a:cs typeface="Open Sans"/>
                <a:sym typeface="Open Sans"/>
              </a:rPr>
              <a:t>This training contains discussion of depression, self-harm and suicide. </a:t>
            </a:r>
            <a:endParaRPr>
              <a:latin typeface="Open Sans"/>
              <a:ea typeface="Open Sans"/>
              <a:cs typeface="Open Sans"/>
              <a:sym typeface="Open Sans"/>
            </a:endParaRPr>
          </a:p>
          <a:p>
            <a:pPr indent="0" lvl="0" marL="457200" rtl="0" algn="l">
              <a:lnSpc>
                <a:spcPct val="115000"/>
              </a:lnSpc>
              <a:spcBef>
                <a:spcPts val="1200"/>
              </a:spcBef>
              <a:spcAft>
                <a:spcPts val="0"/>
              </a:spcAft>
              <a:buNone/>
            </a:pPr>
            <a:r>
              <a:t/>
            </a:r>
            <a:endParaRPr>
              <a:latin typeface="Open Sans"/>
              <a:ea typeface="Open Sans"/>
              <a:cs typeface="Open Sans"/>
              <a:sym typeface="Open Sans"/>
            </a:endParaRPr>
          </a:p>
          <a:p>
            <a:pPr indent="0" lvl="0" marL="457200" rtl="0" algn="l">
              <a:lnSpc>
                <a:spcPct val="115000"/>
              </a:lnSpc>
              <a:spcBef>
                <a:spcPts val="1200"/>
              </a:spcBef>
              <a:spcAft>
                <a:spcPts val="1200"/>
              </a:spcAft>
              <a:buNone/>
            </a:pPr>
            <a:r>
              <a:rPr lang="en">
                <a:latin typeface="Open Sans"/>
                <a:ea typeface="Open Sans"/>
                <a:cs typeface="Open Sans"/>
                <a:sym typeface="Open Sans"/>
              </a:rPr>
              <a:t>If you or someone you know is experiencing suicidal thoughts or is in crisis, please reach out to the 988 Lifeline, which provides 24/7, free, confidential support for people in distress.</a:t>
            </a:r>
            <a:endParaRPr>
              <a:latin typeface="Open Sans"/>
              <a:ea typeface="Open Sans"/>
              <a:cs typeface="Open Sans"/>
              <a:sym typeface="Open Sans"/>
            </a:endParaRPr>
          </a:p>
        </p:txBody>
      </p:sp>
      <p:sp>
        <p:nvSpPr>
          <p:cNvPr id="54" name="Google Shape;54;p14"/>
          <p:cNvSpPr txBox="1"/>
          <p:nvPr>
            <p:ph type="title"/>
          </p:nvPr>
        </p:nvSpPr>
        <p:spPr>
          <a:xfrm>
            <a:off x="311700" y="445025"/>
            <a:ext cx="7762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Content Notice</a:t>
            </a:r>
            <a:endParaRPr/>
          </a:p>
        </p:txBody>
      </p:sp>
      <p:pic>
        <p:nvPicPr>
          <p:cNvPr id="55" name="Google Shape;55;p14"/>
          <p:cNvPicPr preferRelativeResize="0"/>
          <p:nvPr/>
        </p:nvPicPr>
        <p:blipFill>
          <a:blip r:embed="rId3">
            <a:alphaModFix/>
          </a:blip>
          <a:stretch>
            <a:fillRect/>
          </a:stretch>
        </p:blipFill>
        <p:spPr>
          <a:xfrm>
            <a:off x="3098838" y="3974801"/>
            <a:ext cx="2188221" cy="57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2"/>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Warning Signs of Suicide</a:t>
            </a:r>
            <a:endParaRPr>
              <a:solidFill>
                <a:schemeClr val="dk1"/>
              </a:solidFill>
              <a:latin typeface="Open Sans"/>
              <a:ea typeface="Open Sans"/>
              <a:cs typeface="Open Sans"/>
              <a:sym typeface="Open Sans"/>
            </a:endParaRPr>
          </a:p>
        </p:txBody>
      </p:sp>
      <p:sp>
        <p:nvSpPr>
          <p:cNvPr id="186" name="Google Shape;186;p32"/>
          <p:cNvSpPr txBox="1"/>
          <p:nvPr/>
        </p:nvSpPr>
        <p:spPr>
          <a:xfrm>
            <a:off x="353750" y="898525"/>
            <a:ext cx="5634900" cy="410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chemeClr val="lt1"/>
                </a:solidFill>
                <a:latin typeface="Open Sans"/>
                <a:ea typeface="Open Sans"/>
                <a:cs typeface="Open Sans"/>
                <a:sym typeface="Open Sans"/>
              </a:rPr>
              <a:t>Talking about:</a:t>
            </a:r>
            <a:endParaRPr b="1"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Wanting to die</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Great guilt or shame</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Being a burden to others</a:t>
            </a:r>
            <a:endParaRPr sz="12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2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200">
                <a:solidFill>
                  <a:schemeClr val="lt1"/>
                </a:solidFill>
                <a:latin typeface="Open Sans"/>
                <a:ea typeface="Open Sans"/>
                <a:cs typeface="Open Sans"/>
                <a:sym typeface="Open Sans"/>
              </a:rPr>
              <a:t>Feeling:</a:t>
            </a:r>
            <a:endParaRPr b="1"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Empty, hopeless, trapped, or having no reason to live</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Extremely sad, more anxious, agitated, or full of rage</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Unbearable emotional or physical pain</a:t>
            </a:r>
            <a:endParaRPr sz="12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2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200">
                <a:solidFill>
                  <a:schemeClr val="lt1"/>
                </a:solidFill>
                <a:latin typeface="Open Sans"/>
                <a:ea typeface="Open Sans"/>
                <a:cs typeface="Open Sans"/>
                <a:sym typeface="Open Sans"/>
              </a:rPr>
              <a:t>Change in behavior, such as:</a:t>
            </a:r>
            <a:endParaRPr b="1"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Making a plan or researching ways to die</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Withdrawing from friends, saying goodbye, or giving away prized possessions</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Taking dangerous risks such as driving extremely fast</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Displaying extreme mood swings</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Eating or sleeping more or less</a:t>
            </a:r>
            <a:endParaRPr sz="1200">
              <a:solidFill>
                <a:schemeClr val="lt1"/>
              </a:solidFill>
              <a:latin typeface="Open Sans"/>
              <a:ea typeface="Open Sans"/>
              <a:cs typeface="Open Sans"/>
              <a:sym typeface="Open Sans"/>
            </a:endParaRPr>
          </a:p>
          <a:p>
            <a:pPr indent="-304800" lvl="0" marL="457200" rtl="0" algn="l">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Using drugs or alcohol more often</a:t>
            </a:r>
            <a:endParaRPr sz="12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2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lang="en" sz="1200">
                <a:solidFill>
                  <a:schemeClr val="lt1"/>
                </a:solidFill>
                <a:latin typeface="Open Sans"/>
                <a:ea typeface="Open Sans"/>
                <a:cs typeface="Open Sans"/>
                <a:sym typeface="Open Sans"/>
              </a:rPr>
              <a:t>If these warning signs apply to you or someone you know, get help as soon as possible, particularly if the behavior is new or has increased recently.</a:t>
            </a:r>
            <a:endParaRPr sz="1200">
              <a:solidFill>
                <a:schemeClr val="lt1"/>
              </a:solidFill>
              <a:latin typeface="Open Sans"/>
              <a:ea typeface="Open Sans"/>
              <a:cs typeface="Open Sans"/>
              <a:sym typeface="Open Sans"/>
            </a:endParaRPr>
          </a:p>
        </p:txBody>
      </p:sp>
      <p:pic>
        <p:nvPicPr>
          <p:cNvPr id="187" name="Google Shape;187;p32"/>
          <p:cNvPicPr preferRelativeResize="0"/>
          <p:nvPr/>
        </p:nvPicPr>
        <p:blipFill>
          <a:blip r:embed="rId3">
            <a:alphaModFix/>
          </a:blip>
          <a:stretch>
            <a:fillRect/>
          </a:stretch>
        </p:blipFill>
        <p:spPr>
          <a:xfrm>
            <a:off x="8682550" y="137625"/>
            <a:ext cx="348300" cy="4203198"/>
          </a:xfrm>
          <a:prstGeom prst="rect">
            <a:avLst/>
          </a:prstGeom>
          <a:noFill/>
          <a:ln>
            <a:noFill/>
          </a:ln>
        </p:spPr>
      </p:pic>
      <p:pic>
        <p:nvPicPr>
          <p:cNvPr id="188" name="Google Shape;188;p32"/>
          <p:cNvPicPr preferRelativeResize="0"/>
          <p:nvPr/>
        </p:nvPicPr>
        <p:blipFill rotWithShape="1">
          <a:blip r:embed="rId4">
            <a:alphaModFix/>
          </a:blip>
          <a:srcRect b="0" l="20271" r="10041" t="0"/>
          <a:stretch/>
        </p:blipFill>
        <p:spPr>
          <a:xfrm>
            <a:off x="6182850" y="0"/>
            <a:ext cx="2389674" cy="51435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3"/>
          <p:cNvSpPr txBox="1"/>
          <p:nvPr/>
        </p:nvSpPr>
        <p:spPr>
          <a:xfrm>
            <a:off x="2575275" y="137625"/>
            <a:ext cx="58554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Risk Factors of Suicide</a:t>
            </a:r>
            <a:endParaRPr>
              <a:solidFill>
                <a:schemeClr val="dk1"/>
              </a:solidFill>
              <a:latin typeface="Open Sans"/>
              <a:ea typeface="Open Sans"/>
              <a:cs typeface="Open Sans"/>
              <a:sym typeface="Open Sans"/>
            </a:endParaRPr>
          </a:p>
        </p:txBody>
      </p:sp>
      <p:sp>
        <p:nvSpPr>
          <p:cNvPr id="194" name="Google Shape;194;p33"/>
          <p:cNvSpPr txBox="1"/>
          <p:nvPr/>
        </p:nvSpPr>
        <p:spPr>
          <a:xfrm>
            <a:off x="2575275" y="856125"/>
            <a:ext cx="5905800" cy="3785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Depression, other mental disorders, or substance abuse disorder</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Certain medical conditions</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Chronic pain</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A prior suicide attempt</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Family history of suicide, a mental disorder or substance abuse</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Family violence, including physical or sexual abuse</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Having guns or other firearms in the home</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Having recently been released from prison or jail</a:t>
            </a:r>
            <a:endParaRPr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Being exposed to others' suicidal behavior, such as that of family members, peers, or celebrities</a:t>
            </a:r>
            <a:endParaRPr sz="1200">
              <a:solidFill>
                <a:schemeClr val="lt1"/>
              </a:solidFill>
              <a:latin typeface="Open Sans"/>
              <a:ea typeface="Open Sans"/>
              <a:cs typeface="Open Sans"/>
              <a:sym typeface="Open Sans"/>
            </a:endParaRPr>
          </a:p>
          <a:p>
            <a:pPr indent="0" lvl="0" marL="0" rtl="0" algn="l">
              <a:spcBef>
                <a:spcPts val="1600"/>
              </a:spcBef>
              <a:spcAft>
                <a:spcPts val="0"/>
              </a:spcAft>
              <a:buNone/>
            </a:pPr>
            <a:r>
              <a:rPr lang="en" sz="1000">
                <a:solidFill>
                  <a:schemeClr val="lt1"/>
                </a:solidFill>
                <a:latin typeface="Open Sans"/>
                <a:ea typeface="Open Sans"/>
                <a:cs typeface="Open Sans"/>
                <a:sym typeface="Open Sans"/>
              </a:rPr>
              <a:t>Many people have some of these risk factors but do not attempt suicide. It is important to note that suicide is not a normal response to stress. </a:t>
            </a:r>
            <a:r>
              <a:rPr b="1" lang="en" sz="1000">
                <a:solidFill>
                  <a:schemeClr val="lt1"/>
                </a:solidFill>
                <a:latin typeface="Open Sans"/>
                <a:ea typeface="Open Sans"/>
                <a:cs typeface="Open Sans"/>
                <a:sym typeface="Open Sans"/>
              </a:rPr>
              <a:t>Suicidal thoughts or actions are a sign of extreme distress and should not be ignored.</a:t>
            </a:r>
            <a:endParaRPr sz="1200">
              <a:solidFill>
                <a:schemeClr val="lt1"/>
              </a:solidFill>
              <a:latin typeface="Open Sans"/>
              <a:ea typeface="Open Sans"/>
              <a:cs typeface="Open Sans"/>
              <a:sym typeface="Open Sans"/>
            </a:endParaRPr>
          </a:p>
        </p:txBody>
      </p:sp>
      <p:pic>
        <p:nvPicPr>
          <p:cNvPr id="195" name="Google Shape;195;p33"/>
          <p:cNvPicPr preferRelativeResize="0"/>
          <p:nvPr/>
        </p:nvPicPr>
        <p:blipFill rotWithShape="1">
          <a:blip r:embed="rId3">
            <a:alphaModFix/>
          </a:blip>
          <a:srcRect b="0" l="49998" r="23516" t="0"/>
          <a:stretch/>
        </p:blipFill>
        <p:spPr>
          <a:xfrm>
            <a:off x="0" y="-13650"/>
            <a:ext cx="2497473"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4"/>
          <p:cNvSpPr txBox="1"/>
          <p:nvPr/>
        </p:nvSpPr>
        <p:spPr>
          <a:xfrm>
            <a:off x="1117550" y="2085050"/>
            <a:ext cx="62820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Open Sans"/>
                <a:ea typeface="Open Sans"/>
                <a:cs typeface="Open Sans"/>
                <a:sym typeface="Open Sans"/>
              </a:rPr>
              <a:t>Most young people thinking about suicide never seek or ask for help.</a:t>
            </a:r>
            <a:endParaRPr sz="1500">
              <a:solidFill>
                <a:schemeClr val="lt1"/>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201" name="Google Shape;201;p34"/>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202" name="Google Shape;202;p34"/>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
        <p:nvSpPr>
          <p:cNvPr id="203" name="Google Shape;203;p34"/>
          <p:cNvSpPr txBox="1"/>
          <p:nvPr/>
        </p:nvSpPr>
        <p:spPr>
          <a:xfrm>
            <a:off x="1163375" y="3389000"/>
            <a:ext cx="6133800" cy="123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o</a:t>
            </a:r>
            <a:r>
              <a:rPr lang="en" sz="1800">
                <a:solidFill>
                  <a:schemeClr val="accent5"/>
                </a:solidFill>
                <a:latin typeface="Open Sans"/>
                <a:ea typeface="Open Sans"/>
                <a:cs typeface="Open Sans"/>
                <a:sym typeface="Open Sans"/>
              </a:rPr>
              <a:t>ften, young people will tell their peers of their thoughts and plans. 66% of young people first report suicidal thoughts to a friend.</a:t>
            </a:r>
            <a:endParaRPr sz="1800">
              <a:solidFill>
                <a:schemeClr val="accent5"/>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nvSpPr>
        <p:spPr>
          <a:xfrm>
            <a:off x="1117550" y="2085050"/>
            <a:ext cx="62820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Open Sans"/>
                <a:ea typeface="Open Sans"/>
                <a:cs typeface="Open Sans"/>
                <a:sym typeface="Open Sans"/>
              </a:rPr>
              <a:t>Most suicide attempts or deaths happen without warning.</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209" name="Google Shape;209;p35"/>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210" name="Google Shape;210;p35"/>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
        <p:nvSpPr>
          <p:cNvPr id="211" name="Google Shape;211;p35"/>
          <p:cNvSpPr txBox="1"/>
          <p:nvPr/>
        </p:nvSpPr>
        <p:spPr>
          <a:xfrm>
            <a:off x="1163375" y="3389000"/>
            <a:ext cx="6133800" cy="123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warning signs, verbally and behaviorally, precede most suicides. </a:t>
            </a:r>
            <a:r>
              <a:rPr lang="en" sz="1800">
                <a:solidFill>
                  <a:schemeClr val="accent5"/>
                </a:solidFill>
                <a:latin typeface="Open Sans"/>
                <a:ea typeface="Open Sans"/>
                <a:cs typeface="Open Sans"/>
                <a:sym typeface="Open Sans"/>
              </a:rPr>
              <a:t>In most cases where someone attempts or dies by suicide, there were warning signs in their behaviors and/or conversations.</a:t>
            </a:r>
            <a:endParaRPr sz="1800">
              <a:solidFill>
                <a:schemeClr val="lt1"/>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6"/>
          <p:cNvSpPr txBox="1"/>
          <p:nvPr/>
        </p:nvSpPr>
        <p:spPr>
          <a:xfrm>
            <a:off x="1117550" y="2085050"/>
            <a:ext cx="62820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Open Sans"/>
                <a:ea typeface="Open Sans"/>
                <a:cs typeface="Open Sans"/>
                <a:sym typeface="Open Sans"/>
              </a:rPr>
              <a:t>People</a:t>
            </a:r>
            <a:r>
              <a:rPr lang="en" sz="1500">
                <a:solidFill>
                  <a:schemeClr val="lt1"/>
                </a:solidFill>
                <a:latin typeface="Open Sans"/>
                <a:ea typeface="Open Sans"/>
                <a:cs typeface="Open Sans"/>
                <a:sym typeface="Open Sans"/>
              </a:rPr>
              <a:t> who die by suicide are selfish and take the easy way out.</a:t>
            </a:r>
            <a:endParaRPr sz="1500">
              <a:solidFill>
                <a:schemeClr val="lt1"/>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217" name="Google Shape;217;p36"/>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218" name="Google Shape;218;p36"/>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
        <p:nvSpPr>
          <p:cNvPr id="219" name="Google Shape;219;p36"/>
          <p:cNvSpPr txBox="1"/>
          <p:nvPr/>
        </p:nvSpPr>
        <p:spPr>
          <a:xfrm>
            <a:off x="1163375" y="3389000"/>
            <a:ext cx="6133800" cy="123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typically people do not die by suicide because they do not want to live. People die by suicide because they want to end their pain and suffering.</a:t>
            </a:r>
            <a:endParaRPr sz="1800">
              <a:solidFill>
                <a:schemeClr val="lt1"/>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nvSpPr>
        <p:spPr>
          <a:xfrm>
            <a:off x="1117550" y="2085050"/>
            <a:ext cx="6282000" cy="84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Open Sans"/>
                <a:ea typeface="Open Sans"/>
                <a:cs typeface="Open Sans"/>
                <a:sym typeface="Open Sans"/>
              </a:rPr>
              <a:t>Suicide is not preventable.</a:t>
            </a:r>
            <a:endParaRPr sz="1500">
              <a:solidFill>
                <a:schemeClr val="lt1"/>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b="1" sz="2600">
              <a:solidFill>
                <a:schemeClr val="accent5"/>
              </a:solidFill>
              <a:latin typeface="Open Sans"/>
              <a:ea typeface="Open Sans"/>
              <a:cs typeface="Open Sans"/>
              <a:sym typeface="Open Sans"/>
            </a:endParaRPr>
          </a:p>
          <a:p>
            <a:pPr indent="0" lvl="0" marL="0" rtl="0" algn="ctr">
              <a:lnSpc>
                <a:spcPct val="115000"/>
              </a:lnSpc>
              <a:spcBef>
                <a:spcPts val="1600"/>
              </a:spcBef>
              <a:spcAft>
                <a:spcPts val="0"/>
              </a:spcAft>
              <a:buNone/>
            </a:pPr>
            <a:r>
              <a:t/>
            </a:r>
            <a:endParaRPr sz="1200">
              <a:solidFill>
                <a:schemeClr val="lt1"/>
              </a:solidFill>
              <a:latin typeface="Open Sans"/>
              <a:ea typeface="Open Sans"/>
              <a:cs typeface="Open Sans"/>
              <a:sym typeface="Open Sans"/>
            </a:endParaRPr>
          </a:p>
          <a:p>
            <a:pPr indent="0" lvl="0" marL="0" rtl="0" algn="ctr">
              <a:lnSpc>
                <a:spcPct val="115000"/>
              </a:lnSpc>
              <a:spcBef>
                <a:spcPts val="1600"/>
              </a:spcBef>
              <a:spcAft>
                <a:spcPts val="1600"/>
              </a:spcAft>
              <a:buNone/>
            </a:pPr>
            <a:r>
              <a:t/>
            </a:r>
            <a:endParaRPr sz="1200">
              <a:solidFill>
                <a:schemeClr val="lt1"/>
              </a:solidFill>
              <a:latin typeface="Open Sans"/>
              <a:ea typeface="Open Sans"/>
              <a:cs typeface="Open Sans"/>
              <a:sym typeface="Open Sans"/>
            </a:endParaRPr>
          </a:p>
        </p:txBody>
      </p:sp>
      <p:pic>
        <p:nvPicPr>
          <p:cNvPr id="225" name="Google Shape;225;p37"/>
          <p:cNvPicPr preferRelativeResize="0"/>
          <p:nvPr/>
        </p:nvPicPr>
        <p:blipFill>
          <a:blip r:embed="rId3">
            <a:alphaModFix/>
          </a:blip>
          <a:stretch>
            <a:fillRect/>
          </a:stretch>
        </p:blipFill>
        <p:spPr>
          <a:xfrm>
            <a:off x="2175750" y="187100"/>
            <a:ext cx="4033201" cy="1708175"/>
          </a:xfrm>
          <a:prstGeom prst="rect">
            <a:avLst/>
          </a:prstGeom>
          <a:noFill/>
          <a:ln>
            <a:noFill/>
          </a:ln>
        </p:spPr>
      </p:pic>
      <p:sp>
        <p:nvSpPr>
          <p:cNvPr id="226" name="Google Shape;226;p37"/>
          <p:cNvSpPr txBox="1"/>
          <p:nvPr/>
        </p:nvSpPr>
        <p:spPr>
          <a:xfrm>
            <a:off x="1163375" y="2791375"/>
            <a:ext cx="6133800" cy="48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solidFill>
                  <a:schemeClr val="accent5"/>
                </a:solidFill>
                <a:latin typeface="Open Sans"/>
                <a:ea typeface="Open Sans"/>
                <a:cs typeface="Open Sans"/>
                <a:sym typeface="Open Sans"/>
              </a:rPr>
              <a:t>That’s a MYTH </a:t>
            </a:r>
            <a:endParaRPr sz="1800">
              <a:solidFill>
                <a:schemeClr val="lt1"/>
              </a:solidFill>
              <a:latin typeface="Open Sans Light"/>
              <a:ea typeface="Open Sans Light"/>
              <a:cs typeface="Open Sans Light"/>
              <a:sym typeface="Open Sans Light"/>
            </a:endParaRPr>
          </a:p>
        </p:txBody>
      </p:sp>
      <p:sp>
        <p:nvSpPr>
          <p:cNvPr id="227" name="Google Shape;227;p37"/>
          <p:cNvSpPr txBox="1"/>
          <p:nvPr/>
        </p:nvSpPr>
        <p:spPr>
          <a:xfrm>
            <a:off x="1163375" y="3389000"/>
            <a:ext cx="6133800" cy="123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accent5"/>
                </a:solidFill>
                <a:latin typeface="Open Sans"/>
                <a:ea typeface="Open Sans"/>
                <a:cs typeface="Open Sans"/>
                <a:sym typeface="Open Sans"/>
              </a:rPr>
              <a:t>THE FACT is that early identification and intervention make it possible to help someone before they attempt suicide. You can be someone’s lifeline.</a:t>
            </a:r>
            <a:endParaRPr sz="1800">
              <a:solidFill>
                <a:schemeClr val="lt1"/>
              </a:solidFill>
              <a:latin typeface="Open Sans Light"/>
              <a:ea typeface="Open Sans Light"/>
              <a:cs typeface="Open Sans Light"/>
              <a:sym typeface="Open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8"/>
          <p:cNvSpPr/>
          <p:nvPr/>
        </p:nvSpPr>
        <p:spPr>
          <a:xfrm>
            <a:off x="0" y="0"/>
            <a:ext cx="3821909" cy="5143500"/>
          </a:xfrm>
          <a:custGeom>
            <a:rect b="b" l="l" r="r" t="t"/>
            <a:pathLst>
              <a:path extrusionOk="0" h="10287000" w="7643818">
                <a:moveTo>
                  <a:pt x="0" y="0"/>
                </a:moveTo>
                <a:lnTo>
                  <a:pt x="7643818" y="0"/>
                </a:lnTo>
                <a:lnTo>
                  <a:pt x="7643818" y="10287000"/>
                </a:lnTo>
                <a:lnTo>
                  <a:pt x="0" y="10287000"/>
                </a:lnTo>
                <a:lnTo>
                  <a:pt x="0" y="0"/>
                </a:lnTo>
                <a:close/>
              </a:path>
            </a:pathLst>
          </a:custGeom>
          <a:blipFill rotWithShape="1">
            <a:blip r:embed="rId3">
              <a:alphaModFix/>
            </a:blip>
            <a:stretch>
              <a:fillRect b="0" l="0" r="0" t="0"/>
            </a:stretch>
          </a:blipFill>
          <a:ln>
            <a:noFill/>
          </a:ln>
        </p:spPr>
      </p:sp>
      <p:sp>
        <p:nvSpPr>
          <p:cNvPr id="233" name="Google Shape;233;p38"/>
          <p:cNvSpPr txBox="1"/>
          <p:nvPr/>
        </p:nvSpPr>
        <p:spPr>
          <a:xfrm>
            <a:off x="4055800" y="2705772"/>
            <a:ext cx="4321800" cy="1468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500"/>
              <a:buFont typeface="Arial"/>
              <a:buNone/>
            </a:pPr>
            <a:r>
              <a:t/>
            </a:r>
            <a:endParaRPr b="0" i="0" sz="7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500"/>
              <a:buFont typeface="Arial"/>
              <a:buNone/>
            </a:pPr>
            <a:r>
              <a:rPr b="1" i="0" lang="en" sz="1000" u="none" cap="none" strike="noStrike">
                <a:solidFill>
                  <a:schemeClr val="lt1"/>
                </a:solidFill>
                <a:latin typeface="Open Sans"/>
                <a:ea typeface="Open Sans"/>
                <a:cs typeface="Open Sans"/>
                <a:sym typeface="Open Sans"/>
              </a:rPr>
              <a:t>Program Support </a:t>
            </a:r>
            <a:endParaRPr b="0" i="0" sz="1000" u="none" cap="none" strike="noStrike">
              <a:solidFill>
                <a:schemeClr val="lt1"/>
              </a:solidFill>
              <a:latin typeface="Arial"/>
              <a:ea typeface="Arial"/>
              <a:cs typeface="Arial"/>
              <a:sym typeface="Arial"/>
            </a:endParaRPr>
          </a:p>
          <a:p>
            <a:pPr indent="0" lvl="0" marL="0" rtl="0" algn="l">
              <a:lnSpc>
                <a:spcPct val="120000"/>
              </a:lnSpc>
              <a:spcBef>
                <a:spcPts val="0"/>
              </a:spcBef>
              <a:spcAft>
                <a:spcPts val="0"/>
              </a:spcAft>
              <a:buClr>
                <a:schemeClr val="dk1"/>
              </a:buClr>
              <a:buSzPts val="1500"/>
              <a:buFont typeface="Arial"/>
              <a:buNone/>
            </a:pPr>
            <a:r>
              <a:rPr lang="en" sz="1000">
                <a:solidFill>
                  <a:schemeClr val="lt1"/>
                </a:solidFill>
                <a:latin typeface="Open Sans"/>
                <a:ea typeface="Open Sans"/>
                <a:cs typeface="Open Sans"/>
                <a:sym typeface="Open Sans"/>
              </a:rPr>
              <a:t>Katie Conklin - Vice President of Programs</a:t>
            </a:r>
            <a:endParaRPr sz="1000">
              <a:solidFill>
                <a:schemeClr val="lt1"/>
              </a:solidFill>
            </a:endParaRPr>
          </a:p>
          <a:p>
            <a:pPr indent="0" lvl="0" marL="0" rtl="0" algn="l">
              <a:lnSpc>
                <a:spcPct val="120000"/>
              </a:lnSpc>
              <a:spcBef>
                <a:spcPts val="0"/>
              </a:spcBef>
              <a:spcAft>
                <a:spcPts val="0"/>
              </a:spcAft>
              <a:buClr>
                <a:schemeClr val="dk1"/>
              </a:buClr>
              <a:buSzPts val="1500"/>
              <a:buFont typeface="Arial"/>
              <a:buNone/>
            </a:pPr>
            <a:r>
              <a:rPr lang="en" sz="1000" u="sng">
                <a:solidFill>
                  <a:schemeClr val="lt1"/>
                </a:solidFill>
                <a:latin typeface="Open Sans"/>
                <a:ea typeface="Open Sans"/>
                <a:cs typeface="Open Sans"/>
                <a:sym typeface="Open Sans"/>
              </a:rPr>
              <a:t>K</a:t>
            </a:r>
            <a:r>
              <a:rPr lang="en" sz="1000" u="sng">
                <a:solidFill>
                  <a:schemeClr val="lt1"/>
                </a:solidFill>
                <a:latin typeface="Open Sans"/>
                <a:ea typeface="Open Sans"/>
                <a:cs typeface="Open Sans"/>
                <a:sym typeface="Open Sans"/>
                <a:hlinkClick r:id="rId4">
                  <a:extLst>
                    <a:ext uri="{A12FA001-AC4F-418D-AE19-62706E023703}">
                      <ahyp:hlinkClr val="tx"/>
                    </a:ext>
                  </a:extLst>
                </a:hlinkClick>
              </a:rPr>
              <a:t>atie@erikaslighthouse.org</a:t>
            </a:r>
            <a:r>
              <a:rPr lang="en" sz="1000">
                <a:solidFill>
                  <a:schemeClr val="lt1"/>
                </a:solidFill>
                <a:latin typeface="Open Sans"/>
                <a:ea typeface="Open Sans"/>
                <a:cs typeface="Open Sans"/>
                <a:sym typeface="Open Sans"/>
              </a:rPr>
              <a:t> </a:t>
            </a:r>
            <a:endParaRPr sz="1000">
              <a:solidFill>
                <a:schemeClr val="lt1"/>
              </a:solidFill>
              <a:latin typeface="Open Sans"/>
              <a:ea typeface="Open Sans"/>
              <a:cs typeface="Open Sans"/>
              <a:sym typeface="Open Sans"/>
            </a:endParaRPr>
          </a:p>
          <a:p>
            <a:pPr indent="0" lvl="0" marL="0" rtl="0" algn="l">
              <a:lnSpc>
                <a:spcPct val="120000"/>
              </a:lnSpc>
              <a:spcBef>
                <a:spcPts val="0"/>
              </a:spcBef>
              <a:spcAft>
                <a:spcPts val="0"/>
              </a:spcAft>
              <a:buClr>
                <a:schemeClr val="dk1"/>
              </a:buClr>
              <a:buSzPts val="1500"/>
              <a:buFont typeface="Arial"/>
              <a:buNone/>
            </a:pPr>
            <a:r>
              <a:t/>
            </a:r>
            <a:endParaRPr sz="1000">
              <a:solidFill>
                <a:schemeClr val="lt1"/>
              </a:solidFill>
              <a:latin typeface="Open Sans"/>
              <a:ea typeface="Open Sans"/>
              <a:cs typeface="Open Sans"/>
              <a:sym typeface="Open Sans"/>
            </a:endParaRPr>
          </a:p>
          <a:p>
            <a:pPr indent="0" lvl="0" marL="0" marR="0" rtl="0" algn="l">
              <a:lnSpc>
                <a:spcPct val="120000"/>
              </a:lnSpc>
              <a:spcBef>
                <a:spcPts val="0"/>
              </a:spcBef>
              <a:spcAft>
                <a:spcPts val="0"/>
              </a:spcAft>
              <a:buClr>
                <a:srgbClr val="000000"/>
              </a:buClr>
              <a:buSzPts val="1500"/>
              <a:buFont typeface="Arial"/>
              <a:buNone/>
            </a:pPr>
            <a:r>
              <a:rPr b="0" i="0" lang="en" sz="1000" u="none" cap="none" strike="noStrike">
                <a:solidFill>
                  <a:schemeClr val="lt1"/>
                </a:solidFill>
                <a:latin typeface="Open Sans"/>
                <a:ea typeface="Open Sans"/>
                <a:cs typeface="Open Sans"/>
                <a:sym typeface="Open Sans"/>
              </a:rPr>
              <a:t>Ilana Sherman - Director of Education</a:t>
            </a:r>
            <a:endParaRPr b="0" i="0" sz="10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500"/>
              <a:buFont typeface="Arial"/>
              <a:buNone/>
            </a:pPr>
            <a:r>
              <a:rPr b="0" i="0" lang="en" sz="1000" u="sng" cap="none" strike="noStrike">
                <a:solidFill>
                  <a:schemeClr val="lt1"/>
                </a:solidFill>
                <a:latin typeface="Open Sans"/>
                <a:ea typeface="Open Sans"/>
                <a:cs typeface="Open Sans"/>
                <a:sym typeface="Open Sans"/>
              </a:rPr>
              <a:t>I</a:t>
            </a:r>
            <a:r>
              <a:rPr b="0" i="0" lang="en" sz="1000" u="sng" cap="none" strike="noStrike">
                <a:solidFill>
                  <a:schemeClr val="lt1"/>
                </a:solidFill>
                <a:latin typeface="Open Sans"/>
                <a:ea typeface="Open Sans"/>
                <a:cs typeface="Open Sans"/>
                <a:sym typeface="Open Sans"/>
                <a:hlinkClick r:id="rId5">
                  <a:extLst>
                    <a:ext uri="{A12FA001-AC4F-418D-AE19-62706E023703}">
                      <ahyp:hlinkClr val="tx"/>
                    </a:ext>
                  </a:extLst>
                </a:hlinkClick>
              </a:rPr>
              <a:t>lana@erikaslighthouse.org</a:t>
            </a:r>
            <a:endParaRPr b="0" i="0" sz="1000" u="sng" cap="none" strike="noStrike">
              <a:solidFill>
                <a:srgbClr val="0563C1"/>
              </a:solidFill>
              <a:latin typeface="Open Sans"/>
              <a:ea typeface="Open Sans"/>
              <a:cs typeface="Open Sans"/>
              <a:sym typeface="Open Sans"/>
              <a:hlinkClick r:id="rId6">
                <a:extLst>
                  <a:ext uri="{A12FA001-AC4F-418D-AE19-62706E023703}">
                    <ahyp:hlinkClr val="tx"/>
                  </a:ext>
                </a:extLst>
              </a:hlinkClick>
            </a:endParaRPr>
          </a:p>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endParaRPr>
          </a:p>
        </p:txBody>
      </p:sp>
      <p:sp>
        <p:nvSpPr>
          <p:cNvPr id="234" name="Google Shape;234;p38"/>
          <p:cNvSpPr txBox="1"/>
          <p:nvPr/>
        </p:nvSpPr>
        <p:spPr>
          <a:xfrm>
            <a:off x="4121150" y="480375"/>
            <a:ext cx="3661500" cy="126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200">
                <a:solidFill>
                  <a:schemeClr val="accent5"/>
                </a:solidFill>
                <a:latin typeface="Open Sans"/>
                <a:ea typeface="Open Sans"/>
                <a:cs typeface="Open Sans"/>
                <a:sym typeface="Open Sans"/>
              </a:rPr>
              <a:t>Thank You!</a:t>
            </a:r>
            <a:endParaRPr b="1" sz="4500">
              <a:solidFill>
                <a:schemeClr val="accent5"/>
              </a:solidFill>
              <a:latin typeface="Open Sans"/>
              <a:ea typeface="Open Sans"/>
              <a:cs typeface="Open Sans"/>
              <a:sym typeface="Open Sans"/>
            </a:endParaRPr>
          </a:p>
        </p:txBody>
      </p:sp>
      <p:pic>
        <p:nvPicPr>
          <p:cNvPr id="235" name="Google Shape;235;p38"/>
          <p:cNvPicPr preferRelativeResize="0"/>
          <p:nvPr/>
        </p:nvPicPr>
        <p:blipFill>
          <a:blip r:embed="rId7">
            <a:alphaModFix/>
          </a:blip>
          <a:stretch>
            <a:fillRect/>
          </a:stretch>
        </p:blipFill>
        <p:spPr>
          <a:xfrm>
            <a:off x="5154587" y="4097322"/>
            <a:ext cx="1989576" cy="912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5"/>
          <p:cNvSpPr txBox="1"/>
          <p:nvPr/>
        </p:nvSpPr>
        <p:spPr>
          <a:xfrm>
            <a:off x="4027125" y="137625"/>
            <a:ext cx="4450200" cy="48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300">
                <a:solidFill>
                  <a:srgbClr val="FED100"/>
                </a:solidFill>
                <a:latin typeface="Open Sans"/>
                <a:ea typeface="Open Sans"/>
                <a:cs typeface="Open Sans"/>
                <a:sym typeface="Open Sans"/>
              </a:rPr>
              <a:t>PART 1</a:t>
            </a:r>
            <a:endParaRPr b="1" sz="3900">
              <a:solidFill>
                <a:srgbClr val="FED10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2400">
                <a:solidFill>
                  <a:schemeClr val="lt1"/>
                </a:solidFill>
                <a:latin typeface="Open Sans"/>
                <a:ea typeface="Open Sans"/>
                <a:cs typeface="Open Sans"/>
                <a:sym typeface="Open Sans"/>
              </a:rPr>
              <a:t>Signs and Symptoms of Depression &amp; Suicide</a:t>
            </a:r>
            <a:endParaRPr b="1" sz="33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Agenda</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Current Statistics on Youth Mental Health</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Signs &amp; Symptoms of Depression</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Signs &amp; Symptoms of Suicide</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Shared Risk Factors &amp; Warning Signs</a:t>
            </a:r>
            <a:endParaRPr sz="1500">
              <a:solidFill>
                <a:schemeClr val="lt1"/>
              </a:solidFill>
              <a:latin typeface="Open Sans"/>
              <a:ea typeface="Open Sans"/>
              <a:cs typeface="Open Sans"/>
              <a:sym typeface="Open Sans"/>
            </a:endParaRPr>
          </a:p>
        </p:txBody>
      </p:sp>
      <p:pic>
        <p:nvPicPr>
          <p:cNvPr id="61" name="Google Shape;61;p15"/>
          <p:cNvPicPr preferRelativeResize="0"/>
          <p:nvPr/>
        </p:nvPicPr>
        <p:blipFill>
          <a:blip r:embed="rId3">
            <a:alphaModFix/>
          </a:blip>
          <a:stretch>
            <a:fillRect/>
          </a:stretch>
        </p:blipFill>
        <p:spPr>
          <a:xfrm>
            <a:off x="0" y="0"/>
            <a:ext cx="382190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6"/>
          <p:cNvSpPr/>
          <p:nvPr/>
        </p:nvSpPr>
        <p:spPr>
          <a:xfrm>
            <a:off x="777975" y="1557000"/>
            <a:ext cx="6690900" cy="20973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585F"/>
              </a:highlight>
              <a:latin typeface="Calibri"/>
              <a:ea typeface="Calibri"/>
              <a:cs typeface="Calibri"/>
              <a:sym typeface="Calibri"/>
            </a:endParaRPr>
          </a:p>
        </p:txBody>
      </p:sp>
      <p:sp>
        <p:nvSpPr>
          <p:cNvPr id="67" name="Google Shape;67;p16"/>
          <p:cNvSpPr txBox="1"/>
          <p:nvPr>
            <p:ph type="title"/>
          </p:nvPr>
        </p:nvSpPr>
        <p:spPr>
          <a:xfrm>
            <a:off x="311700" y="2150850"/>
            <a:ext cx="76431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Youth Are In A</a:t>
            </a:r>
            <a:br>
              <a:rPr lang="en"/>
            </a:br>
            <a:r>
              <a:rPr lang="en"/>
              <a:t>Mental Health Crisis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7"/>
          <p:cNvSpPr txBox="1"/>
          <p:nvPr>
            <p:ph type="title"/>
          </p:nvPr>
        </p:nvSpPr>
        <p:spPr>
          <a:xfrm>
            <a:off x="311700" y="64025"/>
            <a:ext cx="7836000" cy="118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500">
                <a:solidFill>
                  <a:schemeClr val="accent5"/>
                </a:solidFill>
              </a:rPr>
              <a:t>The Need is Significant: </a:t>
            </a:r>
            <a:r>
              <a:rPr b="0" lang="en" sz="1800"/>
              <a:t>We know young people are experiencing poor mental health, and we must act. The reality is troubling:</a:t>
            </a:r>
            <a:endParaRPr sz="3500">
              <a:solidFill>
                <a:schemeClr val="accent5"/>
              </a:solidFill>
            </a:endParaRPr>
          </a:p>
        </p:txBody>
      </p:sp>
      <p:sp>
        <p:nvSpPr>
          <p:cNvPr id="73" name="Google Shape;73;p17"/>
          <p:cNvSpPr txBox="1"/>
          <p:nvPr/>
        </p:nvSpPr>
        <p:spPr>
          <a:xfrm>
            <a:off x="193800" y="4399475"/>
            <a:ext cx="764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1" lang="en" sz="1200" u="none" cap="none" strike="noStrike">
                <a:solidFill>
                  <a:schemeClr val="lt1"/>
                </a:solidFill>
                <a:latin typeface="Open Sans Light"/>
                <a:ea typeface="Open Sans Light"/>
                <a:cs typeface="Open Sans Light"/>
                <a:sym typeface="Open Sans Light"/>
              </a:rPr>
              <a:t>Based on 20</a:t>
            </a:r>
            <a:r>
              <a:rPr i="1" lang="en" sz="1200">
                <a:solidFill>
                  <a:schemeClr val="lt1"/>
                </a:solidFill>
                <a:latin typeface="Open Sans Light"/>
                <a:ea typeface="Open Sans Light"/>
                <a:cs typeface="Open Sans Light"/>
                <a:sym typeface="Open Sans Light"/>
              </a:rPr>
              <a:t>23</a:t>
            </a:r>
            <a:r>
              <a:rPr i="1" lang="en" sz="1200" u="none" cap="none" strike="noStrike">
                <a:solidFill>
                  <a:schemeClr val="lt1"/>
                </a:solidFill>
                <a:latin typeface="Open Sans Light"/>
                <a:ea typeface="Open Sans Light"/>
                <a:cs typeface="Open Sans Light"/>
                <a:sym typeface="Open Sans Light"/>
              </a:rPr>
              <a:t> CDC YRBS Data</a:t>
            </a:r>
            <a:endParaRPr i="1" sz="1200">
              <a:solidFill>
                <a:schemeClr val="lt1"/>
              </a:solidFill>
              <a:latin typeface="Open Sans Light"/>
              <a:ea typeface="Open Sans Light"/>
              <a:cs typeface="Open Sans Light"/>
              <a:sym typeface="Open Sans Light"/>
            </a:endParaRPr>
          </a:p>
        </p:txBody>
      </p:sp>
      <p:pic>
        <p:nvPicPr>
          <p:cNvPr id="74" name="Google Shape;74;p17"/>
          <p:cNvPicPr preferRelativeResize="0"/>
          <p:nvPr/>
        </p:nvPicPr>
        <p:blipFill>
          <a:blip r:embed="rId3">
            <a:alphaModFix/>
          </a:blip>
          <a:stretch>
            <a:fillRect/>
          </a:stretch>
        </p:blipFill>
        <p:spPr>
          <a:xfrm>
            <a:off x="1225450" y="1322700"/>
            <a:ext cx="6484600" cy="3820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8"/>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Suicide by the Numbers</a:t>
            </a:r>
            <a:endParaRPr>
              <a:solidFill>
                <a:schemeClr val="dk1"/>
              </a:solidFill>
              <a:latin typeface="Open Sans"/>
              <a:ea typeface="Open Sans"/>
              <a:cs typeface="Open Sans"/>
              <a:sym typeface="Open Sans"/>
            </a:endParaRPr>
          </a:p>
        </p:txBody>
      </p:sp>
      <p:sp>
        <p:nvSpPr>
          <p:cNvPr id="80" name="Google Shape;80;p18"/>
          <p:cNvSpPr txBox="1"/>
          <p:nvPr/>
        </p:nvSpPr>
        <p:spPr>
          <a:xfrm>
            <a:off x="441325" y="1113300"/>
            <a:ext cx="7777500" cy="255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Specifically relating to suicide, the statistics are alarming and widespread:</a:t>
            </a:r>
            <a:endParaRPr>
              <a:solidFill>
                <a:schemeClr val="lt1"/>
              </a:solidFill>
              <a:latin typeface="Open Sans"/>
              <a:ea typeface="Open Sans"/>
              <a:cs typeface="Open Sans"/>
              <a:sym typeface="Open Sans"/>
            </a:endParaRPr>
          </a:p>
          <a:p>
            <a:pPr indent="-317500" lvl="0" marL="457200" rtl="0" algn="l">
              <a:lnSpc>
                <a:spcPct val="115000"/>
              </a:lnSpc>
              <a:spcBef>
                <a:spcPts val="160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Youth and young adults ages 10-24 years account for 15% of all suicides. (CDC)</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20% of high school students have </a:t>
            </a:r>
            <a:r>
              <a:rPr b="1" lang="en">
                <a:solidFill>
                  <a:schemeClr val="lt1"/>
                </a:solidFill>
                <a:latin typeface="Open Sans"/>
                <a:ea typeface="Open Sans"/>
                <a:cs typeface="Open Sans"/>
                <a:sym typeface="Open Sans"/>
              </a:rPr>
              <a:t>seriously considered attempting suicide</a:t>
            </a:r>
            <a:r>
              <a:rPr lang="en">
                <a:solidFill>
                  <a:schemeClr val="lt1"/>
                </a:solidFill>
                <a:latin typeface="Open Sans"/>
                <a:ea typeface="Open Sans"/>
                <a:cs typeface="Open Sans"/>
                <a:sym typeface="Open Sans"/>
              </a:rPr>
              <a:t>. (CDC YRBS, 2023) </a:t>
            </a:r>
            <a:endParaRPr>
              <a:solidFill>
                <a:schemeClr val="lt1"/>
              </a:solidFill>
              <a:latin typeface="Open Sans"/>
              <a:ea typeface="Open Sans"/>
              <a:cs typeface="Open Sans"/>
              <a:sym typeface="Open Sans"/>
            </a:endParaRPr>
          </a:p>
          <a:p>
            <a:pPr indent="-342900" lvl="0" marL="457200" rtl="0" algn="l">
              <a:lnSpc>
                <a:spcPct val="115000"/>
              </a:lnSpc>
              <a:spcBef>
                <a:spcPts val="0"/>
              </a:spcBef>
              <a:spcAft>
                <a:spcPts val="0"/>
              </a:spcAft>
              <a:buClr>
                <a:schemeClr val="lt1"/>
              </a:buClr>
              <a:buSzPts val="1800"/>
              <a:buFont typeface="Open Sans"/>
              <a:buChar char="●"/>
            </a:pPr>
            <a:r>
              <a:rPr lang="en">
                <a:solidFill>
                  <a:schemeClr val="lt1"/>
                </a:solidFill>
                <a:latin typeface="Open Sans"/>
                <a:ea typeface="Open Sans"/>
                <a:cs typeface="Open Sans"/>
                <a:sym typeface="Open Sans"/>
              </a:rPr>
              <a:t>9% of high school students reported having </a:t>
            </a:r>
            <a:r>
              <a:rPr b="1" lang="en">
                <a:solidFill>
                  <a:schemeClr val="lt1"/>
                </a:solidFill>
                <a:latin typeface="Open Sans"/>
                <a:ea typeface="Open Sans"/>
                <a:cs typeface="Open Sans"/>
                <a:sym typeface="Open Sans"/>
              </a:rPr>
              <a:t>attempted suicide</a:t>
            </a:r>
            <a:r>
              <a:rPr lang="en">
                <a:solidFill>
                  <a:schemeClr val="lt1"/>
                </a:solidFill>
                <a:latin typeface="Open Sans"/>
                <a:ea typeface="Open Sans"/>
                <a:cs typeface="Open Sans"/>
                <a:sym typeface="Open Sans"/>
              </a:rPr>
              <a:t>. (CDC YRBS, 2023)</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Rates are rising among young people, suicidal behaviors among high school students increased more than 40%. These trends were exacerbated during the COVID-19 pandemic. (National Institute for Health)</a:t>
            </a:r>
            <a:endParaRPr>
              <a:solidFill>
                <a:schemeClr val="lt1"/>
              </a:solidFill>
              <a:latin typeface="Open Sans"/>
              <a:ea typeface="Open Sans"/>
              <a:cs typeface="Open Sans"/>
              <a:sym typeface="Open Sans"/>
            </a:endParaRPr>
          </a:p>
          <a:p>
            <a:pPr indent="0" lvl="0" marL="0" rtl="0" algn="l">
              <a:spcBef>
                <a:spcPts val="1600"/>
              </a:spcBef>
              <a:spcAft>
                <a:spcPts val="0"/>
              </a:spcAft>
              <a:buNone/>
            </a:pPr>
            <a:r>
              <a:t/>
            </a:r>
            <a:endParaRPr>
              <a:solidFill>
                <a:srgbClr val="434345"/>
              </a:solidFill>
              <a:latin typeface="Open Sans"/>
              <a:ea typeface="Open Sans"/>
              <a:cs typeface="Open Sans"/>
              <a:sym typeface="Open Sans"/>
            </a:endParaRPr>
          </a:p>
        </p:txBody>
      </p:sp>
      <p:sp>
        <p:nvSpPr>
          <p:cNvPr id="81" name="Google Shape;81;p18"/>
          <p:cNvSpPr txBox="1"/>
          <p:nvPr/>
        </p:nvSpPr>
        <p:spPr>
          <a:xfrm>
            <a:off x="2936125" y="3583275"/>
            <a:ext cx="2787900" cy="121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accent5"/>
                </a:solidFill>
                <a:latin typeface="Merriweather"/>
                <a:ea typeface="Merriweather"/>
                <a:cs typeface="Merriweather"/>
                <a:sym typeface="Merriweather"/>
              </a:rPr>
              <a:t>Suicide is the </a:t>
            </a:r>
            <a:endParaRPr sz="1600">
              <a:solidFill>
                <a:schemeClr val="accent5"/>
              </a:solidFill>
              <a:latin typeface="Merriweather"/>
              <a:ea typeface="Merriweather"/>
              <a:cs typeface="Merriweather"/>
              <a:sym typeface="Merriweather"/>
            </a:endParaRPr>
          </a:p>
          <a:p>
            <a:pPr indent="0" lvl="0" marL="0" rtl="0" algn="ctr">
              <a:spcBef>
                <a:spcPts val="0"/>
              </a:spcBef>
              <a:spcAft>
                <a:spcPts val="0"/>
              </a:spcAft>
              <a:buNone/>
            </a:pPr>
            <a:r>
              <a:rPr b="1" lang="en" sz="1600">
                <a:solidFill>
                  <a:schemeClr val="accent5"/>
                </a:solidFill>
                <a:latin typeface="Merriweather"/>
                <a:ea typeface="Merriweather"/>
                <a:cs typeface="Merriweather"/>
                <a:sym typeface="Merriweather"/>
              </a:rPr>
              <a:t>SECOND</a:t>
            </a:r>
            <a:endParaRPr b="1" sz="1600">
              <a:solidFill>
                <a:schemeClr val="accent5"/>
              </a:solidFill>
              <a:latin typeface="Merriweather"/>
              <a:ea typeface="Merriweather"/>
              <a:cs typeface="Merriweather"/>
              <a:sym typeface="Merriweather"/>
            </a:endParaRPr>
          </a:p>
          <a:p>
            <a:pPr indent="0" lvl="0" marL="0" rtl="0" algn="ctr">
              <a:spcBef>
                <a:spcPts val="0"/>
              </a:spcBef>
              <a:spcAft>
                <a:spcPts val="0"/>
              </a:spcAft>
              <a:buNone/>
            </a:pPr>
            <a:r>
              <a:rPr b="1" lang="en" sz="1600">
                <a:solidFill>
                  <a:schemeClr val="accent5"/>
                </a:solidFill>
                <a:latin typeface="Merriweather"/>
                <a:ea typeface="Merriweather"/>
                <a:cs typeface="Merriweather"/>
                <a:sym typeface="Merriweather"/>
              </a:rPr>
              <a:t>leading cause of death </a:t>
            </a:r>
            <a:endParaRPr b="1" sz="1600">
              <a:solidFill>
                <a:schemeClr val="accent5"/>
              </a:solidFill>
              <a:latin typeface="Merriweather"/>
              <a:ea typeface="Merriweather"/>
              <a:cs typeface="Merriweather"/>
              <a:sym typeface="Merriweather"/>
            </a:endParaRPr>
          </a:p>
          <a:p>
            <a:pPr indent="0" lvl="0" marL="0" rtl="0" algn="ctr">
              <a:spcBef>
                <a:spcPts val="0"/>
              </a:spcBef>
              <a:spcAft>
                <a:spcPts val="0"/>
              </a:spcAft>
              <a:buNone/>
            </a:pPr>
            <a:r>
              <a:rPr lang="en" sz="1600">
                <a:solidFill>
                  <a:schemeClr val="accent5"/>
                </a:solidFill>
                <a:latin typeface="Merriweather"/>
                <a:ea typeface="Merriweather"/>
                <a:cs typeface="Merriweather"/>
                <a:sym typeface="Merriweather"/>
              </a:rPr>
              <a:t>among 10-24 year olds. (CDC)</a:t>
            </a:r>
            <a:endParaRPr sz="1600">
              <a:solidFill>
                <a:schemeClr val="accent5"/>
              </a:solidFill>
              <a:latin typeface="Merriweather"/>
              <a:ea typeface="Merriweather"/>
              <a:cs typeface="Merriweather"/>
              <a:sym typeface="Merriweather"/>
            </a:endParaRPr>
          </a:p>
        </p:txBody>
      </p:sp>
      <p:sp>
        <p:nvSpPr>
          <p:cNvPr id="82" name="Google Shape;82;p18"/>
          <p:cNvSpPr/>
          <p:nvPr/>
        </p:nvSpPr>
        <p:spPr>
          <a:xfrm>
            <a:off x="1692650" y="3986550"/>
            <a:ext cx="1395900" cy="522600"/>
          </a:xfrm>
          <a:prstGeom prst="rightArrow">
            <a:avLst>
              <a:gd fmla="val 50000" name="adj1"/>
              <a:gd fmla="val 50000" name="adj2"/>
            </a:avLst>
          </a:prstGeom>
          <a:solidFill>
            <a:schemeClr val="lt1"/>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sp>
        <p:nvSpPr>
          <p:cNvPr id="83" name="Google Shape;83;p18"/>
          <p:cNvSpPr/>
          <p:nvPr/>
        </p:nvSpPr>
        <p:spPr>
          <a:xfrm>
            <a:off x="5596975" y="4035350"/>
            <a:ext cx="1428900" cy="508800"/>
          </a:xfrm>
          <a:prstGeom prst="leftArrow">
            <a:avLst>
              <a:gd fmla="val 50000" name="adj1"/>
              <a:gd fmla="val 50000" name="adj2"/>
            </a:avLst>
          </a:prstGeom>
          <a:solidFill>
            <a:schemeClr val="lt2"/>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nvSpPr>
        <p:spPr>
          <a:xfrm>
            <a:off x="353750" y="13762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Depression by the Numbers</a:t>
            </a:r>
            <a:endParaRPr b="1" sz="3500">
              <a:solidFill>
                <a:srgbClr val="FED10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89" name="Google Shape;89;p19"/>
          <p:cNvSpPr txBox="1"/>
          <p:nvPr/>
        </p:nvSpPr>
        <p:spPr>
          <a:xfrm>
            <a:off x="249200" y="1001550"/>
            <a:ext cx="5173200" cy="3612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Depression is the number one risk factor for suicide.</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An estimated 5 million of adolescents, ages 12-17, have had at least one major depressive episode.</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At </a:t>
            </a:r>
            <a:r>
              <a:rPr lang="en">
                <a:solidFill>
                  <a:schemeClr val="lt1"/>
                </a:solidFill>
                <a:latin typeface="Open Sans"/>
                <a:ea typeface="Open Sans"/>
                <a:cs typeface="Open Sans"/>
                <a:sym typeface="Open Sans"/>
              </a:rPr>
              <a:t>risk populations - females &amp; LGBTQ+</a:t>
            </a:r>
            <a:endParaRPr>
              <a:solidFill>
                <a:schemeClr val="accent5"/>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Depression is the most common mental health disorder that is accompanied by co-occurring disorders. 3 out of 4 teens with depression have also been diagnosed with anxiety and half have been diagnosed with behavior problems.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50% of mental health disorders begin before the age of 14 and 75% occur before 24.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Childhood depression is more likely to persist into adulthood if gone untreated.</a:t>
            </a:r>
            <a:endParaRPr>
              <a:solidFill>
                <a:schemeClr val="lt1"/>
              </a:solidFill>
              <a:latin typeface="Open Sans"/>
              <a:ea typeface="Open Sans"/>
              <a:cs typeface="Open Sans"/>
              <a:sym typeface="Open Sans"/>
            </a:endParaRPr>
          </a:p>
          <a:p>
            <a:pPr indent="0" lvl="0" marL="0" rtl="0" algn="l">
              <a:lnSpc>
                <a:spcPct val="115000"/>
              </a:lnSpc>
              <a:spcBef>
                <a:spcPts val="1600"/>
              </a:spcBef>
              <a:spcAft>
                <a:spcPts val="1600"/>
              </a:spcAft>
              <a:buNone/>
            </a:pPr>
            <a:r>
              <a:t/>
            </a:r>
            <a:endParaRPr>
              <a:solidFill>
                <a:schemeClr val="lt1"/>
              </a:solidFill>
              <a:latin typeface="Open Sans"/>
              <a:ea typeface="Open Sans"/>
              <a:cs typeface="Open Sans"/>
              <a:sym typeface="Open Sans"/>
            </a:endParaRPr>
          </a:p>
        </p:txBody>
      </p:sp>
      <p:sp>
        <p:nvSpPr>
          <p:cNvPr id="90" name="Google Shape;90;p19"/>
          <p:cNvSpPr/>
          <p:nvPr/>
        </p:nvSpPr>
        <p:spPr>
          <a:xfrm>
            <a:off x="5774311" y="2043785"/>
            <a:ext cx="2408055" cy="2408055"/>
          </a:xfrm>
          <a:custGeom>
            <a:rect b="b" l="l" r="r" t="t"/>
            <a:pathLst>
              <a:path extrusionOk="0" h="2408055" w="2408055">
                <a:moveTo>
                  <a:pt x="0" y="0"/>
                </a:moveTo>
                <a:lnTo>
                  <a:pt x="2408055" y="0"/>
                </a:lnTo>
                <a:lnTo>
                  <a:pt x="2408055" y="2408055"/>
                </a:lnTo>
                <a:lnTo>
                  <a:pt x="0" y="2408055"/>
                </a:lnTo>
                <a:lnTo>
                  <a:pt x="0" y="0"/>
                </a:lnTo>
                <a:close/>
              </a:path>
            </a:pathLst>
          </a:custGeom>
          <a:blipFill rotWithShape="1">
            <a:blip r:embed="rId3">
              <a:alphaModFix/>
            </a:blip>
            <a:stretch>
              <a:fillRect b="0" l="0" r="0" t="0"/>
            </a:stretch>
          </a:blipFill>
          <a:ln>
            <a:noFill/>
          </a:ln>
        </p:spPr>
      </p:sp>
      <p:sp>
        <p:nvSpPr>
          <p:cNvPr id="91" name="Google Shape;91;p19"/>
          <p:cNvSpPr txBox="1"/>
          <p:nvPr/>
        </p:nvSpPr>
        <p:spPr>
          <a:xfrm>
            <a:off x="5847425" y="1137775"/>
            <a:ext cx="21816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Merriweather"/>
                <a:ea typeface="Merriweather"/>
                <a:cs typeface="Merriweather"/>
                <a:sym typeface="Merriweather"/>
              </a:rPr>
              <a:t>Up to 20% of young people will experience a major depressive episode before age 20. (NIMH)</a:t>
            </a:r>
            <a:endParaRPr sz="1200">
              <a:solidFill>
                <a:schemeClr val="lt1"/>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nvSpPr>
        <p:spPr>
          <a:xfrm>
            <a:off x="178125" y="137625"/>
            <a:ext cx="2921100" cy="21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FED100"/>
                </a:solidFill>
                <a:latin typeface="Open Sans"/>
                <a:ea typeface="Open Sans"/>
                <a:cs typeface="Open Sans"/>
                <a:sym typeface="Open Sans"/>
              </a:rPr>
              <a:t>Importance of Prevention</a:t>
            </a:r>
            <a:endParaRPr>
              <a:solidFill>
                <a:schemeClr val="dk1"/>
              </a:solidFill>
              <a:latin typeface="Open Sans"/>
              <a:ea typeface="Open Sans"/>
              <a:cs typeface="Open Sans"/>
              <a:sym typeface="Open Sans"/>
            </a:endParaRPr>
          </a:p>
        </p:txBody>
      </p:sp>
      <p:sp>
        <p:nvSpPr>
          <p:cNvPr id="97" name="Google Shape;97;p20"/>
          <p:cNvSpPr txBox="1"/>
          <p:nvPr/>
        </p:nvSpPr>
        <p:spPr>
          <a:xfrm>
            <a:off x="323075" y="2080175"/>
            <a:ext cx="2561100" cy="13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lt1"/>
                </a:solidFill>
                <a:latin typeface="Open Sans"/>
                <a:ea typeface="Open Sans"/>
                <a:cs typeface="Open Sans"/>
                <a:sym typeface="Open Sans"/>
              </a:rPr>
              <a:t>Many warning signs &amp;</a:t>
            </a:r>
            <a:br>
              <a:rPr lang="en" sz="1800">
                <a:solidFill>
                  <a:schemeClr val="lt1"/>
                </a:solidFill>
                <a:latin typeface="Open Sans"/>
                <a:ea typeface="Open Sans"/>
                <a:cs typeface="Open Sans"/>
                <a:sym typeface="Open Sans"/>
              </a:rPr>
            </a:br>
            <a:r>
              <a:rPr lang="en" sz="1800">
                <a:solidFill>
                  <a:schemeClr val="lt1"/>
                </a:solidFill>
                <a:latin typeface="Open Sans"/>
                <a:ea typeface="Open Sans"/>
                <a:cs typeface="Open Sans"/>
                <a:sym typeface="Open Sans"/>
              </a:rPr>
              <a:t>symptoms of depression and suicide are shared</a:t>
            </a:r>
            <a:endParaRPr sz="1800">
              <a:solidFill>
                <a:schemeClr val="lt1"/>
              </a:solidFill>
              <a:latin typeface="Open Sans"/>
              <a:ea typeface="Open Sans"/>
              <a:cs typeface="Open Sans"/>
              <a:sym typeface="Open Sans"/>
            </a:endParaRPr>
          </a:p>
          <a:p>
            <a:pPr indent="0" lvl="0" marL="0" rtl="0" algn="l">
              <a:lnSpc>
                <a:spcPct val="115000"/>
              </a:lnSpc>
              <a:spcBef>
                <a:spcPts val="1600"/>
              </a:spcBef>
              <a:spcAft>
                <a:spcPts val="0"/>
              </a:spcAft>
              <a:buNone/>
            </a:pPr>
            <a:r>
              <a:t/>
            </a:r>
            <a:endParaRPr sz="18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solidFill>
                <a:srgbClr val="434345"/>
              </a:solidFill>
              <a:latin typeface="Open Sans"/>
              <a:ea typeface="Open Sans"/>
              <a:cs typeface="Open Sans"/>
              <a:sym typeface="Open Sans"/>
            </a:endParaRPr>
          </a:p>
        </p:txBody>
      </p:sp>
      <p:pic>
        <p:nvPicPr>
          <p:cNvPr id="98" name="Google Shape;98;p20"/>
          <p:cNvPicPr preferRelativeResize="0"/>
          <p:nvPr/>
        </p:nvPicPr>
        <p:blipFill>
          <a:blip r:embed="rId3">
            <a:alphaModFix/>
          </a:blip>
          <a:stretch>
            <a:fillRect/>
          </a:stretch>
        </p:blipFill>
        <p:spPr>
          <a:xfrm>
            <a:off x="3099111" y="0"/>
            <a:ext cx="5473513"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nvSpPr>
        <p:spPr>
          <a:xfrm>
            <a:off x="132975" y="228375"/>
            <a:ext cx="2899200" cy="32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500">
                <a:solidFill>
                  <a:schemeClr val="accent5"/>
                </a:solidFill>
                <a:latin typeface="Open Sans"/>
                <a:ea typeface="Open Sans"/>
                <a:cs typeface="Open Sans"/>
                <a:sym typeface="Open Sans"/>
              </a:rPr>
              <a:t>Upstream Approach: </a:t>
            </a:r>
            <a:endParaRPr b="1" sz="3500">
              <a:solidFill>
                <a:schemeClr val="accent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27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2700">
                <a:solidFill>
                  <a:schemeClr val="lt1"/>
                </a:solidFill>
                <a:latin typeface="Open Sans"/>
                <a:ea typeface="Open Sans"/>
                <a:cs typeface="Open Sans"/>
                <a:sym typeface="Open Sans"/>
              </a:rPr>
              <a:t>Depression Education is Suicide Prevention</a:t>
            </a:r>
            <a:endParaRPr i="1" sz="2700">
              <a:solidFill>
                <a:schemeClr val="lt1"/>
              </a:solidFill>
              <a:latin typeface="Open Sans"/>
              <a:ea typeface="Open Sans"/>
              <a:cs typeface="Open Sans"/>
              <a:sym typeface="Open Sans"/>
            </a:endParaRPr>
          </a:p>
        </p:txBody>
      </p:sp>
      <p:pic>
        <p:nvPicPr>
          <p:cNvPr id="104" name="Google Shape;104;p21"/>
          <p:cNvPicPr preferRelativeResize="0"/>
          <p:nvPr/>
        </p:nvPicPr>
        <p:blipFill>
          <a:blip r:embed="rId3">
            <a:alphaModFix/>
          </a:blip>
          <a:stretch>
            <a:fillRect/>
          </a:stretch>
        </p:blipFill>
        <p:spPr>
          <a:xfrm>
            <a:off x="2696900" y="228375"/>
            <a:ext cx="5807025" cy="4809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H Template">
  <a:themeElements>
    <a:clrScheme name="Simple Light">
      <a:dk1>
        <a:srgbClr val="000000"/>
      </a:dk1>
      <a:lt1>
        <a:srgbClr val="FFFFFF"/>
      </a:lt1>
      <a:dk2>
        <a:srgbClr val="595959"/>
      </a:dk2>
      <a:lt2>
        <a:srgbClr val="EEEEEE"/>
      </a:lt2>
      <a:accent1>
        <a:srgbClr val="3D7EDB"/>
      </a:accent1>
      <a:accent2>
        <a:srgbClr val="434345"/>
      </a:accent2>
      <a:accent3>
        <a:srgbClr val="939598"/>
      </a:accent3>
      <a:accent4>
        <a:srgbClr val="FF585F"/>
      </a:accent4>
      <a:accent5>
        <a:srgbClr val="FED100"/>
      </a:accent5>
      <a:accent6>
        <a:srgbClr val="85DA4C"/>
      </a:accent6>
      <a:hlink>
        <a:srgbClr val="FED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