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erriweather"/>
      <p:regular r:id="rId26"/>
      <p:bold r:id="rId27"/>
      <p:italic r:id="rId28"/>
      <p:boldItalic r:id="rId29"/>
    </p:embeddedFont>
    <p:embeddedFont>
      <p:font typeface="Open Sans Light"/>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regular.fntdata"/><Relationship Id="rId25" Type="http://schemas.openxmlformats.org/officeDocument/2006/relationships/slide" Target="slides/slide20.xml"/><Relationship Id="rId28" Type="http://schemas.openxmlformats.org/officeDocument/2006/relationships/font" Target="fonts/Merriweather-italic.fntdata"/><Relationship Id="rId27" Type="http://schemas.openxmlformats.org/officeDocument/2006/relationships/font" Target="fonts/Merriweather-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Light-bold.fntdata"/><Relationship Id="rId30" Type="http://schemas.openxmlformats.org/officeDocument/2006/relationships/font" Target="fonts/OpenSansLight-regular.fntdata"/><Relationship Id="rId11" Type="http://schemas.openxmlformats.org/officeDocument/2006/relationships/slide" Target="slides/slide6.xml"/><Relationship Id="rId33" Type="http://schemas.openxmlformats.org/officeDocument/2006/relationships/font" Target="fonts/OpenSansLight-boldItalic.fntdata"/><Relationship Id="rId10" Type="http://schemas.openxmlformats.org/officeDocument/2006/relationships/slide" Target="slides/slide5.xml"/><Relationship Id="rId32" Type="http://schemas.openxmlformats.org/officeDocument/2006/relationships/font" Target="fonts/OpenSansLight-italic.fntdata"/><Relationship Id="rId13" Type="http://schemas.openxmlformats.org/officeDocument/2006/relationships/slide" Target="slides/slide8.xml"/><Relationship Id="rId35" Type="http://schemas.openxmlformats.org/officeDocument/2006/relationships/font" Target="fonts/OpenSans-bold.fntdata"/><Relationship Id="rId12" Type="http://schemas.openxmlformats.org/officeDocument/2006/relationships/slide" Target="slides/slide7.xml"/><Relationship Id="rId34" Type="http://schemas.openxmlformats.org/officeDocument/2006/relationships/font" Target="fonts/OpenSans-regular.fntdata"/><Relationship Id="rId15" Type="http://schemas.openxmlformats.org/officeDocument/2006/relationships/slide" Target="slides/slide10.xml"/><Relationship Id="rId37" Type="http://schemas.openxmlformats.org/officeDocument/2006/relationships/font" Target="fonts/OpenSans-boldItalic.fntdata"/><Relationship Id="rId14" Type="http://schemas.openxmlformats.org/officeDocument/2006/relationships/slide" Target="slides/slide9.xml"/><Relationship Id="rId36"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Welcome to the Erika’s Lighthouse Staff Training. This is part 2 of a 3-part series. This section of the training will cover helping a student.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af3c5c57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6af3c5c57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
                <a:solidFill>
                  <a:schemeClr val="dk1"/>
                </a:solidFill>
                <a:latin typeface="Open Sans"/>
                <a:ea typeface="Open Sans"/>
                <a:cs typeface="Open Sans"/>
                <a:sym typeface="Open Sans"/>
              </a:rPr>
              <a:t>“During the course of a school year, particularly after a classroom program which discusses depression, suicide and good mental health, a student might reach out to you to express a concern or to ask a question about their own mental health. To ask for help about anything - even something as benign as not understanding an assignment - can be difficult for a teenager. This is a big step and perhaps the first time a student has verbalized that they are struggling. </a:t>
            </a:r>
            <a:endParaRPr>
              <a:solidFill>
                <a:schemeClr val="dk1"/>
              </a:solidFill>
              <a:latin typeface="Open Sans"/>
              <a:ea typeface="Open Sans"/>
              <a:cs typeface="Open Sans"/>
              <a:sym typeface="Open Sans"/>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important to stay calm and listen carefully. Acknowledging what they have said and really validating their experience.  </a:t>
            </a:r>
            <a:endParaRPr>
              <a:solidFill>
                <a:schemeClr val="dk1"/>
              </a:solidFill>
              <a:latin typeface="Open Sans"/>
              <a:ea typeface="Open Sans"/>
              <a:cs typeface="Open Sans"/>
              <a:sym typeface="Open Sans"/>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latin typeface="Open Sans"/>
                <a:ea typeface="Open Sans"/>
                <a:cs typeface="Open Sans"/>
                <a:sym typeface="Open Sans"/>
              </a:rPr>
              <a:t>Remember:</a:t>
            </a:r>
            <a:endParaRPr>
              <a:solidFill>
                <a:schemeClr val="dk1"/>
              </a:solidFill>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Open Sans"/>
              <a:buChar char="●"/>
            </a:pPr>
            <a:r>
              <a:rPr lang="en">
                <a:solidFill>
                  <a:schemeClr val="dk1"/>
                </a:solidFill>
                <a:highlight>
                  <a:srgbClr val="FFFFFF"/>
                </a:highlight>
                <a:latin typeface="Open Sans"/>
                <a:ea typeface="Open Sans"/>
                <a:cs typeface="Open Sans"/>
                <a:sym typeface="Open Sans"/>
              </a:rPr>
              <a:t>We can go a long way toward helping a child simply by acknowledging what they say and treating them with respect and sensitivity.</a:t>
            </a:r>
            <a:endParaRPr>
              <a:solidFill>
                <a:schemeClr val="dk1"/>
              </a:solidFill>
              <a:highlight>
                <a:srgbClr val="FFFFFF"/>
              </a:highlight>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Open Sans"/>
              <a:buChar char="●"/>
            </a:pPr>
            <a:r>
              <a:rPr lang="en">
                <a:solidFill>
                  <a:schemeClr val="dk1"/>
                </a:solidFill>
                <a:highlight>
                  <a:srgbClr val="FFFFFF"/>
                </a:highlight>
                <a:latin typeface="Open Sans"/>
                <a:ea typeface="Open Sans"/>
                <a:cs typeface="Open Sans"/>
                <a:sym typeface="Open Sans"/>
              </a:rPr>
              <a:t>There are limits to the kind of support you can provide.</a:t>
            </a:r>
            <a:endParaRPr>
              <a:solidFill>
                <a:schemeClr val="dk1"/>
              </a:solidFill>
              <a:highlight>
                <a:srgbClr val="FFFFFF"/>
              </a:highlight>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Open Sans"/>
              <a:buChar char="●"/>
            </a:pPr>
            <a:r>
              <a:rPr lang="en">
                <a:solidFill>
                  <a:schemeClr val="dk1"/>
                </a:solidFill>
                <a:highlight>
                  <a:srgbClr val="FFFFFF"/>
                </a:highlight>
                <a:latin typeface="Open Sans"/>
                <a:ea typeface="Open Sans"/>
                <a:cs typeface="Open Sans"/>
                <a:sym typeface="Open Sans"/>
              </a:rPr>
              <a:t>Teachers are not responsible for either diagnosing or treating a student.</a:t>
            </a:r>
            <a:endParaRPr>
              <a:solidFill>
                <a:schemeClr val="dk1"/>
              </a:solidFill>
              <a:highlight>
                <a:srgbClr val="FFFFFF"/>
              </a:highlight>
              <a:latin typeface="Open Sans"/>
              <a:ea typeface="Open Sans"/>
              <a:cs typeface="Open Sans"/>
              <a:sym typeface="Open Sans"/>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latin typeface="Open Sans"/>
                <a:ea typeface="Open Sans"/>
                <a:cs typeface="Open Sans"/>
                <a:sym typeface="Open Sans"/>
              </a:rPr>
              <a:t>Please know that it is ok if this interaction is emotional for you, too; it can be difficult to have this kind of intense conversation. However, it is equally important to remember to take care of yourself.”</a:t>
            </a:r>
            <a:endParaRPr>
              <a:solidFill>
                <a:schemeClr val="dk1"/>
              </a:solidFill>
              <a:latin typeface="Open Sans"/>
              <a:ea typeface="Open Sans"/>
              <a:cs typeface="Open Sans"/>
              <a:sym typeface="Open Sans"/>
            </a:endParaRPr>
          </a:p>
          <a:p>
            <a:pPr indent="0" lvl="0" marL="0" rtl="0" algn="l">
              <a:lnSpc>
                <a:spcPct val="115000"/>
              </a:lnSpc>
              <a:spcBef>
                <a:spcPts val="400"/>
              </a:spcBef>
              <a:spcAft>
                <a:spcPts val="0"/>
              </a:spcAft>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af3c5c57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6af3c5c57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see students daily over the course of a semester. You may notice changes in a student long before a parent does. When your gut tells you that something doesn’t seem typical for a student, begin to document what you are seeing.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mental health checklist will be helpful here. The first 9 symptoms are the DSM V (Diagnostic and Statistical Manual of Mental Disorders 5th edition) diagnostic list for depression. Below that are signs you may notice in the classroom like a drop in school performance, frustration, and inability to focus. Document changes in behavior for 2 weeks and then have a conversation with the student, referring back to what you see and using the language we will introduce to you on the next slide. Set aside a private time to meet because you are opening the door for disclosure.”</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6af3c5c57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6af3c5c57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simple format will be helpful for tough conversations. Nobody likes to have uncomfortable conversations, but this may be the first step towards helping a young person get the help they deserve.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I notice.</a:t>
            </a:r>
            <a:endParaRPr>
              <a:solidFill>
                <a:schemeClr val="dk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rPr i="1" lang="en">
                <a:solidFill>
                  <a:schemeClr val="dk1"/>
                </a:solidFill>
                <a:latin typeface="Open Sans"/>
                <a:ea typeface="Open Sans"/>
                <a:cs typeface="Open Sans"/>
                <a:sym typeface="Open Sans"/>
              </a:rPr>
              <a:t>“Is everything okay? I’ve noticed you have been….”</a:t>
            </a:r>
            <a:endParaRPr>
              <a:solidFill>
                <a:schemeClr val="dk1"/>
              </a:solidFill>
              <a:latin typeface="Open Sans"/>
              <a:ea typeface="Open Sans"/>
              <a:cs typeface="Open Sans"/>
              <a:sym typeface="Open Sans"/>
            </a:endParaRPr>
          </a:p>
          <a:p>
            <a:pPr indent="0" lvl="0" marL="0" rtl="0" algn="l">
              <a:spcBef>
                <a:spcPts val="56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I care.</a:t>
            </a:r>
            <a:endParaRPr>
              <a:solidFill>
                <a:schemeClr val="dk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rPr i="1" lang="en">
                <a:solidFill>
                  <a:schemeClr val="dk1"/>
                </a:solidFill>
                <a:latin typeface="Open Sans"/>
                <a:ea typeface="Open Sans"/>
                <a:cs typeface="Open Sans"/>
                <a:sym typeface="Open Sans"/>
              </a:rPr>
              <a:t>“I’m concerned because I know this isn’t normal for you. </a:t>
            </a:r>
            <a:endParaRPr>
              <a:solidFill>
                <a:schemeClr val="dk1"/>
              </a:solidFill>
              <a:latin typeface="Open Sans"/>
              <a:ea typeface="Open Sans"/>
              <a:cs typeface="Open Sans"/>
              <a:sym typeface="Open Sans"/>
            </a:endParaRPr>
          </a:p>
          <a:p>
            <a:pPr indent="0" lvl="0" marL="0" rtl="0" algn="l">
              <a:spcBef>
                <a:spcPts val="56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How can I help?</a:t>
            </a:r>
            <a:endParaRPr>
              <a:solidFill>
                <a:schemeClr val="dk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rPr i="1" lang="en">
                <a:solidFill>
                  <a:schemeClr val="dk1"/>
                </a:solidFill>
                <a:latin typeface="Open Sans"/>
                <a:ea typeface="Open Sans"/>
                <a:cs typeface="Open Sans"/>
                <a:sym typeface="Open Sans"/>
              </a:rPr>
              <a:t>“What can I do to help? Let’s come up with a plan together.”</a:t>
            </a:r>
            <a:endParaRPr i="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solidFill>
                <a:srgbClr val="434343"/>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Quick Tips</a:t>
            </a:r>
            <a:endParaRPr b="1">
              <a:solidFill>
                <a:schemeClr val="dk1"/>
              </a:solidFill>
              <a:latin typeface="Open Sans"/>
              <a:ea typeface="Open Sans"/>
              <a:cs typeface="Open Sans"/>
              <a:sym typeface="Open Sans"/>
            </a:endParaRPr>
          </a:p>
          <a:p>
            <a:pPr indent="-139700" lvl="0" marL="17145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Ask questions and listen</a:t>
            </a:r>
            <a:endParaRPr>
              <a:solidFill>
                <a:schemeClr val="dk1"/>
              </a:solidFill>
              <a:latin typeface="Open Sans"/>
              <a:ea typeface="Open Sans"/>
              <a:cs typeface="Open Sans"/>
              <a:sym typeface="Open Sans"/>
            </a:endParaRPr>
          </a:p>
          <a:p>
            <a:pPr indent="-139700" lvl="0" marL="17145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Be prepared for the truth</a:t>
            </a:r>
            <a:endParaRPr>
              <a:solidFill>
                <a:schemeClr val="dk1"/>
              </a:solidFill>
              <a:latin typeface="Open Sans"/>
              <a:ea typeface="Open Sans"/>
              <a:cs typeface="Open Sans"/>
              <a:sym typeface="Open Sans"/>
            </a:endParaRPr>
          </a:p>
          <a:p>
            <a:pPr indent="-139700" lvl="0" marL="17145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Validate the student’s feelings</a:t>
            </a:r>
            <a:endParaRPr>
              <a:solidFill>
                <a:schemeClr val="dk1"/>
              </a:solidFill>
              <a:latin typeface="Open Sans"/>
              <a:ea typeface="Open Sans"/>
              <a:cs typeface="Open Sans"/>
              <a:sym typeface="Open Sans"/>
            </a:endParaRPr>
          </a:p>
          <a:p>
            <a:pPr indent="-139700" lvl="0" marL="17145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Listen to your gut</a:t>
            </a:r>
            <a:endParaRPr>
              <a:solidFill>
                <a:schemeClr val="dk1"/>
              </a:solidFill>
              <a:latin typeface="Open Sans"/>
              <a:ea typeface="Open Sans"/>
              <a:cs typeface="Open Sans"/>
              <a:sym typeface="Open Sans"/>
            </a:endParaRPr>
          </a:p>
          <a:p>
            <a:pPr indent="-139700" lvl="0" marL="17145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Take action and follow up</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must always end in action - even if a student says everything is fine, you are leaving the door open for future conversations.”</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6af3c5c57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6af3c5c57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slide gives some examples of unhelpful and helpful responses. Remember, we want to validate and encourage the conversation, not shut down the conversation.”</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6bb5c93b3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c6bb5c93b3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“Time for a myth or fact: So, myth or fact: talking about suicide or asking someone if they feel suicidal will give someone the idea and will encourage a suicide attempt.” (pause to let audience answer and click to show explanation) “That’s a myth. The fact is that talking about suicide provides the opportunity for communication and help-seeking and reduces stigma.” </a:t>
            </a:r>
            <a:endParaRPr>
              <a:solidFill>
                <a:schemeClr val="dk1"/>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af3c5c57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6af3c5c57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professional development training has been to raise your awareness of the issues of adolescent depression and suicide.”</a:t>
            </a:r>
            <a:endParaRPr>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Ensure that you provide the policy and guidance set by your school during this slide</a:t>
            </a:r>
            <a:endParaRPr>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Erika’s Lighthouse recommends that every school have a protocol and that all staff be aware of it.  A protocol should be used to:</a:t>
            </a:r>
            <a:endParaRPr>
              <a:solidFill>
                <a:schemeClr val="dk1"/>
              </a:solidFill>
              <a:latin typeface="Open Sans"/>
              <a:ea typeface="Open Sans"/>
              <a:cs typeface="Open Sans"/>
              <a:sym typeface="Open Sans"/>
            </a:endParaRPr>
          </a:p>
          <a:p>
            <a:pPr indent="-298450" lvl="0" marL="457200" rtl="0" algn="l">
              <a:lnSpc>
                <a:spcPct val="115000"/>
              </a:lnSpc>
              <a:spcBef>
                <a:spcPts val="80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Establish a culture of mental health in the school</a:t>
            </a:r>
            <a:endParaRPr>
              <a:solidFill>
                <a:schemeClr val="dk1"/>
              </a:solidFill>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Get students the help they need if they are suffering from depression or another mental illness.</a:t>
            </a:r>
            <a:endParaRPr>
              <a:solidFill>
                <a:schemeClr val="dk1"/>
              </a:solidFill>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Inform every staff member to know what to do if they think a student is suffering from depression or another mental illness.</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6af3c5c57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6af3c5c57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important to keep in mind that we are mandated reporters.” </a:t>
            </a:r>
            <a:endParaRPr>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Please review your district’s policy(s) for mandated reporting</a:t>
            </a:r>
            <a:endParaRPr>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6bb5c93b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c6bb5c93b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“Let’s play myth or fact. Myth or fact: everyone has someone they feel close to at school” (pause and let the audience answer) “That’s a myth. The Fact is that only 55% of high school students report feeling close to people at school”</a:t>
            </a:r>
            <a:endParaRPr>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af3c5c57e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6af3c5c57e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“In 2023, 55% of high school students agreed or strongly agreed that they felt close to people at their school, also referred to as school connectedness. We need to remember how important it is for young people to know someone cares about them. By being intentional about creating a school environment where young people feel supported and cared about, we are working to build a safety net for all students. The good news is that young people are resilient, and we know what works to support their mental health: feeling connected to </a:t>
            </a:r>
            <a:r>
              <a:rPr b="1" lang="en">
                <a:solidFill>
                  <a:schemeClr val="dk1"/>
                </a:solidFill>
                <a:latin typeface="Open Sans"/>
                <a:ea typeface="Open Sans"/>
                <a:cs typeface="Open Sans"/>
                <a:sym typeface="Open Sans"/>
              </a:rPr>
              <a:t>school </a:t>
            </a:r>
            <a:r>
              <a:rPr lang="en">
                <a:solidFill>
                  <a:schemeClr val="dk1"/>
                </a:solidFill>
                <a:latin typeface="Open Sans"/>
                <a:ea typeface="Open Sans"/>
                <a:cs typeface="Open Sans"/>
                <a:sym typeface="Open Sans"/>
              </a:rPr>
              <a:t>and </a:t>
            </a:r>
            <a:r>
              <a:rPr b="1" lang="en">
                <a:solidFill>
                  <a:schemeClr val="dk1"/>
                </a:solidFill>
                <a:latin typeface="Open Sans"/>
                <a:ea typeface="Open Sans"/>
                <a:cs typeface="Open Sans"/>
                <a:sym typeface="Open Sans"/>
              </a:rPr>
              <a:t>family</a:t>
            </a:r>
            <a:r>
              <a:rPr lang="en">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2400"/>
              <a:buFont typeface="Arial"/>
              <a:buNone/>
            </a:pPr>
            <a:r>
              <a:t/>
            </a:r>
            <a:endParaRPr sz="13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6bb5c93b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c6bb5c93b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know that you go above and beyond to support students. But it’s equally important to take care of yourself. Carve out time for what you need to be mentally well. We care about your well-being, so please remember to do the things you need to take care of yourself.”</a:t>
            </a:r>
            <a:endParaRPr>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6ab9b1d08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26ab9b1d08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lang="en">
                <a:solidFill>
                  <a:schemeClr val="dk1"/>
                </a:solidFill>
                <a:latin typeface="Open Sans"/>
                <a:ea typeface="Open Sans"/>
                <a:cs typeface="Open Sans"/>
                <a:sym typeface="Open Sans"/>
              </a:rPr>
              <a:t>“This training contains discussions of depression, self-harm and suicide. We recognize this is a heavy topic. Many people are affected in various ways by the topic of suicide and mental illness and we want you to take what you need during this time”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ab9b1d08f_0_25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g26ab9b1d08f_0_25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6ab9b1d08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6ab9b1d08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83"/>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will learn about being trauma-informed, what it means to be a trusted adult, how to have a conversation with a student if you are concerned, following school protocol and what proactive factors can support student well-being.</a:t>
            </a:r>
            <a:endParaRPr>
              <a:solidFill>
                <a:schemeClr val="dk1"/>
              </a:solidFill>
              <a:latin typeface="Open Sans"/>
              <a:ea typeface="Open Sans"/>
              <a:cs typeface="Open Sans"/>
              <a:sym typeface="Open Sans"/>
            </a:endParaRPr>
          </a:p>
          <a:p>
            <a:pPr indent="0" lvl="0" marL="0" rtl="0" algn="l">
              <a:lnSpc>
                <a:spcPct val="107083"/>
              </a:lnSpc>
              <a:spcBef>
                <a:spcPts val="800"/>
              </a:spcBef>
              <a:spcAft>
                <a:spcPts val="800"/>
              </a:spcAft>
              <a:buClr>
                <a:schemeClr val="dk1"/>
              </a:buClr>
              <a:buSzPts val="1100"/>
              <a:buFont typeface="Arial"/>
              <a:buNone/>
            </a:pPr>
            <a:r>
              <a:rPr lang="en">
                <a:solidFill>
                  <a:schemeClr val="dk1"/>
                </a:solidFill>
                <a:latin typeface="Open Sans"/>
                <a:ea typeface="Open Sans"/>
                <a:cs typeface="Open Sans"/>
                <a:sym typeface="Open Sans"/>
              </a:rPr>
              <a:t>It is always important to note that it is NOT a teacher’s job to diagnose a student; rather, in your role as an educator or a trusted adult, by knowing some of the signs and risk factors, you can help identify a student in need and help connect that student to the appropriate mental health professionals or school staff members.”</a:t>
            </a:r>
            <a:endParaRPr>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6af3c5c57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6af3c5c57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“I want to talk a bit about the Prevalence of Trauma in our young people. We know that more than 60% of children have been exposed to some form of abuse or violence (Finkelhor, Turner, Ormrod, &amp; Hamby, 2009).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
                <a:solidFill>
                  <a:schemeClr val="dk1"/>
                </a:solidFill>
                <a:highlight>
                  <a:srgbClr val="FFFFFF"/>
                </a:highlight>
                <a:latin typeface="Open Sans"/>
                <a:ea typeface="Open Sans"/>
                <a:cs typeface="Open Sans"/>
                <a:sym typeface="Open Sans"/>
              </a:rPr>
              <a:t>In short, it's reasonable to assume that a majority of students in school have been exposed to at least one traumatic event at some point in their lives. No matter how big or small that event is, people experience trauma when they witness or are exposed to an event that presents a real or perceived threat to well-being or safety, and the event causes the person to feel fear or helplessness.</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
                <a:solidFill>
                  <a:schemeClr val="dk1"/>
                </a:solidFill>
                <a:highlight>
                  <a:srgbClr val="FFFFFF"/>
                </a:highlight>
                <a:latin typeface="Open Sans"/>
                <a:ea typeface="Open Sans"/>
                <a:cs typeface="Open Sans"/>
                <a:sym typeface="Open Sans"/>
              </a:rPr>
              <a:t>Traumatic events bring on strong feelings that may strain a person's coping capacity. Children who've experienced trauma may have challenges that affect their social and academic performance at school, including, for example, difficulty sustaining attention, concentration, and completing tasks;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Remember, a child’s misbehavior may not be intentional at all, but rather an involuntary discharge of traumatic stress that’s been stored up.</a:t>
            </a:r>
            <a:endParaRPr>
              <a:solidFill>
                <a:schemeClr val="dk1"/>
              </a:solidFill>
              <a:highlight>
                <a:srgbClr val="FFFFFF"/>
              </a:highlight>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d0f8f85b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d0f8f85b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af3c5c57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6af3c5c57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“So what does that mean?</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Students:</a:t>
            </a:r>
            <a:endParaRPr>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Come to the classroom with many different values, cultural and religious beliefs, and ideas about these topics.</a:t>
            </a:r>
            <a:endParaRPr>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May have experienced trauma of some sort in their life, it may have an impact on their ability to thrive and be healthy.</a:t>
            </a:r>
            <a:endParaRPr>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May have difficulty sharing ideas and discussing these issues with their peers.</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Educators should:</a:t>
            </a:r>
            <a:endParaRPr>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Infuse language and guidelines to support sensitive and personal discussions in classrooms.</a:t>
            </a:r>
            <a:endParaRPr>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Seek opportunities to instill hope, resilience, and safety.</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Find ways to foster students' resilience; be empathetic as students connect with you”</a:t>
            </a:r>
            <a:endParaRPr>
              <a:solidFill>
                <a:schemeClr val="dk1"/>
              </a:solidFill>
              <a:latin typeface="Open Sans"/>
              <a:ea typeface="Open Sans"/>
              <a:cs typeface="Open Sans"/>
              <a:sym typeface="Open Sans"/>
            </a:endParaRPr>
          </a:p>
          <a:p>
            <a:pPr indent="0" lvl="0" marL="0" marR="344424" rtl="0" algn="l">
              <a:lnSpc>
                <a:spcPct val="115000"/>
              </a:lnSpc>
              <a:spcBef>
                <a:spcPts val="96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6bb5c93b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6bb5c93b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83"/>
              </a:lnSpc>
              <a:spcBef>
                <a:spcPts val="0"/>
              </a:spcBef>
              <a:spcAft>
                <a:spcPts val="800"/>
              </a:spcAft>
              <a:buNone/>
            </a:pPr>
            <a:r>
              <a:rPr lang="en">
                <a:solidFill>
                  <a:schemeClr val="dk1"/>
                </a:solidFill>
                <a:latin typeface="Open Sans"/>
                <a:ea typeface="Open Sans"/>
                <a:cs typeface="Open Sans"/>
                <a:sym typeface="Open Sans"/>
              </a:rPr>
              <a:t>“Young people have a difficult time asking for help with something as benign as math homework, so expressing that they are concerned about their mental health is a rather daunting task. Over the years, Erika’s Lighthouse has spoken with many young people. Below are some of the barriers they feel about asking for help. They say things like “I feel like a burden, I don’t want to disappoint anyone, I feel ashamed or embarrassed, my problems aren’t as bad as other people’s, I should be able to handle it on my own. This is why it’s so important to let young people know that we are available to listen and here to help.”</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c6bb5c93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c6bb5c93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lang="en">
                <a:solidFill>
                  <a:schemeClr val="dk1"/>
                </a:solidFill>
                <a:latin typeface="Open Sans"/>
                <a:ea typeface="Open Sans"/>
                <a:cs typeface="Open Sans"/>
                <a:sym typeface="Open Sans"/>
              </a:rPr>
              <a:t>“Friends are on the front lines supporting other friends every day. 66% of young people first report their suicidal thoughts to a friend. This is one reason why it’s so important for young people to understand signs &amp; symptoms and know how to identify trusted adults. We also want to teach young people that there are limitations to the type of support they can offer a friend. So, it’s critical that we let young people know that we are here to support them.”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af3c5c5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6af3c5c5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“Erika’s Lighthouse classroom programs emphasize and encourage students to identify who is their trusted adult and how to engage a trusted adult if they are worried about themself or a friend.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When students are asked to think about a trusted adult and what comes to mind - some of their responses include being a good listener, offering advice, showing empathy, or not making you feel silly for coming to them - someone they feel a connection with. A trusted adult is reliable and dependable. It’s important for students to know that a trusted adult may be found at home, in school or in the community. Your role as a trusted adult is to listen and help the student get to the appropriate person in the building to help them.” </a:t>
            </a:r>
            <a:r>
              <a:rPr lang="en" sz="1200">
                <a:solidFill>
                  <a:schemeClr val="dk1"/>
                </a:solidFill>
              </a:rPr>
              <a:t> </a:t>
            </a:r>
            <a:endParaRPr>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hyperlink" Target="mailto:Shantal@erikaslighthouse.org" TargetMode="External"/><Relationship Id="rId9" Type="http://schemas.openxmlformats.org/officeDocument/2006/relationships/image" Target="../media/image10.png"/><Relationship Id="rId5" Type="http://schemas.openxmlformats.org/officeDocument/2006/relationships/hyperlink" Target="mailto:katie@erikaslighthouse.org" TargetMode="External"/><Relationship Id="rId6" Type="http://schemas.openxmlformats.org/officeDocument/2006/relationships/hyperlink" Target="mailto:ilana@erikaslighthouse.org" TargetMode="External"/><Relationship Id="rId7" Type="http://schemas.openxmlformats.org/officeDocument/2006/relationships/hyperlink" Target="mailto:ilana@erikaslighthouse.org" TargetMode="External"/><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VXfsoQMqlyY"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5" name="Shape 45"/>
        <p:cNvGrpSpPr/>
        <p:nvPr/>
      </p:nvGrpSpPr>
      <p:grpSpPr>
        <a:xfrm>
          <a:off x="0" y="0"/>
          <a:ext cx="0" cy="0"/>
          <a:chOff x="0" y="0"/>
          <a:chExt cx="0" cy="0"/>
        </a:xfrm>
      </p:grpSpPr>
      <p:sp>
        <p:nvSpPr>
          <p:cNvPr id="46" name="Google Shape;46;p13"/>
          <p:cNvSpPr txBox="1"/>
          <p:nvPr>
            <p:ph type="ctrTitle"/>
          </p:nvPr>
        </p:nvSpPr>
        <p:spPr>
          <a:xfrm>
            <a:off x="559700" y="1978775"/>
            <a:ext cx="7325100" cy="17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t>Erika’s Lighthouse </a:t>
            </a:r>
            <a:endParaRPr/>
          </a:p>
          <a:p>
            <a:pPr indent="0" lvl="0" marL="0" rtl="0" algn="l">
              <a:spcBef>
                <a:spcPts val="0"/>
              </a:spcBef>
              <a:spcAft>
                <a:spcPts val="0"/>
              </a:spcAft>
              <a:buSzPts val="990"/>
              <a:buNone/>
            </a:pPr>
            <a:r>
              <a:rPr lang="en"/>
              <a:t>Staff Training</a:t>
            </a:r>
            <a:r>
              <a:rPr b="1" lang="en" sz="4000">
                <a:solidFill>
                  <a:schemeClr val="lt1"/>
                </a:solidFill>
                <a:latin typeface="Open Sans"/>
                <a:ea typeface="Open Sans"/>
                <a:cs typeface="Open Sans"/>
                <a:sym typeface="Open Sans"/>
              </a:rPr>
              <a:t>:</a:t>
            </a:r>
            <a:br>
              <a:rPr b="1" lang="en" sz="3580">
                <a:solidFill>
                  <a:schemeClr val="lt1"/>
                </a:solidFill>
                <a:latin typeface="Open Sans"/>
                <a:ea typeface="Open Sans"/>
                <a:cs typeface="Open Sans"/>
                <a:sym typeface="Open Sans"/>
              </a:rPr>
            </a:br>
            <a:r>
              <a:rPr lang="en" sz="2900"/>
              <a:t>Part 2: Helping a Student</a:t>
            </a:r>
            <a:endParaRPr b="1" sz="2900">
              <a:solidFill>
                <a:schemeClr val="lt1"/>
              </a:solidFill>
              <a:latin typeface="Open Sans"/>
              <a:ea typeface="Open Sans"/>
              <a:cs typeface="Open Sans"/>
              <a:sym typeface="Open Sans"/>
            </a:endParaRPr>
          </a:p>
        </p:txBody>
      </p:sp>
      <p:pic>
        <p:nvPicPr>
          <p:cNvPr id="47" name="Google Shape;47;p13"/>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2"/>
          <p:cNvPicPr preferRelativeResize="0"/>
          <p:nvPr/>
        </p:nvPicPr>
        <p:blipFill>
          <a:blip r:embed="rId3">
            <a:alphaModFix/>
          </a:blip>
          <a:stretch>
            <a:fillRect/>
          </a:stretch>
        </p:blipFill>
        <p:spPr>
          <a:xfrm>
            <a:off x="5267950" y="1294725"/>
            <a:ext cx="3123025" cy="3421726"/>
          </a:xfrm>
          <a:prstGeom prst="rect">
            <a:avLst/>
          </a:prstGeom>
          <a:noFill/>
          <a:ln>
            <a:noFill/>
          </a:ln>
        </p:spPr>
      </p:pic>
      <p:sp>
        <p:nvSpPr>
          <p:cNvPr id="118" name="Google Shape;118;p22"/>
          <p:cNvSpPr txBox="1"/>
          <p:nvPr/>
        </p:nvSpPr>
        <p:spPr>
          <a:xfrm>
            <a:off x="353750" y="137625"/>
            <a:ext cx="8076900" cy="14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What if a student wants to talk?</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1600"/>
              </a:spcAft>
              <a:buNone/>
            </a:pPr>
            <a:r>
              <a:rPr lang="en">
                <a:solidFill>
                  <a:schemeClr val="lt1"/>
                </a:solidFill>
                <a:latin typeface="Open Sans"/>
                <a:ea typeface="Open Sans"/>
                <a:cs typeface="Open Sans"/>
                <a:sym typeface="Open Sans"/>
              </a:rPr>
              <a:t>A</a:t>
            </a:r>
            <a:r>
              <a:rPr lang="en">
                <a:solidFill>
                  <a:schemeClr val="lt1"/>
                </a:solidFill>
                <a:latin typeface="Open Sans"/>
                <a:ea typeface="Open Sans"/>
                <a:cs typeface="Open Sans"/>
                <a:sym typeface="Open Sans"/>
              </a:rPr>
              <a:t> student may reveal information which makes you and them feel uncomfortable.</a:t>
            </a:r>
            <a:endParaRPr>
              <a:solidFill>
                <a:schemeClr val="dk1"/>
              </a:solidFill>
              <a:latin typeface="Open Sans"/>
              <a:ea typeface="Open Sans"/>
              <a:cs typeface="Open Sans"/>
              <a:sym typeface="Open Sans"/>
            </a:endParaRPr>
          </a:p>
        </p:txBody>
      </p:sp>
      <p:sp>
        <p:nvSpPr>
          <p:cNvPr id="119" name="Google Shape;119;p22"/>
          <p:cNvSpPr txBox="1"/>
          <p:nvPr/>
        </p:nvSpPr>
        <p:spPr>
          <a:xfrm>
            <a:off x="353750" y="1294725"/>
            <a:ext cx="5001900" cy="3000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Stay calm and listen</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Thank them for trusting you</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Be sure to take care of yourself</a:t>
            </a:r>
            <a:endParaRPr b="1">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a:solidFill>
                  <a:schemeClr val="lt1"/>
                </a:solidFill>
                <a:latin typeface="Open Sans"/>
                <a:ea typeface="Open Sans"/>
                <a:cs typeface="Open Sans"/>
                <a:sym typeface="Open Sans"/>
              </a:rPr>
              <a:t>Remember</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We can go a long way toward helping a child simply by acknowledging what they say and treating them with respect and sensitivity.</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There are limits to the kind of support you can provide.</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Teachers are not responsible for either diagnosing or treating a student.</a:t>
            </a:r>
            <a:endParaRPr>
              <a:solidFill>
                <a:schemeClr val="lt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What if you’re concerned about a student?</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25" name="Google Shape;125;p23"/>
          <p:cNvSpPr txBox="1"/>
          <p:nvPr/>
        </p:nvSpPr>
        <p:spPr>
          <a:xfrm>
            <a:off x="353750" y="1464325"/>
            <a:ext cx="4018500" cy="306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There will be times when you may notice a change in behavior or performance of a student that has lasted two weeks or longer.</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Document these changes using the Mental Health Checklist.</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These changes may warrant a conversation.</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Confer with your building’s mental health expert.</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Schedule a private time for this conversation because a student might disclose some personal information to you.</a:t>
            </a:r>
            <a:endParaRPr>
              <a:solidFill>
                <a:schemeClr val="lt1"/>
              </a:solidFill>
              <a:highlight>
                <a:schemeClr val="lt1"/>
              </a:highlight>
              <a:latin typeface="Open Sans"/>
              <a:ea typeface="Open Sans"/>
              <a:cs typeface="Open Sans"/>
              <a:sym typeface="Open Sans"/>
            </a:endParaRPr>
          </a:p>
        </p:txBody>
      </p:sp>
      <p:pic>
        <p:nvPicPr>
          <p:cNvPr id="126" name="Google Shape;126;p23"/>
          <p:cNvPicPr preferRelativeResize="0"/>
          <p:nvPr/>
        </p:nvPicPr>
        <p:blipFill rotWithShape="1">
          <a:blip r:embed="rId3">
            <a:alphaModFix/>
          </a:blip>
          <a:srcRect b="17457" l="756" r="1031" t="0"/>
          <a:stretch/>
        </p:blipFill>
        <p:spPr>
          <a:xfrm>
            <a:off x="4494692" y="856125"/>
            <a:ext cx="3896059" cy="42049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p:nvPr/>
        </p:nvSpPr>
        <p:spPr>
          <a:xfrm>
            <a:off x="4400625" y="3567400"/>
            <a:ext cx="2532600" cy="1308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4"/>
          <p:cNvSpPr txBox="1"/>
          <p:nvPr/>
        </p:nvSpPr>
        <p:spPr>
          <a:xfrm>
            <a:off x="4443075" y="856125"/>
            <a:ext cx="3970800" cy="423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3D7EDB"/>
                </a:solidFill>
                <a:latin typeface="Open Sans"/>
                <a:ea typeface="Open Sans"/>
                <a:cs typeface="Open Sans"/>
                <a:sym typeface="Open Sans"/>
              </a:rPr>
              <a:t>“We need to talk…”</a:t>
            </a:r>
            <a:endParaRPr>
              <a:solidFill>
                <a:srgbClr val="434345"/>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b="1" lang="en">
                <a:solidFill>
                  <a:schemeClr val="lt1"/>
                </a:solidFill>
                <a:latin typeface="Open Sans"/>
                <a:ea typeface="Open Sans"/>
                <a:cs typeface="Open Sans"/>
                <a:sym typeface="Open Sans"/>
              </a:rPr>
              <a:t>I notice.</a:t>
            </a:r>
            <a:endParaRPr>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“Is everything okay? I’ve noticed you have been….”</a:t>
            </a:r>
            <a:endParaRPr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a:solidFill>
                <a:schemeClr val="lt1"/>
              </a:solidFill>
              <a:latin typeface="Open Sans"/>
              <a:ea typeface="Open Sans"/>
              <a:cs typeface="Open Sans"/>
              <a:sym typeface="Open Sans"/>
            </a:endParaRPr>
          </a:p>
          <a:p>
            <a:pPr indent="0" lvl="0" marL="0" rtl="0" algn="l">
              <a:spcBef>
                <a:spcPts val="560"/>
              </a:spcBef>
              <a:spcAft>
                <a:spcPts val="0"/>
              </a:spcAft>
              <a:buClr>
                <a:schemeClr val="dk1"/>
              </a:buClr>
              <a:buFont typeface="Arial"/>
              <a:buNone/>
            </a:pPr>
            <a:r>
              <a:rPr b="1" lang="en">
                <a:solidFill>
                  <a:schemeClr val="lt1"/>
                </a:solidFill>
                <a:latin typeface="Open Sans"/>
                <a:ea typeface="Open Sans"/>
                <a:cs typeface="Open Sans"/>
                <a:sym typeface="Open Sans"/>
              </a:rPr>
              <a:t>I care.</a:t>
            </a:r>
            <a:endParaRPr>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“I’m concerned because I know this isn’t normal for you.”</a:t>
            </a:r>
            <a:endParaRPr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a:solidFill>
                <a:schemeClr val="lt1"/>
              </a:solidFill>
              <a:latin typeface="Open Sans"/>
              <a:ea typeface="Open Sans"/>
              <a:cs typeface="Open Sans"/>
              <a:sym typeface="Open Sans"/>
            </a:endParaRPr>
          </a:p>
          <a:p>
            <a:pPr indent="0" lvl="0" marL="0" rtl="0" algn="l">
              <a:spcBef>
                <a:spcPts val="560"/>
              </a:spcBef>
              <a:spcAft>
                <a:spcPts val="0"/>
              </a:spcAft>
              <a:buClr>
                <a:schemeClr val="dk1"/>
              </a:buClr>
              <a:buFont typeface="Arial"/>
              <a:buNone/>
            </a:pPr>
            <a:r>
              <a:rPr b="1" lang="en">
                <a:solidFill>
                  <a:schemeClr val="lt1"/>
                </a:solidFill>
                <a:latin typeface="Open Sans"/>
                <a:ea typeface="Open Sans"/>
                <a:cs typeface="Open Sans"/>
                <a:sym typeface="Open Sans"/>
              </a:rPr>
              <a:t>How can I help?</a:t>
            </a:r>
            <a:endParaRPr>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rPr i="1" lang="en" sz="1200">
                <a:solidFill>
                  <a:schemeClr val="lt1"/>
                </a:solidFill>
                <a:latin typeface="Open Sans"/>
                <a:ea typeface="Open Sans"/>
                <a:cs typeface="Open Sans"/>
                <a:sym typeface="Open Sans"/>
              </a:rPr>
              <a:t>“What can I do to help? Let’s come up with a plan together.”</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t/>
            </a:r>
            <a:endParaRPr i="1">
              <a:solidFill>
                <a:srgbClr val="43434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200">
                <a:solidFill>
                  <a:srgbClr val="434345"/>
                </a:solidFill>
                <a:latin typeface="Open Sans"/>
                <a:ea typeface="Open Sans"/>
                <a:cs typeface="Open Sans"/>
                <a:sym typeface="Open Sans"/>
              </a:rPr>
              <a:t>QUICK TIPS</a:t>
            </a:r>
            <a:endParaRPr b="1" sz="1200">
              <a:solidFill>
                <a:srgbClr val="434345"/>
              </a:solidFill>
              <a:latin typeface="Open Sans"/>
              <a:ea typeface="Open Sans"/>
              <a:cs typeface="Open Sans"/>
              <a:sym typeface="Open Sans"/>
            </a:endParaRPr>
          </a:p>
          <a:p>
            <a:pPr indent="-146050" lvl="0" marL="171450" rtl="0" algn="l">
              <a:spcBef>
                <a:spcPts val="0"/>
              </a:spcBef>
              <a:spcAft>
                <a:spcPts val="0"/>
              </a:spcAft>
              <a:buClr>
                <a:srgbClr val="434345"/>
              </a:buClr>
              <a:buSzPts val="1200"/>
              <a:buFont typeface="Open Sans"/>
              <a:buChar char="•"/>
            </a:pPr>
            <a:r>
              <a:rPr lang="en" sz="1200">
                <a:solidFill>
                  <a:srgbClr val="434345"/>
                </a:solidFill>
                <a:latin typeface="Open Sans"/>
                <a:ea typeface="Open Sans"/>
                <a:cs typeface="Open Sans"/>
                <a:sym typeface="Open Sans"/>
              </a:rPr>
              <a:t>Ask questions and listen</a:t>
            </a:r>
            <a:endParaRPr sz="1200">
              <a:solidFill>
                <a:srgbClr val="434345"/>
              </a:solidFill>
              <a:latin typeface="Open Sans"/>
              <a:ea typeface="Open Sans"/>
              <a:cs typeface="Open Sans"/>
              <a:sym typeface="Open Sans"/>
            </a:endParaRPr>
          </a:p>
          <a:p>
            <a:pPr indent="-146050" lvl="0" marL="171450" rtl="0" algn="l">
              <a:spcBef>
                <a:spcPts val="0"/>
              </a:spcBef>
              <a:spcAft>
                <a:spcPts val="0"/>
              </a:spcAft>
              <a:buClr>
                <a:srgbClr val="434345"/>
              </a:buClr>
              <a:buSzPts val="1200"/>
              <a:buFont typeface="Open Sans"/>
              <a:buChar char="•"/>
            </a:pPr>
            <a:r>
              <a:rPr lang="en" sz="1200">
                <a:solidFill>
                  <a:srgbClr val="434345"/>
                </a:solidFill>
                <a:latin typeface="Open Sans"/>
                <a:ea typeface="Open Sans"/>
                <a:cs typeface="Open Sans"/>
                <a:sym typeface="Open Sans"/>
              </a:rPr>
              <a:t>Be prepared for the truth</a:t>
            </a:r>
            <a:endParaRPr sz="1200">
              <a:solidFill>
                <a:srgbClr val="434345"/>
              </a:solidFill>
              <a:latin typeface="Open Sans"/>
              <a:ea typeface="Open Sans"/>
              <a:cs typeface="Open Sans"/>
              <a:sym typeface="Open Sans"/>
            </a:endParaRPr>
          </a:p>
          <a:p>
            <a:pPr indent="-146050" lvl="0" marL="171450" rtl="0" algn="l">
              <a:spcBef>
                <a:spcPts val="0"/>
              </a:spcBef>
              <a:spcAft>
                <a:spcPts val="0"/>
              </a:spcAft>
              <a:buClr>
                <a:srgbClr val="434345"/>
              </a:buClr>
              <a:buSzPts val="1200"/>
              <a:buFont typeface="Open Sans"/>
              <a:buChar char="•"/>
            </a:pPr>
            <a:r>
              <a:rPr lang="en" sz="1200">
                <a:solidFill>
                  <a:srgbClr val="434345"/>
                </a:solidFill>
                <a:latin typeface="Open Sans"/>
                <a:ea typeface="Open Sans"/>
                <a:cs typeface="Open Sans"/>
                <a:sym typeface="Open Sans"/>
              </a:rPr>
              <a:t>Validate the student’s feelings</a:t>
            </a:r>
            <a:endParaRPr sz="1200">
              <a:solidFill>
                <a:srgbClr val="434345"/>
              </a:solidFill>
              <a:latin typeface="Open Sans"/>
              <a:ea typeface="Open Sans"/>
              <a:cs typeface="Open Sans"/>
              <a:sym typeface="Open Sans"/>
            </a:endParaRPr>
          </a:p>
          <a:p>
            <a:pPr indent="-146050" lvl="0" marL="171450" rtl="0" algn="l">
              <a:spcBef>
                <a:spcPts val="0"/>
              </a:spcBef>
              <a:spcAft>
                <a:spcPts val="0"/>
              </a:spcAft>
              <a:buClr>
                <a:srgbClr val="434345"/>
              </a:buClr>
              <a:buSzPts val="1200"/>
              <a:buFont typeface="Open Sans"/>
              <a:buChar char="•"/>
            </a:pPr>
            <a:r>
              <a:rPr lang="en" sz="1200">
                <a:solidFill>
                  <a:srgbClr val="434345"/>
                </a:solidFill>
                <a:latin typeface="Open Sans"/>
                <a:ea typeface="Open Sans"/>
                <a:cs typeface="Open Sans"/>
                <a:sym typeface="Open Sans"/>
              </a:rPr>
              <a:t>Listen to your gut</a:t>
            </a:r>
            <a:endParaRPr sz="1200">
              <a:solidFill>
                <a:srgbClr val="434345"/>
              </a:solidFill>
              <a:latin typeface="Open Sans"/>
              <a:ea typeface="Open Sans"/>
              <a:cs typeface="Open Sans"/>
              <a:sym typeface="Open Sans"/>
            </a:endParaRPr>
          </a:p>
          <a:p>
            <a:pPr indent="-146050" lvl="0" marL="171450" rtl="0" algn="l">
              <a:spcBef>
                <a:spcPts val="0"/>
              </a:spcBef>
              <a:spcAft>
                <a:spcPts val="0"/>
              </a:spcAft>
              <a:buClr>
                <a:srgbClr val="434345"/>
              </a:buClr>
              <a:buSzPts val="1200"/>
              <a:buFont typeface="Open Sans"/>
              <a:buChar char="•"/>
            </a:pPr>
            <a:r>
              <a:rPr lang="en" sz="1200">
                <a:solidFill>
                  <a:srgbClr val="434345"/>
                </a:solidFill>
                <a:latin typeface="Open Sans"/>
                <a:ea typeface="Open Sans"/>
                <a:cs typeface="Open Sans"/>
                <a:sym typeface="Open Sans"/>
              </a:rPr>
              <a:t>Take action and follow up</a:t>
            </a:r>
            <a:endParaRPr sz="1600">
              <a:solidFill>
                <a:srgbClr val="434345"/>
              </a:solidFill>
              <a:latin typeface="Open Sans"/>
              <a:ea typeface="Open Sans"/>
              <a:cs typeface="Open Sans"/>
              <a:sym typeface="Open Sans"/>
            </a:endParaRPr>
          </a:p>
        </p:txBody>
      </p:sp>
      <p:sp>
        <p:nvSpPr>
          <p:cNvPr id="133" name="Google Shape;133;p24"/>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Intervention Language</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pic>
        <p:nvPicPr>
          <p:cNvPr id="134" name="Google Shape;134;p24"/>
          <p:cNvPicPr preferRelativeResize="0"/>
          <p:nvPr/>
        </p:nvPicPr>
        <p:blipFill rotWithShape="1">
          <a:blip r:embed="rId3">
            <a:alphaModFix/>
          </a:blip>
          <a:srcRect b="16198" l="1234" r="0" t="0"/>
          <a:stretch/>
        </p:blipFill>
        <p:spPr>
          <a:xfrm>
            <a:off x="385625" y="856125"/>
            <a:ext cx="3851788" cy="4234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nvSpPr>
        <p:spPr>
          <a:xfrm>
            <a:off x="646500" y="1237750"/>
            <a:ext cx="3443100" cy="31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lt1"/>
                </a:solidFill>
                <a:latin typeface="Open Sans"/>
                <a:ea typeface="Open Sans"/>
                <a:cs typeface="Open Sans"/>
                <a:sym typeface="Open Sans"/>
              </a:rPr>
              <a:t>Unhelpful Response</a:t>
            </a:r>
            <a:endParaRPr b="1" sz="2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20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Things could be worse.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You’ll catch up if you just put in a little effort.</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Just relax. Stop worrying so much.</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SzPts val="1100"/>
              <a:buFont typeface="Arial"/>
              <a:buNone/>
            </a:pPr>
            <a:r>
              <a:t/>
            </a:r>
            <a:endParaRPr sz="1600">
              <a:solidFill>
                <a:srgbClr val="434345"/>
              </a:solidFill>
              <a:latin typeface="Open Sans"/>
              <a:ea typeface="Open Sans"/>
              <a:cs typeface="Open Sans"/>
              <a:sym typeface="Open Sans"/>
            </a:endParaRPr>
          </a:p>
        </p:txBody>
      </p:sp>
      <p:sp>
        <p:nvSpPr>
          <p:cNvPr id="140" name="Google Shape;140;p25"/>
          <p:cNvSpPr txBox="1"/>
          <p:nvPr/>
        </p:nvSpPr>
        <p:spPr>
          <a:xfrm>
            <a:off x="381650" y="188450"/>
            <a:ext cx="62148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Responding to a Student</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41" name="Google Shape;141;p25"/>
          <p:cNvSpPr txBox="1"/>
          <p:nvPr/>
        </p:nvSpPr>
        <p:spPr>
          <a:xfrm>
            <a:off x="3860025" y="1237750"/>
            <a:ext cx="3443100" cy="31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lt1"/>
                </a:solidFill>
                <a:latin typeface="Open Sans"/>
                <a:ea typeface="Open Sans"/>
                <a:cs typeface="Open Sans"/>
                <a:sym typeface="Open Sans"/>
              </a:rPr>
              <a:t>Helpful Response</a:t>
            </a:r>
            <a:endParaRPr b="1" sz="2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20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I care about you. What do you think is causing you to feel this way?</a:t>
            </a:r>
            <a:endParaRPr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Let’s come up with a plan together to help you catch up with some of your assignments. What can I do to help?</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12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t/>
            </a:r>
            <a:endParaRPr i="1" sz="400">
              <a:solidFill>
                <a:schemeClr val="lt1"/>
              </a:solidFill>
              <a:latin typeface="Open Sans"/>
              <a:ea typeface="Open Sans"/>
              <a:cs typeface="Open Sans"/>
              <a:sym typeface="Open Sans"/>
            </a:endParaRPr>
          </a:p>
          <a:p>
            <a:pPr indent="0" lvl="0" marL="0" rtl="0" algn="l">
              <a:spcBef>
                <a:spcPts val="320"/>
              </a:spcBef>
              <a:spcAft>
                <a:spcPts val="0"/>
              </a:spcAft>
              <a:buClr>
                <a:schemeClr val="dk1"/>
              </a:buClr>
              <a:buFont typeface="Arial"/>
              <a:buNone/>
            </a:pPr>
            <a:r>
              <a:rPr i="1" lang="en" sz="1200">
                <a:solidFill>
                  <a:schemeClr val="lt1"/>
                </a:solidFill>
                <a:latin typeface="Open Sans"/>
                <a:ea typeface="Open Sans"/>
                <a:cs typeface="Open Sans"/>
                <a:sym typeface="Open Sans"/>
              </a:rPr>
              <a:t>Being your age can be hard. I remember being a teenager and all the stress that came along with it. How can I help?</a:t>
            </a:r>
            <a:endParaRPr i="1" sz="1200">
              <a:solidFill>
                <a:schemeClr val="lt1"/>
              </a:solidFill>
              <a:latin typeface="Open Sans"/>
              <a:ea typeface="Open Sans"/>
              <a:cs typeface="Open Sans"/>
              <a:sym typeface="Open Sans"/>
            </a:endParaRPr>
          </a:p>
        </p:txBody>
      </p:sp>
      <p:cxnSp>
        <p:nvCxnSpPr>
          <p:cNvPr id="142" name="Google Shape;142;p25"/>
          <p:cNvCxnSpPr/>
          <p:nvPr/>
        </p:nvCxnSpPr>
        <p:spPr>
          <a:xfrm>
            <a:off x="2314925" y="2062700"/>
            <a:ext cx="1584300" cy="0"/>
          </a:xfrm>
          <a:prstGeom prst="straightConnector1">
            <a:avLst/>
          </a:prstGeom>
          <a:noFill/>
          <a:ln cap="flat" cmpd="sng" w="28575">
            <a:solidFill>
              <a:schemeClr val="accent5"/>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Talking about suicide or asking someone if they feel suicidal will give someone the idea and will encourage a suicide attempt. </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Clr>
                <a:schemeClr val="dk1"/>
              </a:buClr>
              <a:buSzPts val="1100"/>
              <a:buFont typeface="Arial"/>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148" name="Google Shape;148;p26"/>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149" name="Google Shape;149;p26"/>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150" name="Google Shape;150;p26"/>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talking about suicide provides the opportunity for communication and help-seeking and reduces stigma.</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nvSpPr>
        <p:spPr>
          <a:xfrm>
            <a:off x="353750" y="856125"/>
            <a:ext cx="4527900" cy="38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Every school should have a protocol and all staff should be aware of it. A protocol should be used to:</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Establish a culture of mental health in the school.</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Get students the help they need if they are suffering from depression or another mental illness.</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Inform every staff member to know what to do if they think a student is suffering from depression or another mental illness.</a:t>
            </a:r>
            <a:endParaRPr>
              <a:solidFill>
                <a:schemeClr val="lt1"/>
              </a:solidFill>
              <a:latin typeface="Open Sans"/>
              <a:ea typeface="Open Sans"/>
              <a:cs typeface="Open Sans"/>
              <a:sym typeface="Open Sans"/>
            </a:endParaRPr>
          </a:p>
        </p:txBody>
      </p:sp>
      <p:sp>
        <p:nvSpPr>
          <p:cNvPr id="156" name="Google Shape;156;p27"/>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Following School Protocol</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pic>
        <p:nvPicPr>
          <p:cNvPr id="157" name="Google Shape;157;p27"/>
          <p:cNvPicPr preferRelativeResize="0"/>
          <p:nvPr/>
        </p:nvPicPr>
        <p:blipFill rotWithShape="1">
          <a:blip r:embed="rId3">
            <a:alphaModFix/>
          </a:blip>
          <a:srcRect b="0" l="1278" r="1160" t="0"/>
          <a:stretch/>
        </p:blipFill>
        <p:spPr>
          <a:xfrm>
            <a:off x="5021269" y="798000"/>
            <a:ext cx="3167732" cy="42032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nvSpPr>
        <p:spPr>
          <a:xfrm>
            <a:off x="1613100" y="983475"/>
            <a:ext cx="5235600" cy="281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As adults working with children we should always keep in mind our responsibility as mandated reporters. </a:t>
            </a:r>
            <a:endParaRPr>
              <a:solidFill>
                <a:schemeClr val="lt1"/>
              </a:solidFill>
              <a:latin typeface="Open Sans"/>
              <a:ea typeface="Open Sans"/>
              <a:cs typeface="Open Sans"/>
              <a:sym typeface="Open Sans"/>
            </a:endParaRPr>
          </a:p>
          <a:p>
            <a:pPr indent="0" lvl="0" marL="0" rtl="0" algn="l">
              <a:lnSpc>
                <a:spcPct val="115000"/>
              </a:lnSpc>
              <a:spcBef>
                <a:spcPts val="1600"/>
              </a:spcBef>
              <a:spcAft>
                <a:spcPts val="1600"/>
              </a:spcAft>
              <a:buNone/>
            </a:pPr>
            <a:r>
              <a:rPr lang="en">
                <a:solidFill>
                  <a:schemeClr val="lt1"/>
                </a:solidFill>
                <a:latin typeface="Open Sans"/>
                <a:ea typeface="Open Sans"/>
                <a:cs typeface="Open Sans"/>
                <a:sym typeface="Open Sans"/>
              </a:rPr>
              <a:t>If a child discloses plans to hurt themselves, someone else or if someone is hurting them—a report to the appropriate authorities in your area is required by law.</a:t>
            </a:r>
            <a:endParaRPr>
              <a:solidFill>
                <a:schemeClr val="lt1"/>
              </a:solidFill>
              <a:latin typeface="Open Sans"/>
              <a:ea typeface="Open Sans"/>
              <a:cs typeface="Open Sans"/>
              <a:sym typeface="Open Sans"/>
            </a:endParaRPr>
          </a:p>
        </p:txBody>
      </p:sp>
      <p:sp>
        <p:nvSpPr>
          <p:cNvPr id="163" name="Google Shape;163;p28"/>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Being A Mandated Reporter</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64" name="Google Shape;164;p28"/>
          <p:cNvSpPr txBox="1"/>
          <p:nvPr/>
        </p:nvSpPr>
        <p:spPr>
          <a:xfrm>
            <a:off x="353750" y="0"/>
            <a:ext cx="1040100" cy="3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0">
                <a:solidFill>
                  <a:schemeClr val="accent5"/>
                </a:solidFill>
                <a:latin typeface="Open Sans"/>
                <a:ea typeface="Open Sans"/>
                <a:cs typeface="Open Sans"/>
                <a:sym typeface="Open Sans"/>
              </a:rPr>
              <a:t>!</a:t>
            </a:r>
            <a:endParaRPr sz="30000">
              <a:solidFill>
                <a:schemeClr val="accent5"/>
              </a:solidFill>
              <a:latin typeface="Open Sans"/>
              <a:ea typeface="Open Sans"/>
              <a:cs typeface="Open Sans"/>
              <a:sym typeface="Open Sans"/>
            </a:endParaRPr>
          </a:p>
        </p:txBody>
      </p:sp>
      <p:pic>
        <p:nvPicPr>
          <p:cNvPr id="165" name="Google Shape;165;p28"/>
          <p:cNvPicPr preferRelativeResize="0"/>
          <p:nvPr/>
        </p:nvPicPr>
        <p:blipFill rotWithShape="1">
          <a:blip r:embed="rId3">
            <a:alphaModFix/>
          </a:blip>
          <a:srcRect b="41616" l="0" r="0" t="0"/>
          <a:stretch/>
        </p:blipFill>
        <p:spPr>
          <a:xfrm>
            <a:off x="2361550" y="2537950"/>
            <a:ext cx="5666400" cy="25363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500">
                <a:solidFill>
                  <a:schemeClr val="lt1"/>
                </a:solidFill>
                <a:latin typeface="Open Sans"/>
                <a:ea typeface="Open Sans"/>
                <a:cs typeface="Open Sans"/>
                <a:sym typeface="Open Sans"/>
              </a:rPr>
              <a:t>Everyone has someone they feel close to at school.</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Clr>
                <a:schemeClr val="dk1"/>
              </a:buClr>
              <a:buSzPts val="1100"/>
              <a:buFont typeface="Arial"/>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171" name="Google Shape;171;p29"/>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172" name="Google Shape;172;p29"/>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173" name="Google Shape;173;p29"/>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o</a:t>
            </a:r>
            <a:r>
              <a:rPr lang="en" sz="1800">
                <a:solidFill>
                  <a:schemeClr val="accent5"/>
                </a:solidFill>
                <a:latin typeface="Open Sans"/>
                <a:ea typeface="Open Sans"/>
                <a:cs typeface="Open Sans"/>
                <a:sym typeface="Open Sans"/>
              </a:rPr>
              <a:t>nly 55% of high school students report feeling close to people at school</a:t>
            </a:r>
            <a:r>
              <a:rPr lang="en" sz="1800">
                <a:solidFill>
                  <a:schemeClr val="accent5"/>
                </a:solidFill>
                <a:latin typeface="Open Sans"/>
                <a:ea typeface="Open Sans"/>
                <a:cs typeface="Open Sans"/>
                <a:sym typeface="Open Sans"/>
              </a:rPr>
              <a:t>.</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nvSpPr>
        <p:spPr>
          <a:xfrm>
            <a:off x="207250" y="1392750"/>
            <a:ext cx="3830100" cy="107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Youth need to know someone cares about them. </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Building a safety net around a student. </a:t>
            </a:r>
            <a:endParaRPr>
              <a:solidFill>
                <a:schemeClr val="lt1"/>
              </a:solidFill>
              <a:latin typeface="Open Sans"/>
              <a:ea typeface="Open Sans"/>
              <a:cs typeface="Open Sans"/>
              <a:sym typeface="Open Sans"/>
            </a:endParaRPr>
          </a:p>
        </p:txBody>
      </p:sp>
      <p:sp>
        <p:nvSpPr>
          <p:cNvPr id="179" name="Google Shape;179;p30"/>
          <p:cNvSpPr txBox="1"/>
          <p:nvPr/>
        </p:nvSpPr>
        <p:spPr>
          <a:xfrm>
            <a:off x="125150" y="61425"/>
            <a:ext cx="8076900" cy="11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School Connectedness is a Protective Factor</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pic>
        <p:nvPicPr>
          <p:cNvPr id="180" name="Google Shape;180;p30"/>
          <p:cNvPicPr preferRelativeResize="0"/>
          <p:nvPr/>
        </p:nvPicPr>
        <p:blipFill rotWithShape="1">
          <a:blip r:embed="rId3">
            <a:alphaModFix/>
          </a:blip>
          <a:srcRect b="11064" l="0" r="0" t="16049"/>
          <a:stretch/>
        </p:blipFill>
        <p:spPr>
          <a:xfrm>
            <a:off x="265325" y="2384925"/>
            <a:ext cx="3595699" cy="1474200"/>
          </a:xfrm>
          <a:prstGeom prst="rect">
            <a:avLst/>
          </a:prstGeom>
          <a:noFill/>
          <a:ln>
            <a:noFill/>
          </a:ln>
        </p:spPr>
      </p:pic>
      <p:pic>
        <p:nvPicPr>
          <p:cNvPr id="181" name="Google Shape;181;p30"/>
          <p:cNvPicPr preferRelativeResize="0"/>
          <p:nvPr/>
        </p:nvPicPr>
        <p:blipFill>
          <a:blip r:embed="rId4">
            <a:alphaModFix/>
          </a:blip>
          <a:stretch>
            <a:fillRect/>
          </a:stretch>
        </p:blipFill>
        <p:spPr>
          <a:xfrm>
            <a:off x="4189750" y="861500"/>
            <a:ext cx="4222525" cy="4129600"/>
          </a:xfrm>
          <a:prstGeom prst="rect">
            <a:avLst/>
          </a:prstGeom>
          <a:noFill/>
          <a:ln>
            <a:noFill/>
          </a:ln>
        </p:spPr>
      </p:pic>
      <p:sp>
        <p:nvSpPr>
          <p:cNvPr id="182" name="Google Shape;182;p30"/>
          <p:cNvSpPr txBox="1"/>
          <p:nvPr/>
        </p:nvSpPr>
        <p:spPr>
          <a:xfrm>
            <a:off x="1519150" y="4806300"/>
            <a:ext cx="2594400" cy="184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1" lang="en" sz="1200" u="none" cap="none" strike="noStrike">
                <a:solidFill>
                  <a:srgbClr val="FFFFFF"/>
                </a:solidFill>
                <a:latin typeface="Open Sans Light"/>
                <a:ea typeface="Open Sans Light"/>
                <a:cs typeface="Open Sans Light"/>
                <a:sym typeface="Open Sans Light"/>
              </a:rPr>
              <a:t>Based on 20</a:t>
            </a:r>
            <a:r>
              <a:rPr i="1" lang="en" sz="1200">
                <a:solidFill>
                  <a:srgbClr val="FFFFFF"/>
                </a:solidFill>
                <a:latin typeface="Open Sans Light"/>
                <a:ea typeface="Open Sans Light"/>
                <a:cs typeface="Open Sans Light"/>
                <a:sym typeface="Open Sans Light"/>
              </a:rPr>
              <a:t>23</a:t>
            </a:r>
            <a:r>
              <a:rPr i="1" lang="en" sz="1200" u="none" cap="none" strike="noStrike">
                <a:solidFill>
                  <a:srgbClr val="FFFFFF"/>
                </a:solidFill>
                <a:latin typeface="Open Sans Light"/>
                <a:ea typeface="Open Sans Light"/>
                <a:cs typeface="Open Sans Light"/>
                <a:sym typeface="Open Sans Light"/>
              </a:rPr>
              <a:t> CDC YRBS Data</a:t>
            </a:r>
            <a:endParaRPr i="1" sz="1200">
              <a:solidFill>
                <a:srgbClr val="FFFFFF"/>
              </a:solidFill>
              <a:latin typeface="Open Sans Light"/>
              <a:ea typeface="Open Sans Light"/>
              <a:cs typeface="Open Sans Light"/>
              <a:sym typeface="Open Sa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1"/>
          <p:cNvPicPr preferRelativeResize="0"/>
          <p:nvPr/>
        </p:nvPicPr>
        <p:blipFill>
          <a:blip r:embed="rId3">
            <a:alphaModFix/>
          </a:blip>
          <a:stretch>
            <a:fillRect/>
          </a:stretch>
        </p:blipFill>
        <p:spPr>
          <a:xfrm>
            <a:off x="0" y="0"/>
            <a:ext cx="9144000" cy="5143489"/>
          </a:xfrm>
          <a:prstGeom prst="rect">
            <a:avLst/>
          </a:prstGeom>
          <a:noFill/>
          <a:ln>
            <a:noFill/>
          </a:ln>
        </p:spPr>
      </p:pic>
      <p:pic>
        <p:nvPicPr>
          <p:cNvPr id="188" name="Google Shape;188;p31"/>
          <p:cNvPicPr preferRelativeResize="0"/>
          <p:nvPr/>
        </p:nvPicPr>
        <p:blipFill>
          <a:blip r:embed="rId4">
            <a:alphaModFix/>
          </a:blip>
          <a:stretch>
            <a:fillRect/>
          </a:stretch>
        </p:blipFill>
        <p:spPr>
          <a:xfrm>
            <a:off x="8682550" y="137625"/>
            <a:ext cx="348300" cy="42031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4"/>
          <p:cNvSpPr txBox="1"/>
          <p:nvPr>
            <p:ph idx="1" type="body"/>
          </p:nvPr>
        </p:nvSpPr>
        <p:spPr>
          <a:xfrm>
            <a:off x="311700" y="1152475"/>
            <a:ext cx="7762500" cy="34164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latin typeface="Open Sans"/>
                <a:ea typeface="Open Sans"/>
                <a:cs typeface="Open Sans"/>
                <a:sym typeface="Open Sans"/>
              </a:rPr>
              <a:t>This training contains discussion of depression, self-harm and suicide. </a:t>
            </a:r>
            <a:endParaRPr>
              <a:latin typeface="Open Sans"/>
              <a:ea typeface="Open Sans"/>
              <a:cs typeface="Open Sans"/>
              <a:sym typeface="Open Sans"/>
            </a:endParaRPr>
          </a:p>
          <a:p>
            <a:pPr indent="0" lvl="0" marL="457200" rtl="0" algn="l">
              <a:lnSpc>
                <a:spcPct val="115000"/>
              </a:lnSpc>
              <a:spcBef>
                <a:spcPts val="1200"/>
              </a:spcBef>
              <a:spcAft>
                <a:spcPts val="0"/>
              </a:spcAft>
              <a:buNone/>
            </a:pPr>
            <a:r>
              <a:t/>
            </a:r>
            <a:endParaRPr>
              <a:latin typeface="Open Sans"/>
              <a:ea typeface="Open Sans"/>
              <a:cs typeface="Open Sans"/>
              <a:sym typeface="Open Sans"/>
            </a:endParaRPr>
          </a:p>
          <a:p>
            <a:pPr indent="0" lvl="0" marL="457200" rtl="0" algn="l">
              <a:lnSpc>
                <a:spcPct val="115000"/>
              </a:lnSpc>
              <a:spcBef>
                <a:spcPts val="1200"/>
              </a:spcBef>
              <a:spcAft>
                <a:spcPts val="1200"/>
              </a:spcAft>
              <a:buNone/>
            </a:pPr>
            <a:r>
              <a:rPr lang="en">
                <a:latin typeface="Open Sans"/>
                <a:ea typeface="Open Sans"/>
                <a:cs typeface="Open Sans"/>
                <a:sym typeface="Open Sans"/>
              </a:rPr>
              <a:t>If you or someone you know is experiencing suicidal thoughts or a crisis, please reach out to the 988 Lifeline, which provides 24/7, free, confidential support for people in distress.</a:t>
            </a:r>
            <a:endParaRPr>
              <a:latin typeface="Open Sans"/>
              <a:ea typeface="Open Sans"/>
              <a:cs typeface="Open Sans"/>
              <a:sym typeface="Open Sans"/>
            </a:endParaRPr>
          </a:p>
        </p:txBody>
      </p:sp>
      <p:sp>
        <p:nvSpPr>
          <p:cNvPr id="53" name="Google Shape;53;p14"/>
          <p:cNvSpPr txBox="1"/>
          <p:nvPr>
            <p:ph type="title"/>
          </p:nvPr>
        </p:nvSpPr>
        <p:spPr>
          <a:xfrm>
            <a:off x="311700" y="445025"/>
            <a:ext cx="776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 Notice</a:t>
            </a:r>
            <a:endParaRPr/>
          </a:p>
        </p:txBody>
      </p:sp>
      <p:pic>
        <p:nvPicPr>
          <p:cNvPr id="54" name="Google Shape;54;p14"/>
          <p:cNvPicPr preferRelativeResize="0"/>
          <p:nvPr/>
        </p:nvPicPr>
        <p:blipFill>
          <a:blip r:embed="rId3">
            <a:alphaModFix/>
          </a:blip>
          <a:stretch>
            <a:fillRect/>
          </a:stretch>
        </p:blipFill>
        <p:spPr>
          <a:xfrm>
            <a:off x="3098838" y="3638551"/>
            <a:ext cx="2188221"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p:nvPr/>
        </p:nvSpPr>
        <p:spPr>
          <a:xfrm>
            <a:off x="0" y="0"/>
            <a:ext cx="3821909" cy="5143500"/>
          </a:xfrm>
          <a:custGeom>
            <a:rect b="b" l="l" r="r" t="t"/>
            <a:pathLst>
              <a:path extrusionOk="0" h="10287000" w="7643818">
                <a:moveTo>
                  <a:pt x="0" y="0"/>
                </a:moveTo>
                <a:lnTo>
                  <a:pt x="7643818" y="0"/>
                </a:lnTo>
                <a:lnTo>
                  <a:pt x="7643818" y="10287000"/>
                </a:lnTo>
                <a:lnTo>
                  <a:pt x="0" y="10287000"/>
                </a:lnTo>
                <a:lnTo>
                  <a:pt x="0" y="0"/>
                </a:lnTo>
                <a:close/>
              </a:path>
            </a:pathLst>
          </a:custGeom>
          <a:blipFill rotWithShape="1">
            <a:blip r:embed="rId3">
              <a:alphaModFix/>
            </a:blip>
            <a:stretch>
              <a:fillRect b="0" l="0" r="0" t="0"/>
            </a:stretch>
          </a:blipFill>
          <a:ln>
            <a:noFill/>
          </a:ln>
        </p:spPr>
      </p:sp>
      <p:sp>
        <p:nvSpPr>
          <p:cNvPr id="194" name="Google Shape;194;p32"/>
          <p:cNvSpPr txBox="1"/>
          <p:nvPr/>
        </p:nvSpPr>
        <p:spPr>
          <a:xfrm>
            <a:off x="3988475" y="2231650"/>
            <a:ext cx="4321800" cy="2410200"/>
          </a:xfrm>
          <a:prstGeom prst="rect">
            <a:avLst/>
          </a:prstGeom>
          <a:noFill/>
          <a:ln>
            <a:noFill/>
          </a:ln>
        </p:spPr>
        <p:txBody>
          <a:bodyPr anchorCtr="0" anchor="t" bIns="0" lIns="0" spcFirstLastPara="1" rIns="0" wrap="square" tIns="0">
            <a:spAutoFit/>
          </a:bodyPr>
          <a:lstStyle/>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hlinkClick r:id="rId4">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1500"/>
              <a:buFont typeface="Arial"/>
              <a:buNone/>
            </a:pPr>
            <a:r>
              <a:rPr b="1" i="0" lang="en" sz="1500" u="none" cap="none" strike="noStrike">
                <a:solidFill>
                  <a:schemeClr val="lt1"/>
                </a:solidFill>
                <a:latin typeface="Open Sans"/>
                <a:ea typeface="Open Sans"/>
                <a:cs typeface="Open Sans"/>
                <a:sym typeface="Open Sans"/>
              </a:rPr>
              <a:t>Program Support </a:t>
            </a:r>
            <a:endParaRPr b="0" i="0" sz="700" u="none" cap="none" strike="noStrike">
              <a:solidFill>
                <a:schemeClr val="lt1"/>
              </a:solidFill>
              <a:latin typeface="Arial"/>
              <a:ea typeface="Arial"/>
              <a:cs typeface="Arial"/>
              <a:sym typeface="Arial"/>
            </a:endParaRPr>
          </a:p>
          <a:p>
            <a:pPr indent="0" lvl="0" marL="0" rtl="0" algn="l">
              <a:lnSpc>
                <a:spcPct val="120000"/>
              </a:lnSpc>
              <a:spcBef>
                <a:spcPts val="0"/>
              </a:spcBef>
              <a:spcAft>
                <a:spcPts val="0"/>
              </a:spcAft>
              <a:buClr>
                <a:schemeClr val="dk1"/>
              </a:buClr>
              <a:buSzPts val="1500"/>
              <a:buFont typeface="Arial"/>
              <a:buNone/>
            </a:pPr>
            <a:r>
              <a:rPr lang="en" sz="1500">
                <a:solidFill>
                  <a:schemeClr val="lt1"/>
                </a:solidFill>
                <a:latin typeface="Open Sans"/>
                <a:ea typeface="Open Sans"/>
                <a:cs typeface="Open Sans"/>
                <a:sym typeface="Open Sans"/>
              </a:rPr>
              <a:t>Katie Conklin - Vice President of Programs</a:t>
            </a:r>
            <a:endParaRPr sz="700">
              <a:solidFill>
                <a:schemeClr val="lt1"/>
              </a:solidFill>
            </a:endParaRPr>
          </a:p>
          <a:p>
            <a:pPr indent="0" lvl="0" marL="0" rtl="0" algn="l">
              <a:lnSpc>
                <a:spcPct val="120000"/>
              </a:lnSpc>
              <a:spcBef>
                <a:spcPts val="0"/>
              </a:spcBef>
              <a:spcAft>
                <a:spcPts val="0"/>
              </a:spcAft>
              <a:buClr>
                <a:schemeClr val="dk1"/>
              </a:buClr>
              <a:buSzPts val="1500"/>
              <a:buFont typeface="Arial"/>
              <a:buNone/>
            </a:pPr>
            <a:r>
              <a:rPr lang="en" sz="1500" u="sng">
                <a:solidFill>
                  <a:schemeClr val="lt1"/>
                </a:solidFill>
                <a:latin typeface="Open Sans"/>
                <a:ea typeface="Open Sans"/>
                <a:cs typeface="Open Sans"/>
                <a:sym typeface="Open Sans"/>
              </a:rPr>
              <a:t>K</a:t>
            </a:r>
            <a:r>
              <a:rPr lang="en" sz="1500" u="sng">
                <a:solidFill>
                  <a:schemeClr val="lt1"/>
                </a:solidFill>
                <a:latin typeface="Open Sans"/>
                <a:ea typeface="Open Sans"/>
                <a:cs typeface="Open Sans"/>
                <a:sym typeface="Open Sans"/>
                <a:hlinkClick r:id="rId5">
                  <a:extLst>
                    <a:ext uri="{A12FA001-AC4F-418D-AE19-62706E023703}">
                      <ahyp:hlinkClr val="tx"/>
                    </a:ext>
                  </a:extLst>
                </a:hlinkClick>
              </a:rPr>
              <a:t>atie@erikaslighthouse.org</a:t>
            </a:r>
            <a:r>
              <a:rPr lang="en" sz="1500">
                <a:solidFill>
                  <a:schemeClr val="lt1"/>
                </a:solidFill>
                <a:latin typeface="Open Sans"/>
                <a:ea typeface="Open Sans"/>
                <a:cs typeface="Open Sans"/>
                <a:sym typeface="Open Sans"/>
              </a:rPr>
              <a:t> </a:t>
            </a:r>
            <a:endParaRPr sz="1500">
              <a:solidFill>
                <a:schemeClr val="lt1"/>
              </a:solidFill>
              <a:latin typeface="Open Sans"/>
              <a:ea typeface="Open Sans"/>
              <a:cs typeface="Open Sans"/>
              <a:sym typeface="Open Sans"/>
            </a:endParaRPr>
          </a:p>
          <a:p>
            <a:pPr indent="0" lvl="0" marL="0" rtl="0" algn="l">
              <a:lnSpc>
                <a:spcPct val="120000"/>
              </a:lnSpc>
              <a:spcBef>
                <a:spcPts val="0"/>
              </a:spcBef>
              <a:spcAft>
                <a:spcPts val="0"/>
              </a:spcAft>
              <a:buClr>
                <a:schemeClr val="dk1"/>
              </a:buClr>
              <a:buSzPts val="1500"/>
              <a:buFont typeface="Arial"/>
              <a:buNone/>
            </a:pPr>
            <a:r>
              <a:t/>
            </a:r>
            <a:endParaRPr sz="1500">
              <a:solidFill>
                <a:schemeClr val="lt1"/>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500"/>
              <a:buFont typeface="Arial"/>
              <a:buNone/>
            </a:pPr>
            <a:r>
              <a:rPr b="0" i="0" lang="en" sz="1500" u="none" cap="none" strike="noStrike">
                <a:solidFill>
                  <a:schemeClr val="lt1"/>
                </a:solidFill>
                <a:latin typeface="Open Sans"/>
                <a:ea typeface="Open Sans"/>
                <a:cs typeface="Open Sans"/>
                <a:sym typeface="Open Sans"/>
              </a:rPr>
              <a:t>Ilana Sherman - Director of Education</a:t>
            </a:r>
            <a:endParaRPr b="0" i="0" sz="7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0" i="0" lang="en" sz="1500" u="sng" cap="none" strike="noStrike">
                <a:solidFill>
                  <a:schemeClr val="lt1"/>
                </a:solidFill>
                <a:latin typeface="Open Sans"/>
                <a:ea typeface="Open Sans"/>
                <a:cs typeface="Open Sans"/>
                <a:sym typeface="Open Sans"/>
              </a:rPr>
              <a:t>I</a:t>
            </a:r>
            <a:r>
              <a:rPr b="0" i="0" lang="en" sz="1500" u="sng" cap="none" strike="noStrike">
                <a:solidFill>
                  <a:schemeClr val="lt1"/>
                </a:solidFill>
                <a:latin typeface="Open Sans"/>
                <a:ea typeface="Open Sans"/>
                <a:cs typeface="Open Sans"/>
                <a:sym typeface="Open Sans"/>
                <a:hlinkClick r:id="rId6">
                  <a:extLst>
                    <a:ext uri="{A12FA001-AC4F-418D-AE19-62706E023703}">
                      <ahyp:hlinkClr val="tx"/>
                    </a:ext>
                  </a:extLst>
                </a:hlinkClick>
              </a:rPr>
              <a:t>lana@erikaslighthouse.org</a:t>
            </a:r>
            <a:endParaRPr b="0" i="0" sz="1500" u="sng" cap="none" strike="noStrike">
              <a:solidFill>
                <a:srgbClr val="0563C1"/>
              </a:solidFill>
              <a:latin typeface="Open Sans"/>
              <a:ea typeface="Open Sans"/>
              <a:cs typeface="Open Sans"/>
              <a:sym typeface="Open Sans"/>
              <a:hlinkClick r:id="rId7">
                <a:extLst>
                  <a:ext uri="{A12FA001-AC4F-418D-AE19-62706E023703}">
                    <ahyp:hlinkClr val="tx"/>
                  </a:ext>
                </a:extLst>
              </a:hlinkClick>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p:txBody>
      </p:sp>
      <p:sp>
        <p:nvSpPr>
          <p:cNvPr id="195" name="Google Shape;195;p32"/>
          <p:cNvSpPr txBox="1"/>
          <p:nvPr/>
        </p:nvSpPr>
        <p:spPr>
          <a:xfrm>
            <a:off x="4190175" y="214700"/>
            <a:ext cx="36615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accent5"/>
                </a:solidFill>
                <a:latin typeface="Open Sans"/>
                <a:ea typeface="Open Sans"/>
                <a:cs typeface="Open Sans"/>
                <a:sym typeface="Open Sans"/>
              </a:rPr>
              <a:t>Thank you</a:t>
            </a:r>
            <a:endParaRPr b="1" sz="4500">
              <a:solidFill>
                <a:schemeClr val="accent5"/>
              </a:solidFill>
              <a:latin typeface="Open Sans"/>
              <a:ea typeface="Open Sans"/>
              <a:cs typeface="Open Sans"/>
              <a:sym typeface="Open Sans"/>
            </a:endParaRPr>
          </a:p>
          <a:p>
            <a:pPr indent="0" lvl="0" marL="0" rtl="0" algn="l">
              <a:spcBef>
                <a:spcPts val="0"/>
              </a:spcBef>
              <a:spcAft>
                <a:spcPts val="0"/>
              </a:spcAft>
              <a:buNone/>
            </a:pPr>
            <a:r>
              <a:t/>
            </a:r>
            <a:endParaRPr b="1" sz="4500">
              <a:solidFill>
                <a:schemeClr val="accent5"/>
              </a:solidFill>
              <a:latin typeface="Open Sans"/>
              <a:ea typeface="Open Sans"/>
              <a:cs typeface="Open Sans"/>
              <a:sym typeface="Open Sans"/>
            </a:endParaRPr>
          </a:p>
        </p:txBody>
      </p:sp>
      <p:pic>
        <p:nvPicPr>
          <p:cNvPr id="196" name="Google Shape;196;p32"/>
          <p:cNvPicPr preferRelativeResize="0"/>
          <p:nvPr/>
        </p:nvPicPr>
        <p:blipFill>
          <a:blip r:embed="rId8">
            <a:alphaModFix/>
          </a:blip>
          <a:stretch>
            <a:fillRect/>
          </a:stretch>
        </p:blipFill>
        <p:spPr>
          <a:xfrm>
            <a:off x="5154587" y="4097322"/>
            <a:ext cx="1989576" cy="912201"/>
          </a:xfrm>
          <a:prstGeom prst="rect">
            <a:avLst/>
          </a:prstGeom>
          <a:noFill/>
          <a:ln>
            <a:noFill/>
          </a:ln>
        </p:spPr>
      </p:pic>
      <p:pic>
        <p:nvPicPr>
          <p:cNvPr id="197" name="Google Shape;197;p32"/>
          <p:cNvPicPr preferRelativeResize="0"/>
          <p:nvPr/>
        </p:nvPicPr>
        <p:blipFill>
          <a:blip r:embed="rId9">
            <a:alphaModFix/>
          </a:blip>
          <a:stretch>
            <a:fillRect/>
          </a:stretch>
        </p:blipFill>
        <p:spPr>
          <a:xfrm>
            <a:off x="5313325" y="1014375"/>
            <a:ext cx="1315101" cy="1315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5"/>
          <p:cNvSpPr txBox="1"/>
          <p:nvPr/>
        </p:nvSpPr>
        <p:spPr>
          <a:xfrm>
            <a:off x="4027125" y="137625"/>
            <a:ext cx="4450200" cy="48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rgbClr val="FED100"/>
                </a:solidFill>
                <a:latin typeface="Open Sans"/>
                <a:ea typeface="Open Sans"/>
                <a:cs typeface="Open Sans"/>
                <a:sym typeface="Open Sans"/>
              </a:rPr>
              <a:t>PART 2</a:t>
            </a:r>
            <a:endParaRPr b="1" sz="3900">
              <a:solidFill>
                <a:srgbClr val="FED10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2400">
                <a:solidFill>
                  <a:schemeClr val="lt1"/>
                </a:solidFill>
                <a:latin typeface="Open Sans"/>
                <a:ea typeface="Open Sans"/>
                <a:cs typeface="Open Sans"/>
                <a:sym typeface="Open Sans"/>
              </a:rPr>
              <a:t>Helping a Student</a:t>
            </a:r>
            <a:endParaRPr b="1" sz="33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Agenda</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Being Sensitive &amp; Trauma-Informed</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Being </a:t>
            </a:r>
            <a:r>
              <a:rPr lang="en" sz="1500">
                <a:solidFill>
                  <a:schemeClr val="lt1"/>
                </a:solidFill>
                <a:latin typeface="Open Sans"/>
                <a:ea typeface="Open Sans"/>
                <a:cs typeface="Open Sans"/>
                <a:sym typeface="Open Sans"/>
              </a:rPr>
              <a:t>a Trusted Adult</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Intervention Language</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Following School Policy</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Protective</a:t>
            </a:r>
            <a:r>
              <a:rPr lang="en" sz="1500">
                <a:solidFill>
                  <a:schemeClr val="lt1"/>
                </a:solidFill>
                <a:latin typeface="Open Sans"/>
                <a:ea typeface="Open Sans"/>
                <a:cs typeface="Open Sans"/>
                <a:sym typeface="Open Sans"/>
              </a:rPr>
              <a:t> Factors</a:t>
            </a:r>
            <a:endParaRPr sz="1500">
              <a:solidFill>
                <a:schemeClr val="lt1"/>
              </a:solidFill>
              <a:latin typeface="Open Sans"/>
              <a:ea typeface="Open Sans"/>
              <a:cs typeface="Open Sans"/>
              <a:sym typeface="Open Sans"/>
            </a:endParaRPr>
          </a:p>
        </p:txBody>
      </p:sp>
      <p:pic>
        <p:nvPicPr>
          <p:cNvPr id="60" name="Google Shape;60;p15"/>
          <p:cNvPicPr preferRelativeResize="0"/>
          <p:nvPr/>
        </p:nvPicPr>
        <p:blipFill>
          <a:blip r:embed="rId3">
            <a:alphaModFix/>
          </a:blip>
          <a:stretch>
            <a:fillRect/>
          </a:stretch>
        </p:blipFill>
        <p:spPr>
          <a:xfrm>
            <a:off x="0" y="0"/>
            <a:ext cx="382190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p:nvPr/>
        </p:nvSpPr>
        <p:spPr>
          <a:xfrm>
            <a:off x="721650" y="1586425"/>
            <a:ext cx="7000800" cy="1851900"/>
          </a:xfrm>
          <a:prstGeom prst="rect">
            <a:avLst/>
          </a:prstGeom>
          <a:solidFill>
            <a:srgbClr val="FF5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nvSpPr>
        <p:spPr>
          <a:xfrm>
            <a:off x="353750" y="856125"/>
            <a:ext cx="7872900" cy="67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Trauma-informed practice is a paradigm shift – shifting away from the deficit/blaming model to one with understanding &amp; compassion.</a:t>
            </a:r>
            <a:endParaRPr b="1">
              <a:solidFill>
                <a:schemeClr val="lt1"/>
              </a:solidFill>
              <a:latin typeface="Open Sans"/>
              <a:ea typeface="Open Sans"/>
              <a:cs typeface="Open Sans"/>
              <a:sym typeface="Open Sans"/>
            </a:endParaRPr>
          </a:p>
        </p:txBody>
      </p:sp>
      <p:sp>
        <p:nvSpPr>
          <p:cNvPr id="67" name="Google Shape;67;p16"/>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Being Sensitive &amp; Trauma-Informed</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68" name="Google Shape;68;p16"/>
          <p:cNvSpPr txBox="1"/>
          <p:nvPr/>
        </p:nvSpPr>
        <p:spPr>
          <a:xfrm>
            <a:off x="1737200" y="1772575"/>
            <a:ext cx="5875500" cy="22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Open Sans"/>
                <a:ea typeface="Open Sans"/>
                <a:cs typeface="Open Sans"/>
                <a:sym typeface="Open Sans"/>
              </a:rPr>
              <a:t>If we don’t look for or acknowledge trauma in the lives of children and adolescents, we end up chasing behaviors and limiting the possibilities for change.</a:t>
            </a:r>
            <a:endParaRPr sz="25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300">
              <a:solidFill>
                <a:srgbClr val="43434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434345"/>
              </a:solidFill>
              <a:latin typeface="Open Sans"/>
              <a:ea typeface="Open Sans"/>
              <a:cs typeface="Open Sans"/>
              <a:sym typeface="Open Sans"/>
            </a:endParaRPr>
          </a:p>
          <a:p>
            <a:pPr indent="0" lvl="0" marL="0" rtl="0" algn="r">
              <a:spcBef>
                <a:spcPts val="0"/>
              </a:spcBef>
              <a:spcAft>
                <a:spcPts val="0"/>
              </a:spcAft>
              <a:buNone/>
            </a:pPr>
            <a:r>
              <a:rPr lang="en" sz="1600">
                <a:solidFill>
                  <a:schemeClr val="lt1"/>
                </a:solidFill>
                <a:latin typeface="Open Sans"/>
                <a:ea typeface="Open Sans"/>
                <a:cs typeface="Open Sans"/>
                <a:sym typeface="Open Sans"/>
              </a:rPr>
              <a:t>Suarez, Flores &amp; Zamarelli, 2007</a:t>
            </a:r>
            <a:endParaRPr>
              <a:solidFill>
                <a:schemeClr val="lt1"/>
              </a:solidFill>
            </a:endParaRPr>
          </a:p>
        </p:txBody>
      </p:sp>
      <p:sp>
        <p:nvSpPr>
          <p:cNvPr id="69" name="Google Shape;69;p16"/>
          <p:cNvSpPr txBox="1"/>
          <p:nvPr/>
        </p:nvSpPr>
        <p:spPr>
          <a:xfrm>
            <a:off x="863000" y="1997850"/>
            <a:ext cx="874200" cy="11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0">
                <a:solidFill>
                  <a:srgbClr val="FFFFFF"/>
                </a:solidFill>
                <a:latin typeface="Open Sans"/>
                <a:ea typeface="Open Sans"/>
                <a:cs typeface="Open Sans"/>
                <a:sym typeface="Open Sans"/>
              </a:rPr>
              <a:t>“</a:t>
            </a:r>
            <a:endParaRPr b="1" sz="10000">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7"/>
          <p:cNvSpPr txBox="1"/>
          <p:nvPr/>
        </p:nvSpPr>
        <p:spPr>
          <a:xfrm>
            <a:off x="1730825" y="856125"/>
            <a:ext cx="6495900" cy="7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a:solidFill>
                <a:schemeClr val="lt1"/>
              </a:solidFill>
              <a:latin typeface="Open Sans"/>
              <a:ea typeface="Open Sans"/>
              <a:cs typeface="Open Sans"/>
              <a:sym typeface="Open Sans"/>
            </a:endParaRPr>
          </a:p>
        </p:txBody>
      </p:sp>
      <p:sp>
        <p:nvSpPr>
          <p:cNvPr id="75" name="Google Shape;75;p17"/>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Being Sensitive &amp; Trauma-Informed</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76" name="Google Shape;76;p17"/>
          <p:cNvSpPr txBox="1"/>
          <p:nvPr/>
        </p:nvSpPr>
        <p:spPr>
          <a:xfrm>
            <a:off x="1469575" y="1621975"/>
            <a:ext cx="769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1"/>
              </a:solidFill>
              <a:latin typeface="Open Sans Light"/>
              <a:ea typeface="Open Sans Light"/>
              <a:cs typeface="Open Sans Light"/>
              <a:sym typeface="Open Sans Light"/>
            </a:endParaRPr>
          </a:p>
        </p:txBody>
      </p:sp>
      <p:pic>
        <p:nvPicPr>
          <p:cNvPr descr="Learn more about childhood trauma and how educators and schools can help at starr.org/tlc." id="77" name="Google Shape;77;p17" title="Childhood Trauma: What Every Teacher Needs to Know">
            <a:hlinkClick r:id="rId3"/>
          </p:cNvPr>
          <p:cNvPicPr preferRelativeResize="0"/>
          <p:nvPr/>
        </p:nvPicPr>
        <p:blipFill>
          <a:blip r:embed="rId4">
            <a:alphaModFix/>
          </a:blip>
          <a:stretch>
            <a:fillRect/>
          </a:stretch>
        </p:blipFill>
        <p:spPr>
          <a:xfrm>
            <a:off x="712813" y="856125"/>
            <a:ext cx="7032175" cy="395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 name="Google Shape;83;p18"/>
          <p:cNvSpPr/>
          <p:nvPr/>
        </p:nvSpPr>
        <p:spPr>
          <a:xfrm>
            <a:off x="8567775" y="0"/>
            <a:ext cx="6015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8"/>
          <p:cNvSpPr txBox="1"/>
          <p:nvPr/>
        </p:nvSpPr>
        <p:spPr>
          <a:xfrm>
            <a:off x="353750" y="856125"/>
            <a:ext cx="4146000" cy="4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434345"/>
                </a:solidFill>
                <a:latin typeface="Open Sans"/>
                <a:ea typeface="Open Sans"/>
                <a:cs typeface="Open Sans"/>
                <a:sym typeface="Open Sans"/>
              </a:rPr>
              <a:t>What does it mean?</a:t>
            </a:r>
            <a:endParaRPr b="1">
              <a:solidFill>
                <a:srgbClr val="43434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a:solidFill>
                <a:srgbClr val="434345"/>
              </a:solidFill>
              <a:latin typeface="Open Sans"/>
              <a:ea typeface="Open Sans"/>
              <a:cs typeface="Open Sans"/>
              <a:sym typeface="Open Sans"/>
            </a:endParaRPr>
          </a:p>
          <a:p>
            <a:pPr indent="0" lvl="0" marL="0" rtl="0" algn="l">
              <a:lnSpc>
                <a:spcPct val="100000"/>
              </a:lnSpc>
              <a:spcBef>
                <a:spcPts val="0"/>
              </a:spcBef>
              <a:spcAft>
                <a:spcPts val="0"/>
              </a:spcAft>
              <a:buNone/>
            </a:pPr>
            <a:r>
              <a:rPr lang="en">
                <a:solidFill>
                  <a:srgbClr val="434345"/>
                </a:solidFill>
                <a:latin typeface="Open Sans"/>
                <a:ea typeface="Open Sans"/>
                <a:cs typeface="Open Sans"/>
                <a:sym typeface="Open Sans"/>
              </a:rPr>
              <a:t>Students:</a:t>
            </a:r>
            <a:endParaRPr>
              <a:solidFill>
                <a:srgbClr val="434345"/>
              </a:solidFill>
              <a:latin typeface="Open Sans"/>
              <a:ea typeface="Open Sans"/>
              <a:cs typeface="Open Sans"/>
              <a:sym typeface="Open Sans"/>
            </a:endParaRPr>
          </a:p>
          <a:p>
            <a:pPr indent="-317500" lvl="0" marL="596900" rtl="0" algn="l">
              <a:lnSpc>
                <a:spcPct val="100000"/>
              </a:lnSpc>
              <a:spcBef>
                <a:spcPts val="0"/>
              </a:spcBef>
              <a:spcAft>
                <a:spcPts val="0"/>
              </a:spcAft>
              <a:buClr>
                <a:srgbClr val="434345"/>
              </a:buClr>
              <a:buSzPts val="1400"/>
              <a:buFont typeface="Open Sans"/>
              <a:buChar char="●"/>
            </a:pPr>
            <a:r>
              <a:rPr lang="en">
                <a:solidFill>
                  <a:srgbClr val="434345"/>
                </a:solidFill>
                <a:latin typeface="Open Sans"/>
                <a:ea typeface="Open Sans"/>
                <a:cs typeface="Open Sans"/>
                <a:sym typeface="Open Sans"/>
              </a:rPr>
              <a:t>Come to the classroom with many different values, cultural and religious beliefs, and ideas about these topics.</a:t>
            </a:r>
            <a:endParaRPr>
              <a:solidFill>
                <a:srgbClr val="434345"/>
              </a:solidFill>
              <a:latin typeface="Open Sans"/>
              <a:ea typeface="Open Sans"/>
              <a:cs typeface="Open Sans"/>
              <a:sym typeface="Open Sans"/>
            </a:endParaRPr>
          </a:p>
          <a:p>
            <a:pPr indent="-317500" lvl="0" marL="596900" rtl="0" algn="l">
              <a:lnSpc>
                <a:spcPct val="100000"/>
              </a:lnSpc>
              <a:spcBef>
                <a:spcPts val="0"/>
              </a:spcBef>
              <a:spcAft>
                <a:spcPts val="0"/>
              </a:spcAft>
              <a:buClr>
                <a:srgbClr val="434345"/>
              </a:buClr>
              <a:buSzPts val="1400"/>
              <a:buFont typeface="Open Sans"/>
              <a:buChar char="●"/>
            </a:pPr>
            <a:r>
              <a:rPr lang="en">
                <a:solidFill>
                  <a:srgbClr val="434345"/>
                </a:solidFill>
                <a:latin typeface="Open Sans"/>
                <a:ea typeface="Open Sans"/>
                <a:cs typeface="Open Sans"/>
                <a:sym typeface="Open Sans"/>
              </a:rPr>
              <a:t>May have experienced trauma of some sort in their life, it may have an impact on their ability to thrive and be healthy.</a:t>
            </a:r>
            <a:endParaRPr>
              <a:solidFill>
                <a:srgbClr val="434345"/>
              </a:solidFill>
              <a:latin typeface="Open Sans"/>
              <a:ea typeface="Open Sans"/>
              <a:cs typeface="Open Sans"/>
              <a:sym typeface="Open Sans"/>
            </a:endParaRPr>
          </a:p>
          <a:p>
            <a:pPr indent="-317500" lvl="0" marL="596900" rtl="0" algn="l">
              <a:lnSpc>
                <a:spcPct val="100000"/>
              </a:lnSpc>
              <a:spcBef>
                <a:spcPts val="0"/>
              </a:spcBef>
              <a:spcAft>
                <a:spcPts val="0"/>
              </a:spcAft>
              <a:buClr>
                <a:srgbClr val="434345"/>
              </a:buClr>
              <a:buSzPts val="1400"/>
              <a:buFont typeface="Open Sans"/>
              <a:buChar char="●"/>
            </a:pPr>
            <a:r>
              <a:rPr lang="en">
                <a:solidFill>
                  <a:srgbClr val="434345"/>
                </a:solidFill>
                <a:latin typeface="Open Sans"/>
                <a:ea typeface="Open Sans"/>
                <a:cs typeface="Open Sans"/>
                <a:sym typeface="Open Sans"/>
              </a:rPr>
              <a:t>May have difficulty sharing ideas and discussing these issues with their peers.</a:t>
            </a:r>
            <a:endParaRPr>
              <a:solidFill>
                <a:srgbClr val="43434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a:solidFill>
                <a:srgbClr val="434345"/>
              </a:solidFill>
              <a:latin typeface="Open Sans"/>
              <a:ea typeface="Open Sans"/>
              <a:cs typeface="Open Sans"/>
              <a:sym typeface="Open Sans"/>
            </a:endParaRPr>
          </a:p>
          <a:p>
            <a:pPr indent="0" lvl="0" marL="0" rtl="0" algn="l">
              <a:lnSpc>
                <a:spcPct val="100000"/>
              </a:lnSpc>
              <a:spcBef>
                <a:spcPts val="0"/>
              </a:spcBef>
              <a:spcAft>
                <a:spcPts val="0"/>
              </a:spcAft>
              <a:buNone/>
            </a:pPr>
            <a:r>
              <a:rPr lang="en">
                <a:solidFill>
                  <a:srgbClr val="434345"/>
                </a:solidFill>
                <a:latin typeface="Open Sans"/>
                <a:ea typeface="Open Sans"/>
                <a:cs typeface="Open Sans"/>
                <a:sym typeface="Open Sans"/>
              </a:rPr>
              <a:t>Educators should:</a:t>
            </a:r>
            <a:endParaRPr>
              <a:solidFill>
                <a:srgbClr val="434345"/>
              </a:solidFill>
              <a:latin typeface="Open Sans"/>
              <a:ea typeface="Open Sans"/>
              <a:cs typeface="Open Sans"/>
              <a:sym typeface="Open Sans"/>
            </a:endParaRPr>
          </a:p>
          <a:p>
            <a:pPr indent="-317500" lvl="0" marL="596900" rtl="0" algn="l">
              <a:lnSpc>
                <a:spcPct val="100000"/>
              </a:lnSpc>
              <a:spcBef>
                <a:spcPts val="0"/>
              </a:spcBef>
              <a:spcAft>
                <a:spcPts val="0"/>
              </a:spcAft>
              <a:buClr>
                <a:srgbClr val="434345"/>
              </a:buClr>
              <a:buSzPts val="1400"/>
              <a:buFont typeface="Open Sans"/>
              <a:buChar char="●"/>
            </a:pPr>
            <a:r>
              <a:rPr lang="en">
                <a:solidFill>
                  <a:srgbClr val="434345"/>
                </a:solidFill>
                <a:latin typeface="Open Sans"/>
                <a:ea typeface="Open Sans"/>
                <a:cs typeface="Open Sans"/>
                <a:sym typeface="Open Sans"/>
              </a:rPr>
              <a:t>Infuse language and guidelines to support sensitive and personal discussions in classrooms.</a:t>
            </a:r>
            <a:endParaRPr>
              <a:solidFill>
                <a:srgbClr val="434345"/>
              </a:solidFill>
              <a:latin typeface="Open Sans"/>
              <a:ea typeface="Open Sans"/>
              <a:cs typeface="Open Sans"/>
              <a:sym typeface="Open Sans"/>
            </a:endParaRPr>
          </a:p>
          <a:p>
            <a:pPr indent="-317500" lvl="0" marL="596900" rtl="0" algn="l">
              <a:lnSpc>
                <a:spcPct val="100000"/>
              </a:lnSpc>
              <a:spcBef>
                <a:spcPts val="0"/>
              </a:spcBef>
              <a:spcAft>
                <a:spcPts val="0"/>
              </a:spcAft>
              <a:buClr>
                <a:srgbClr val="434345"/>
              </a:buClr>
              <a:buSzPts val="1400"/>
              <a:buFont typeface="Open Sans"/>
              <a:buChar char="●"/>
            </a:pPr>
            <a:r>
              <a:rPr lang="en">
                <a:solidFill>
                  <a:srgbClr val="434345"/>
                </a:solidFill>
                <a:latin typeface="Open Sans"/>
                <a:ea typeface="Open Sans"/>
                <a:cs typeface="Open Sans"/>
                <a:sym typeface="Open Sans"/>
              </a:rPr>
              <a:t>Seek opportunities to instill hope, resilience, safety.</a:t>
            </a:r>
            <a:endParaRPr>
              <a:solidFill>
                <a:srgbClr val="434345"/>
              </a:solidFill>
              <a:latin typeface="Open Sans"/>
              <a:ea typeface="Open Sans"/>
              <a:cs typeface="Open Sans"/>
              <a:sym typeface="Open Sans"/>
            </a:endParaRPr>
          </a:p>
        </p:txBody>
      </p:sp>
      <p:sp>
        <p:nvSpPr>
          <p:cNvPr id="85" name="Google Shape;85;p18"/>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F585F"/>
                </a:solidFill>
                <a:latin typeface="Open Sans"/>
                <a:ea typeface="Open Sans"/>
                <a:cs typeface="Open Sans"/>
                <a:sym typeface="Open Sans"/>
              </a:rPr>
              <a:t>Being Sensitive &amp; Trauma-Informed</a:t>
            </a:r>
            <a:endParaRPr b="1" sz="3500">
              <a:solidFill>
                <a:srgbClr val="FF585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9"/>
          <p:cNvSpPr txBox="1"/>
          <p:nvPr/>
        </p:nvSpPr>
        <p:spPr>
          <a:xfrm>
            <a:off x="353775" y="36700"/>
            <a:ext cx="8076900" cy="21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Young People’s Barriers to Reaching out for Help</a:t>
            </a:r>
            <a:endParaRPr b="1" sz="3500">
              <a:solidFill>
                <a:schemeClr val="accent5"/>
              </a:solidFill>
              <a:latin typeface="Open Sans"/>
              <a:ea typeface="Open Sans"/>
              <a:cs typeface="Open Sans"/>
              <a:sym typeface="Open Sans"/>
            </a:endParaRPr>
          </a:p>
          <a:p>
            <a:pPr indent="0" lvl="0" marL="0" rtl="0" algn="l">
              <a:spcBef>
                <a:spcPts val="0"/>
              </a:spcBef>
              <a:spcAft>
                <a:spcPts val="0"/>
              </a:spcAft>
              <a:buNone/>
            </a:pPr>
            <a:r>
              <a:t/>
            </a:r>
            <a:endParaRPr b="1" sz="2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Students may find it challenging to ask for help. </a:t>
            </a:r>
            <a:endParaRPr b="1" sz="3500">
              <a:solidFill>
                <a:srgbClr val="FF585F"/>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a:solidFill>
                <a:schemeClr val="dk1"/>
              </a:solidFill>
              <a:latin typeface="Open Sans"/>
              <a:ea typeface="Open Sans"/>
              <a:cs typeface="Open Sans"/>
              <a:sym typeface="Open Sans"/>
            </a:endParaRPr>
          </a:p>
        </p:txBody>
      </p:sp>
      <p:grpSp>
        <p:nvGrpSpPr>
          <p:cNvPr id="91" name="Google Shape;91;p19"/>
          <p:cNvGrpSpPr/>
          <p:nvPr/>
        </p:nvGrpSpPr>
        <p:grpSpPr>
          <a:xfrm>
            <a:off x="577400" y="2185000"/>
            <a:ext cx="7379100" cy="1797300"/>
            <a:chOff x="599100" y="1743725"/>
            <a:chExt cx="7379100" cy="1797300"/>
          </a:xfrm>
        </p:grpSpPr>
        <p:sp>
          <p:nvSpPr>
            <p:cNvPr id="92" name="Google Shape;92;p19"/>
            <p:cNvSpPr/>
            <p:nvPr/>
          </p:nvSpPr>
          <p:spPr>
            <a:xfrm>
              <a:off x="599100" y="1743725"/>
              <a:ext cx="7379100" cy="1797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93" name="Google Shape;93;p19"/>
            <p:cNvSpPr txBox="1"/>
            <p:nvPr/>
          </p:nvSpPr>
          <p:spPr>
            <a:xfrm>
              <a:off x="708475" y="1917050"/>
              <a:ext cx="3320400" cy="1411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 feel like a burden.</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 don’t want to disappoint anyone.</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I’m having a tough time </a:t>
              </a:r>
              <a:r>
                <a:rPr lang="en" sz="1200">
                  <a:solidFill>
                    <a:schemeClr val="accent1"/>
                  </a:solidFill>
                  <a:latin typeface="Open Sans"/>
                  <a:ea typeface="Open Sans"/>
                  <a:cs typeface="Open Sans"/>
                  <a:sym typeface="Open Sans"/>
                </a:rPr>
                <a:t>recognizing</a:t>
              </a:r>
              <a:r>
                <a:rPr lang="en" sz="1200">
                  <a:solidFill>
                    <a:schemeClr val="accent1"/>
                  </a:solidFill>
                  <a:latin typeface="Open Sans"/>
                  <a:ea typeface="Open Sans"/>
                  <a:cs typeface="Open Sans"/>
                  <a:sym typeface="Open Sans"/>
                </a:rPr>
                <a:t> if there is a problem.</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 feel ashamed &amp; </a:t>
              </a:r>
              <a:r>
                <a:rPr lang="en" sz="1200">
                  <a:solidFill>
                    <a:schemeClr val="accent1"/>
                  </a:solidFill>
                  <a:latin typeface="Open Sans"/>
                  <a:ea typeface="Open Sans"/>
                  <a:cs typeface="Open Sans"/>
                  <a:sym typeface="Open Sans"/>
                </a:rPr>
                <a:t>embarrassed</a:t>
              </a:r>
              <a:r>
                <a:rPr lang="en" sz="1200">
                  <a:solidFill>
                    <a:schemeClr val="accent1"/>
                  </a:solidFill>
                  <a:latin typeface="Open Sans"/>
                  <a:ea typeface="Open Sans"/>
                  <a:cs typeface="Open Sans"/>
                  <a:sym typeface="Open Sans"/>
                </a:rPr>
                <a:t>.</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There’s no hope so what’s the point of asking for help.</a:t>
              </a:r>
              <a:endParaRPr sz="1200">
                <a:solidFill>
                  <a:schemeClr val="accent1"/>
                </a:solidFill>
                <a:latin typeface="Open Sans"/>
                <a:ea typeface="Open Sans"/>
                <a:cs typeface="Open Sans"/>
                <a:sym typeface="Open Sans"/>
              </a:endParaRPr>
            </a:p>
          </p:txBody>
        </p:sp>
        <p:sp>
          <p:nvSpPr>
            <p:cNvPr id="94" name="Google Shape;94;p19"/>
            <p:cNvSpPr txBox="1"/>
            <p:nvPr/>
          </p:nvSpPr>
          <p:spPr>
            <a:xfrm>
              <a:off x="4145175" y="1858700"/>
              <a:ext cx="3689400" cy="1592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My </a:t>
              </a:r>
              <a:r>
                <a:rPr lang="en" sz="1200">
                  <a:solidFill>
                    <a:schemeClr val="accent1"/>
                  </a:solidFill>
                  <a:latin typeface="Open Sans"/>
                  <a:ea typeface="Open Sans"/>
                  <a:cs typeface="Open Sans"/>
                  <a:sym typeface="Open Sans"/>
                </a:rPr>
                <a:t>problems</a:t>
              </a:r>
              <a:r>
                <a:rPr lang="en" sz="1200">
                  <a:solidFill>
                    <a:schemeClr val="accent1"/>
                  </a:solidFill>
                  <a:latin typeface="Open Sans"/>
                  <a:ea typeface="Open Sans"/>
                  <a:cs typeface="Open Sans"/>
                  <a:sym typeface="Open Sans"/>
                </a:rPr>
                <a:t> are not as bad as other people’s problems.</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 should be able to handle this on my own.</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I don’t deserve help or support.</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People have already told me, “You’re fine. Just look at the positives.”</a:t>
              </a:r>
              <a:endParaRPr sz="1200">
                <a:solidFill>
                  <a:schemeClr val="accent1"/>
                </a:solidFill>
                <a:latin typeface="Open Sans"/>
                <a:ea typeface="Open Sans"/>
                <a:cs typeface="Open Sans"/>
                <a:sym typeface="Open Sans"/>
              </a:endParaRPr>
            </a:p>
            <a:p>
              <a:pPr indent="-304800" lvl="0" marL="457200" rtl="0" algn="l">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Maybe I’m just being dramatic.</a:t>
              </a:r>
              <a:endParaRPr sz="1200">
                <a:solidFill>
                  <a:schemeClr val="accent1"/>
                </a:solidFill>
                <a:latin typeface="Open Sans"/>
                <a:ea typeface="Open Sans"/>
                <a:cs typeface="Open Sans"/>
                <a:sym typeface="Open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783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Peer to Peer</a:t>
            </a:r>
            <a:endParaRPr sz="3500">
              <a:solidFill>
                <a:schemeClr val="accent5"/>
              </a:solidFill>
            </a:endParaRPr>
          </a:p>
        </p:txBody>
      </p:sp>
      <p:sp>
        <p:nvSpPr>
          <p:cNvPr id="100" name="Google Shape;100;p20"/>
          <p:cNvSpPr txBox="1"/>
          <p:nvPr/>
        </p:nvSpPr>
        <p:spPr>
          <a:xfrm>
            <a:off x="371325" y="1291925"/>
            <a:ext cx="4084800" cy="2770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2200"/>
              <a:buFont typeface="Arial"/>
              <a:buNone/>
            </a:pPr>
            <a:r>
              <a:rPr lang="en" sz="1800">
                <a:solidFill>
                  <a:schemeClr val="lt1"/>
                </a:solidFill>
                <a:latin typeface="Open Sans"/>
                <a:ea typeface="Open Sans"/>
                <a:cs typeface="Open Sans"/>
                <a:sym typeface="Open Sans"/>
              </a:rPr>
              <a:t>66% of young people first report suicidal thoughts to a friend </a:t>
            </a:r>
            <a:r>
              <a:rPr lang="en" sz="1100">
                <a:solidFill>
                  <a:schemeClr val="lt1"/>
                </a:solidFill>
                <a:latin typeface="Open Sans"/>
                <a:ea typeface="Open Sans"/>
                <a:cs typeface="Open Sans"/>
                <a:sym typeface="Open Sans"/>
              </a:rPr>
              <a:t>(UCLA)</a:t>
            </a:r>
            <a:r>
              <a:rPr lang="en" sz="1800">
                <a:solidFill>
                  <a:schemeClr val="lt1"/>
                </a:solidFill>
                <a:latin typeface="Open Sans"/>
                <a:ea typeface="Open Sans"/>
                <a:cs typeface="Open Sans"/>
                <a:sym typeface="Open Sans"/>
              </a:rPr>
              <a:t>.</a:t>
            </a:r>
            <a:endParaRPr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2200"/>
              <a:buFont typeface="Arial"/>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2200"/>
              <a:buFont typeface="Arial"/>
              <a:buNone/>
            </a:pPr>
            <a:r>
              <a:rPr lang="en" sz="1800">
                <a:solidFill>
                  <a:schemeClr val="lt1"/>
                </a:solidFill>
                <a:latin typeface="Open Sans"/>
                <a:ea typeface="Open Sans"/>
                <a:cs typeface="Open Sans"/>
                <a:sym typeface="Open Sans"/>
              </a:rPr>
              <a:t>Friends are on the front lines of treatment every day.</a:t>
            </a:r>
            <a:endParaRPr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2200"/>
              <a:buFont typeface="Arial"/>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2200"/>
              <a:buFont typeface="Arial"/>
              <a:buNone/>
            </a:pPr>
            <a:r>
              <a:rPr lang="en" sz="1800">
                <a:solidFill>
                  <a:schemeClr val="lt1"/>
                </a:solidFill>
                <a:latin typeface="Open Sans"/>
                <a:ea typeface="Open Sans"/>
                <a:cs typeface="Open Sans"/>
                <a:sym typeface="Open Sans"/>
              </a:rPr>
              <a:t>It’s important to have conversations with students about what they can and cannot do for their friends’ mental health.</a:t>
            </a:r>
            <a:endParaRPr sz="1800">
              <a:solidFill>
                <a:schemeClr val="lt1"/>
              </a:solidFill>
              <a:latin typeface="Open Sans"/>
              <a:ea typeface="Open Sans"/>
              <a:cs typeface="Open Sans"/>
              <a:sym typeface="Open Sans"/>
            </a:endParaRPr>
          </a:p>
        </p:txBody>
      </p:sp>
      <p:pic>
        <p:nvPicPr>
          <p:cNvPr id="101" name="Google Shape;101;p20"/>
          <p:cNvPicPr preferRelativeResize="0"/>
          <p:nvPr/>
        </p:nvPicPr>
        <p:blipFill rotWithShape="1">
          <a:blip r:embed="rId3">
            <a:alphaModFix/>
          </a:blip>
          <a:srcRect b="3353" l="0" r="0" t="16221"/>
          <a:stretch/>
        </p:blipFill>
        <p:spPr>
          <a:xfrm>
            <a:off x="4500525" y="1128500"/>
            <a:ext cx="2763250" cy="2933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nvSpPr>
        <p:spPr>
          <a:xfrm>
            <a:off x="353750" y="137625"/>
            <a:ext cx="8076900" cy="19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What is a Trusted Adult?</a:t>
            </a:r>
            <a:endParaRPr b="1" sz="31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lt1"/>
                </a:solidFill>
                <a:latin typeface="Open Sans"/>
                <a:ea typeface="Open Sans"/>
                <a:cs typeface="Open Sans"/>
                <a:sym typeface="Open Sans"/>
              </a:rPr>
              <a:t>What comes to mind when you think of a trusted adult?</a:t>
            </a:r>
            <a:endParaRPr b="1">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Students say it is someone who is a good listener, offers advice, shows empathy, or won’t make you feel silly for coming to them - someone they feel a connection with. A trusted adult is reliable and dependable.</a:t>
            </a:r>
            <a:endParaRPr>
              <a:solidFill>
                <a:schemeClr val="lt1"/>
              </a:solidFill>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pic>
        <p:nvPicPr>
          <p:cNvPr id="107" name="Google Shape;107;p21"/>
          <p:cNvPicPr preferRelativeResize="0"/>
          <p:nvPr/>
        </p:nvPicPr>
        <p:blipFill>
          <a:blip r:embed="rId3">
            <a:alphaModFix/>
          </a:blip>
          <a:stretch>
            <a:fillRect/>
          </a:stretch>
        </p:blipFill>
        <p:spPr>
          <a:xfrm>
            <a:off x="3353750" y="2121325"/>
            <a:ext cx="5146375" cy="2058550"/>
          </a:xfrm>
          <a:prstGeom prst="rect">
            <a:avLst/>
          </a:prstGeom>
          <a:noFill/>
          <a:ln>
            <a:noFill/>
          </a:ln>
        </p:spPr>
      </p:pic>
      <p:sp>
        <p:nvSpPr>
          <p:cNvPr id="108" name="Google Shape;108;p21"/>
          <p:cNvSpPr txBox="1"/>
          <p:nvPr/>
        </p:nvSpPr>
        <p:spPr>
          <a:xfrm>
            <a:off x="3555725" y="4133375"/>
            <a:ext cx="1436100" cy="8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Parent</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Guardian</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Grandparent</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Family Member</a:t>
            </a:r>
            <a:endParaRPr sz="1200">
              <a:solidFill>
                <a:schemeClr val="lt1"/>
              </a:solidFill>
              <a:latin typeface="Open Sans"/>
              <a:ea typeface="Open Sans"/>
              <a:cs typeface="Open Sans"/>
              <a:sym typeface="Open Sans"/>
            </a:endParaRPr>
          </a:p>
        </p:txBody>
      </p:sp>
      <p:sp>
        <p:nvSpPr>
          <p:cNvPr id="109" name="Google Shape;109;p21"/>
          <p:cNvSpPr txBox="1"/>
          <p:nvPr/>
        </p:nvSpPr>
        <p:spPr>
          <a:xfrm>
            <a:off x="5275063" y="4165975"/>
            <a:ext cx="1436100" cy="8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School Counselor</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Social Worker</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Teacher</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Coach</a:t>
            </a:r>
            <a:endParaRPr sz="1200">
              <a:solidFill>
                <a:schemeClr val="lt1"/>
              </a:solidFill>
              <a:latin typeface="Open Sans"/>
              <a:ea typeface="Open Sans"/>
              <a:cs typeface="Open Sans"/>
              <a:sym typeface="Open Sans"/>
            </a:endParaRPr>
          </a:p>
        </p:txBody>
      </p:sp>
      <p:sp>
        <p:nvSpPr>
          <p:cNvPr id="110" name="Google Shape;110;p21"/>
          <p:cNvSpPr txBox="1"/>
          <p:nvPr/>
        </p:nvSpPr>
        <p:spPr>
          <a:xfrm>
            <a:off x="6994400" y="4127800"/>
            <a:ext cx="1436100" cy="8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Religious Leader</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Coach/Instructor</a:t>
            </a:r>
            <a:endParaRPr sz="1200">
              <a:solidFill>
                <a:schemeClr val="lt1"/>
              </a:solidFill>
              <a:latin typeface="Open Sans"/>
              <a:ea typeface="Open Sans"/>
              <a:cs typeface="Open Sans"/>
              <a:sym typeface="Open Sans"/>
            </a:endParaRPr>
          </a:p>
          <a:p>
            <a:pPr indent="0" lvl="0" marL="0" rtl="0" algn="ctr">
              <a:spcBef>
                <a:spcPts val="0"/>
              </a:spcBef>
              <a:spcAft>
                <a:spcPts val="0"/>
              </a:spcAft>
              <a:buNone/>
            </a:pPr>
            <a:r>
              <a:rPr lang="en" sz="1200">
                <a:solidFill>
                  <a:schemeClr val="lt1"/>
                </a:solidFill>
                <a:latin typeface="Open Sans"/>
                <a:ea typeface="Open Sans"/>
                <a:cs typeface="Open Sans"/>
                <a:sym typeface="Open Sans"/>
              </a:rPr>
              <a:t>Mental Health Professional</a:t>
            </a:r>
            <a:endParaRPr sz="1200">
              <a:solidFill>
                <a:schemeClr val="lt1"/>
              </a:solidFill>
              <a:latin typeface="Open Sans"/>
              <a:ea typeface="Open Sans"/>
              <a:cs typeface="Open Sans"/>
              <a:sym typeface="Open Sans"/>
            </a:endParaRPr>
          </a:p>
        </p:txBody>
      </p:sp>
      <p:sp>
        <p:nvSpPr>
          <p:cNvPr id="111" name="Google Shape;111;p21"/>
          <p:cNvSpPr txBox="1"/>
          <p:nvPr/>
        </p:nvSpPr>
        <p:spPr>
          <a:xfrm>
            <a:off x="353750" y="2157875"/>
            <a:ext cx="3063600" cy="221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The role of a trusted adult is to:</a:t>
            </a:r>
            <a:endParaRPr>
              <a:solidFill>
                <a:schemeClr val="lt1"/>
              </a:solidFill>
              <a:latin typeface="Open Sans"/>
              <a:ea typeface="Open Sans"/>
              <a:cs typeface="Open Sans"/>
              <a:sym typeface="Open Sans"/>
            </a:endParaRPr>
          </a:p>
          <a:p>
            <a:pPr indent="-203200" lvl="0" marL="2286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Listen and validate how hard it must be to confide in someone or to ask for help.</a:t>
            </a:r>
            <a:endParaRPr>
              <a:solidFill>
                <a:schemeClr val="lt1"/>
              </a:solidFill>
              <a:latin typeface="Open Sans"/>
              <a:ea typeface="Open Sans"/>
              <a:cs typeface="Open Sans"/>
              <a:sym typeface="Open Sans"/>
            </a:endParaRPr>
          </a:p>
          <a:p>
            <a:pPr indent="-203200" lvl="0" marL="2286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And then, help the student get to the appropriate person to provide the help or support they need.</a:t>
            </a:r>
            <a:endParaRPr>
              <a:solidFill>
                <a:schemeClr val="lt1"/>
              </a:solidFill>
            </a:endParaRPr>
          </a:p>
          <a:p>
            <a:pPr indent="0" lvl="0" marL="0" rtl="0" algn="l">
              <a:spcBef>
                <a:spcPts val="0"/>
              </a:spcBef>
              <a:spcAft>
                <a:spcPts val="0"/>
              </a:spcAft>
              <a:buNone/>
            </a:pPr>
            <a:r>
              <a:t/>
            </a:r>
            <a:endParaRPr/>
          </a:p>
        </p:txBody>
      </p:sp>
      <p:sp>
        <p:nvSpPr>
          <p:cNvPr id="112" name="Google Shape;112;p21"/>
          <p:cNvSpPr txBox="1"/>
          <p:nvPr/>
        </p:nvSpPr>
        <p:spPr>
          <a:xfrm>
            <a:off x="4446763" y="2043050"/>
            <a:ext cx="3063600" cy="41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434345"/>
                </a:solidFill>
                <a:latin typeface="Open Sans"/>
                <a:ea typeface="Open Sans"/>
                <a:cs typeface="Open Sans"/>
                <a:sym typeface="Open Sans"/>
              </a:rPr>
              <a:t>Who may be a trusted adult?</a:t>
            </a:r>
            <a:endParaRPr b="1">
              <a:solidFill>
                <a:srgbClr val="434345"/>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