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Varela Round"/>
      <p:regular r:id="rId21"/>
    </p:embeddedFont>
    <p:embeddedFont>
      <p:font typeface="Merriweather"/>
      <p:regular r:id="rId22"/>
      <p:bold r:id="rId23"/>
      <p:italic r:id="rId24"/>
      <p:boldItalic r:id="rId25"/>
    </p:embeddedFont>
    <p:embeddedFont>
      <p:font typeface="Open Sans Light"/>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erriweather-regular.fntdata"/><Relationship Id="rId21" Type="http://schemas.openxmlformats.org/officeDocument/2006/relationships/font" Target="fonts/VarelaRound-regular.fntdata"/><Relationship Id="rId24" Type="http://schemas.openxmlformats.org/officeDocument/2006/relationships/font" Target="fonts/Merriweather-italic.fntdata"/><Relationship Id="rId23" Type="http://schemas.openxmlformats.org/officeDocument/2006/relationships/font" Target="fonts/Merriweath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Light-regular.fntdata"/><Relationship Id="rId25" Type="http://schemas.openxmlformats.org/officeDocument/2006/relationships/font" Target="fonts/Merriweather-boldItalic.fntdata"/><Relationship Id="rId28" Type="http://schemas.openxmlformats.org/officeDocument/2006/relationships/font" Target="fonts/OpenSansLight-italic.fntdata"/><Relationship Id="rId27" Type="http://schemas.openxmlformats.org/officeDocument/2006/relationships/font" Target="fonts/OpenSansLigh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Ligh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“Welcome to the Erika’s Lighthouse Staff Training. This is part 3 of a 3-part series. This section of the training will cover what to do if someone is experiencing a crisis.”</a:t>
            </a:r>
            <a:endParaRPr b="1">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f3b78700a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f3b78700a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
                <a:solidFill>
                  <a:schemeClr val="dk1"/>
                </a:solidFill>
                <a:latin typeface="Open Sans"/>
                <a:ea typeface="Open Sans"/>
                <a:cs typeface="Open Sans"/>
                <a:sym typeface="Open Sans"/>
              </a:rPr>
              <a:t>“A return to normal baseline can take at least 30 minutes so keep your expectations in line for the rest of the class period. Goal is to be calm - and to follow your school protocol for getting this individual to help.”</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c6bc7e1b1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c6bc7e1b1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“Asking someone if they are thinking about suicide is like knowing CPR-it could save their life in a crisis situation. We all have a role to play. You don’t have to be a mental health professional to help a student.”</a:t>
            </a:r>
            <a:r>
              <a:rPr b="1" lang="en" sz="1600">
                <a:solidFill>
                  <a:schemeClr val="dk1"/>
                </a:solidFill>
                <a:latin typeface="Open Sans"/>
                <a:ea typeface="Open Sans"/>
                <a:cs typeface="Open Sans"/>
                <a:sym typeface="Open Sans"/>
              </a:rPr>
              <a:t> </a:t>
            </a:r>
            <a:endParaRPr b="1" sz="16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f3b78700af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f3b78700a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“You may have an individual who verbally expresses a wish to not be around, you have observed an act to self-harm, it may appear in their writing, in drawings on work or a peer reports that they have heard something about a student and they are worried for their safety. In any case an initial safety assessment needs to happen.”</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f3b78700a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f3b78700a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can be very overwhelming and know you can’t say the wrong thing - but part of an assessment is to ask the pointed question directly - are you thinking about suicide/killing yourself?  You will not be putting an idea into someone’s head but you will be opening the door to a possible conversation. It is hard to ask that question but it can be life saving,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You will want to assess the situation- speak calmly, try to understand the individual’s perspective and instill hope.</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Clarify the situation by asking direct questions-are you thinking about killing yourself?</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Ask if they have a plan-have you thought about how? Have you decided when?</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is important to never leave the person alone but you need to take action and call 911. Tell the dispatcher the person is at risk for suicide.</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So, again it is being calm, being prepared that no matter what the individual says, your job is to get them to help immediately.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You cannot make assumptions about how serious or not a threat of suicide may be, so do not leave the person alone and start to follow the protocol of your building.”</a:t>
            </a:r>
            <a:endParaRPr>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f3b78700a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f3b78700a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“If you have to intervene when someone is in crisis, it is completely understandable that you could experience exhaustion, feel highly emotional, or like you need to take a break from the classroom. It’s perfectly OK to feel this way. It is important that you lean on your colleagues and practice self-care. Remember, it could take you at least 30 minutes to come back to baseline as well.”</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6ab9b1d08f_0_25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26ab9b1d08f_0_25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g26ab9b1d08f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 name="Google Shape;50;g26ab9b1d08f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“This training contains discussions of depression, self-harm and suicide. We recognize this is a heavy topic. Many people are affected in various ways by the topic of suicide and mental illness and we want you to take what you need during this time”</a:t>
            </a:r>
            <a:endParaRPr i="1">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f3b78700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1f3b78700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83"/>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will learn the definition of crisis, how to de-escalate someone in crisis, how to assess someone who might be at risk for suicide and the importance of self-care.</a:t>
            </a:r>
            <a:endParaRPr>
              <a:solidFill>
                <a:schemeClr val="dk1"/>
              </a:solidFill>
              <a:latin typeface="Open Sans"/>
              <a:ea typeface="Open Sans"/>
              <a:cs typeface="Open Sans"/>
              <a:sym typeface="Open Sans"/>
            </a:endParaRPr>
          </a:p>
          <a:p>
            <a:pPr indent="0" lvl="0" marL="0" rtl="0" algn="l">
              <a:lnSpc>
                <a:spcPct val="107083"/>
              </a:lnSpc>
              <a:spcBef>
                <a:spcPts val="800"/>
              </a:spcBef>
              <a:spcAft>
                <a:spcPts val="0"/>
              </a:spcAft>
              <a:buClr>
                <a:schemeClr val="dk1"/>
              </a:buClr>
              <a:buSzPts val="1100"/>
              <a:buFont typeface="Arial"/>
              <a:buNone/>
            </a:pPr>
            <a:r>
              <a:rPr lang="en">
                <a:solidFill>
                  <a:schemeClr val="dk1"/>
                </a:solidFill>
                <a:latin typeface="Open Sans"/>
                <a:ea typeface="Open Sans"/>
                <a:cs typeface="Open Sans"/>
                <a:sym typeface="Open Sans"/>
              </a:rPr>
              <a:t>It is always important to note that it is NOT a teacher’s job to diagnose a student; rather, in your role as an educator or a trusted adult, by knowing some of the signs and risk factors, you can help identify a student in need and help connect that student to the appropriate mental health professionals or school staff members.”</a:t>
            </a:r>
            <a:endParaRPr>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1f3b78700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f3b78700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“There may be a time when a student is unsafe due to their behavior. It may be something happening externally, like being aggressive or something internal and they are expressing suicidal ideation or hallucination.  Regardless, all of this would indicate that this student will need an immediate intervention - a plan - to keep the student safe.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 crisis is defined as a disruption or breakdown in a person’s normal or usual pattern of functioning. A crisis cannot be resolved by a person’s customary problem-solving resources or skills. It is a time of intense difficulty where a person is in trouble or in danger.”</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f3b78700a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f3b78700a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“Perhaps you have a student in your class or on your caseload that usually responds to stress or anxiety with a specific tool or technique. And in spite of suggestions to try that technique, the usual method of coping is not working.  A different intervention will be called for and the timing will be critical. The basic elements of a crisis are: it happens during a stressful situation, the individual is having a difficult time coping and that the timing of the intervention is immediate.”</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6ecd267e9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6ecd267e9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“Basically, we are describing 3 types of crisis situations that may occur in a school.</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 medical emergency is when a student is showing signs of a medical emergency. For example, fainting, collapsing, chest pain, and irregular heartbeat. Aggressive behaviors is physical aggression toward others and property. A mental health crisis could be a panic attack, psychosis, or suicidal ideation. It is very important to remember that it is not your job to determine, label, or name the type of crisis or to evaluate the individual in crisis. It is your job to keep the individual safe and put a plan in place to get this person the medical attention they need.”</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f3b78700a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f3b78700a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83"/>
              </a:lnSpc>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“If a student is experiencing a crisis, the goal is to assess the situation, de-escalate the individual, and connect them to the appropriate professional help.”</a:t>
            </a:r>
            <a:endParaRPr b="1">
              <a:solidFill>
                <a:schemeClr val="dk1"/>
              </a:solidFill>
              <a:latin typeface="Open Sans"/>
              <a:ea typeface="Open Sans"/>
              <a:cs typeface="Open Sans"/>
              <a:sym typeface="Open Sans"/>
            </a:endParaRPr>
          </a:p>
          <a:p>
            <a:pPr indent="0" lvl="0" marL="0" rtl="0" algn="l">
              <a:spcBef>
                <a:spcPts val="800"/>
              </a:spcBef>
              <a:spcAft>
                <a:spcPts val="0"/>
              </a:spcAft>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f3b78700a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f3b78700a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“How do you approach someone in crisis? First, it is important to strive to keep calm yourself. You want to speak calmly and confidently. Keep your tone neutral and speak slowly. Try to get the individual to take a deep breath and ask them to describe how they are feeling. Make sure to let them know that you will keep them safe and that there is a plan for help. Reassurance that we will get through this. You are trying to de-stress the situation. A good analogy is to engage with the individual as you would approach ducks sitting on a pond.”</a:t>
            </a:r>
            <a:endParaRPr>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f3b78700a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f3b78700a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“If this is happening in real-time, you are assessing the situation in the moment and things might move quickly.</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In general, this is recommended:</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You are trying to remember that your job is to remain calm - you are modeling to this person how to de-escalate.  This is not easy in the moment so trying to be aware of several points is important:</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Your body position should be neutral - your arms should not be crossed</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Keep some physical space between you and the individual so you are not threatening but you can also protect yourself if necessary</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Tone of voice and speaking slowly and softly will be a calming intervention </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Validating the emotions and the situation - not arguing - reflecting on how hard this may be in the moment</a:t>
            </a:r>
            <a:endParaRPr>
              <a:solidFill>
                <a:schemeClr val="dk1"/>
              </a:solidFill>
              <a:latin typeface="Open Sans"/>
              <a:ea typeface="Open Sans"/>
              <a:cs typeface="Open Sans"/>
              <a:sym typeface="Open Sans"/>
            </a:endParaRPr>
          </a:p>
          <a:p>
            <a:pPr indent="-317500" lvl="0" marL="457200" rtl="0" algn="l">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Do not attempt to physically restrain but use your judgment to calm the situation</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 key here is to assess what is going on and de-escalate the situation and get this individual to a safe place so the process of getting help can begin.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311701" y="744575"/>
            <a:ext cx="78129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78129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2500"/>
              <a:buFont typeface="Merriweather"/>
              <a:buNone/>
              <a:defRPr i="1" sz="2500">
                <a:solidFill>
                  <a:schemeClr val="lt1"/>
                </a:solidFill>
                <a:latin typeface="Merriweather"/>
                <a:ea typeface="Merriweather"/>
                <a:cs typeface="Merriweather"/>
                <a:sym typeface="Merriweath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8" name="Shape 38"/>
        <p:cNvGrpSpPr/>
        <p:nvPr/>
      </p:nvGrpSpPr>
      <p:grpSpPr>
        <a:xfrm>
          <a:off x="0" y="0"/>
          <a:ext cx="0" cy="0"/>
          <a:chOff x="0" y="0"/>
          <a:chExt cx="0" cy="0"/>
        </a:xfrm>
      </p:grpSpPr>
      <p:sp>
        <p:nvSpPr>
          <p:cNvPr id="39" name="Google Shape;39;p11"/>
          <p:cNvSpPr txBox="1"/>
          <p:nvPr>
            <p:ph hasCustomPrompt="1" type="title"/>
          </p:nvPr>
        </p:nvSpPr>
        <p:spPr>
          <a:xfrm>
            <a:off x="311700" y="1106125"/>
            <a:ext cx="77742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p:nvPr>
            <p:ph idx="1" type="body"/>
          </p:nvPr>
        </p:nvSpPr>
        <p:spPr>
          <a:xfrm>
            <a:off x="311700" y="3152225"/>
            <a:ext cx="77742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42900" lvl="1" marL="914400" algn="ctr">
              <a:spcBef>
                <a:spcPts val="0"/>
              </a:spcBef>
              <a:spcAft>
                <a:spcPts val="0"/>
              </a:spcAft>
              <a:buSzPts val="1800"/>
              <a:buChar char="○"/>
              <a:defRPr/>
            </a:lvl2pPr>
            <a:lvl3pPr indent="-342900" lvl="2" marL="1371600" algn="ctr">
              <a:spcBef>
                <a:spcPts val="0"/>
              </a:spcBef>
              <a:spcAft>
                <a:spcPts val="0"/>
              </a:spcAft>
              <a:buSzPts val="1800"/>
              <a:buChar char="■"/>
              <a:defRPr/>
            </a:lvl3pPr>
            <a:lvl4pPr indent="-342900" lvl="3" marL="1828800" algn="ctr">
              <a:spcBef>
                <a:spcPts val="0"/>
              </a:spcBef>
              <a:spcAft>
                <a:spcPts val="0"/>
              </a:spcAft>
              <a:buSzPts val="1800"/>
              <a:buChar char="●"/>
              <a:defRPr/>
            </a:lvl4pPr>
            <a:lvl5pPr indent="-342900" lvl="4" marL="2286000" algn="ctr">
              <a:spcBef>
                <a:spcPts val="0"/>
              </a:spcBef>
              <a:spcAft>
                <a:spcPts val="0"/>
              </a:spcAft>
              <a:buSzPts val="1800"/>
              <a:buChar char="○"/>
              <a:defRPr/>
            </a:lvl5pPr>
            <a:lvl6pPr indent="-342900" lvl="5" marL="2743200" algn="ctr">
              <a:spcBef>
                <a:spcPts val="0"/>
              </a:spcBef>
              <a:spcAft>
                <a:spcPts val="0"/>
              </a:spcAft>
              <a:buSzPts val="1800"/>
              <a:buChar char="■"/>
              <a:defRPr/>
            </a:lvl6pPr>
            <a:lvl7pPr indent="-342900" lvl="6" marL="3200400" algn="ctr">
              <a:spcBef>
                <a:spcPts val="0"/>
              </a:spcBef>
              <a:spcAft>
                <a:spcPts val="0"/>
              </a:spcAft>
              <a:buSzPts val="1800"/>
              <a:buChar char="●"/>
              <a:defRPr/>
            </a:lvl7pPr>
            <a:lvl8pPr indent="-342900" lvl="7" marL="3657600" algn="ctr">
              <a:spcBef>
                <a:spcPts val="0"/>
              </a:spcBef>
              <a:spcAft>
                <a:spcPts val="0"/>
              </a:spcAft>
              <a:buSzPts val="1800"/>
              <a:buChar char="○"/>
              <a:defRPr/>
            </a:lvl8pPr>
            <a:lvl9pPr indent="-342900" lvl="8" marL="4114800" algn="ctr">
              <a:spcBef>
                <a:spcPts val="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76431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500"/>
              <a:buNone/>
              <a:defRPr sz="3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3D7EDB"/>
        </a:solidFill>
      </p:bgPr>
    </p:bg>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78360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8742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3" name="Google Shape;23;p5"/>
          <p:cNvSpPr txBox="1"/>
          <p:nvPr>
            <p:ph idx="2" type="body"/>
          </p:nvPr>
        </p:nvSpPr>
        <p:spPr>
          <a:xfrm>
            <a:off x="4479325" y="1152475"/>
            <a:ext cx="37224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7836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331625"/>
            <a:ext cx="772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42900" lvl="1" marL="914400">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90250" y="450150"/>
            <a:ext cx="7418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 name="Shape 31"/>
        <p:cNvGrpSpPr/>
        <p:nvPr/>
      </p:nvGrpSpPr>
      <p:grpSpPr>
        <a:xfrm>
          <a:off x="0" y="0"/>
          <a:ext cx="0" cy="0"/>
          <a:chOff x="0" y="0"/>
          <a:chExt cx="0" cy="0"/>
        </a:xfrm>
      </p:grpSpPr>
      <p:sp>
        <p:nvSpPr>
          <p:cNvPr id="32" name="Google Shape;32;p9"/>
          <p:cNvSpPr/>
          <p:nvPr/>
        </p:nvSpPr>
        <p:spPr>
          <a:xfrm>
            <a:off x="4572000" y="-125"/>
            <a:ext cx="3954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 name="Google Shape;34;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9"/>
          <p:cNvSpPr txBox="1"/>
          <p:nvPr>
            <p:ph idx="2" type="body"/>
          </p:nvPr>
        </p:nvSpPr>
        <p:spPr>
          <a:xfrm>
            <a:off x="4939500" y="724075"/>
            <a:ext cx="33009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2"/>
              </a:buClr>
              <a:buSzPts val="1800"/>
              <a:buChar char="●"/>
              <a:defRPr>
                <a:solidFill>
                  <a:schemeClr val="dk2"/>
                </a:solidFill>
              </a:defRPr>
            </a:lvl1pPr>
            <a:lvl2pPr indent="-342900" lvl="1" marL="914400">
              <a:spcBef>
                <a:spcPts val="0"/>
              </a:spcBef>
              <a:spcAft>
                <a:spcPts val="0"/>
              </a:spcAft>
              <a:buClr>
                <a:schemeClr val="dk2"/>
              </a:buClr>
              <a:buSzPts val="1800"/>
              <a:buChar char="○"/>
              <a:defRPr>
                <a:solidFill>
                  <a:schemeClr val="dk2"/>
                </a:solidFill>
              </a:defRPr>
            </a:lvl2pPr>
            <a:lvl3pPr indent="-342900" lvl="2" marL="1371600">
              <a:spcBef>
                <a:spcPts val="0"/>
              </a:spcBef>
              <a:spcAft>
                <a:spcPts val="0"/>
              </a:spcAft>
              <a:buClr>
                <a:schemeClr val="dk2"/>
              </a:buClr>
              <a:buSzPts val="1800"/>
              <a:buChar char="■"/>
              <a:defRPr>
                <a:solidFill>
                  <a:schemeClr val="dk2"/>
                </a:solidFill>
              </a:defRPr>
            </a:lvl3pPr>
            <a:lvl4pPr indent="-342900" lvl="3" marL="1828800">
              <a:spcBef>
                <a:spcPts val="0"/>
              </a:spcBef>
              <a:spcAft>
                <a:spcPts val="0"/>
              </a:spcAft>
              <a:buClr>
                <a:schemeClr val="dk2"/>
              </a:buClr>
              <a:buSzPts val="1800"/>
              <a:buChar char="●"/>
              <a:defRPr>
                <a:solidFill>
                  <a:schemeClr val="dk2"/>
                </a:solidFill>
              </a:defRPr>
            </a:lvl4pPr>
            <a:lvl5pPr indent="-342900" lvl="4" marL="2286000">
              <a:spcBef>
                <a:spcPts val="0"/>
              </a:spcBef>
              <a:spcAft>
                <a:spcPts val="0"/>
              </a:spcAft>
              <a:buClr>
                <a:schemeClr val="dk2"/>
              </a:buClr>
              <a:buSzPts val="1800"/>
              <a:buChar char="○"/>
              <a:defRPr>
                <a:solidFill>
                  <a:schemeClr val="dk2"/>
                </a:solidFill>
              </a:defRPr>
            </a:lvl5pPr>
            <a:lvl6pPr indent="-342900" lvl="5" marL="2743200">
              <a:spcBef>
                <a:spcPts val="0"/>
              </a:spcBef>
              <a:spcAft>
                <a:spcPts val="0"/>
              </a:spcAft>
              <a:buClr>
                <a:schemeClr val="dk2"/>
              </a:buClr>
              <a:buSzPts val="1800"/>
              <a:buChar char="■"/>
              <a:defRPr>
                <a:solidFill>
                  <a:schemeClr val="dk2"/>
                </a:solidFill>
              </a:defRPr>
            </a:lvl6pPr>
            <a:lvl7pPr indent="-342900" lvl="6" marL="3200400">
              <a:spcBef>
                <a:spcPts val="0"/>
              </a:spcBef>
              <a:spcAft>
                <a:spcPts val="0"/>
              </a:spcAft>
              <a:buClr>
                <a:schemeClr val="dk2"/>
              </a:buClr>
              <a:buSzPts val="1800"/>
              <a:buChar char="●"/>
              <a:defRPr>
                <a:solidFill>
                  <a:schemeClr val="dk2"/>
                </a:solidFill>
              </a:defRPr>
            </a:lvl7pPr>
            <a:lvl8pPr indent="-342900" lvl="7" marL="3657600">
              <a:spcBef>
                <a:spcPts val="0"/>
              </a:spcBef>
              <a:spcAft>
                <a:spcPts val="0"/>
              </a:spcAft>
              <a:buClr>
                <a:schemeClr val="dk2"/>
              </a:buClr>
              <a:buSzPts val="1800"/>
              <a:buChar char="○"/>
              <a:defRPr>
                <a:solidFill>
                  <a:schemeClr val="dk2"/>
                </a:solidFill>
              </a:defRPr>
            </a:lvl8pPr>
            <a:lvl9pPr indent="-342900" lvl="8" marL="4114800">
              <a:spcBef>
                <a:spcPts val="0"/>
              </a:spcBef>
              <a:spcAft>
                <a:spcPts val="0"/>
              </a:spcAft>
              <a:buClr>
                <a:schemeClr val="dk2"/>
              </a:buClr>
              <a:buSzPts val="1800"/>
              <a:buChar char="■"/>
              <a:defRPr>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 name="Shape 36"/>
        <p:cNvGrpSpPr/>
        <p:nvPr/>
      </p:nvGrpSpPr>
      <p:grpSpPr>
        <a:xfrm>
          <a:off x="0" y="0"/>
          <a:ext cx="0" cy="0"/>
          <a:chOff x="0" y="0"/>
          <a:chExt cx="0" cy="0"/>
        </a:xfrm>
      </p:grpSpPr>
      <p:sp>
        <p:nvSpPr>
          <p:cNvPr id="37" name="Google Shape;3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7836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Font typeface="Open Sans"/>
              <a:buNone/>
              <a:defRPr b="1" sz="3000">
                <a:solidFill>
                  <a:schemeClr val="lt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78360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1pPr>
            <a:lvl2pPr indent="-342900" lvl="1" marL="914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2pPr>
            <a:lvl3pPr indent="-342900" lvl="2" marL="1371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3pPr>
            <a:lvl4pPr indent="-342900" lvl="3" marL="1828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4pPr>
            <a:lvl5pPr indent="-342900" lvl="4" marL="22860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5pPr>
            <a:lvl6pPr indent="-342900" lvl="5" marL="27432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6pPr>
            <a:lvl7pPr indent="-342900" lvl="6" marL="32004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7pPr>
            <a:lvl8pPr indent="-342900" lvl="7" marL="36576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8pPr>
            <a:lvl9pPr indent="-342900" lvl="8" marL="4114800">
              <a:lnSpc>
                <a:spcPct val="115000"/>
              </a:lnSpc>
              <a:spcBef>
                <a:spcPts val="0"/>
              </a:spcBef>
              <a:spcAft>
                <a:spcPts val="0"/>
              </a:spcAft>
              <a:buClr>
                <a:schemeClr val="lt1"/>
              </a:buClr>
              <a:buSzPts val="1800"/>
              <a:buFont typeface="Open Sans Light"/>
              <a:buChar char="■"/>
              <a:defRPr sz="1800">
                <a:solidFill>
                  <a:schemeClr val="lt1"/>
                </a:solidFill>
                <a:latin typeface="Open Sans Light"/>
                <a:ea typeface="Open Sans Light"/>
                <a:cs typeface="Open Sans Light"/>
                <a:sym typeface="Open Sans Light"/>
              </a:defRPr>
            </a:lvl9pPr>
          </a:lstStyle>
          <a:p/>
        </p:txBody>
      </p:sp>
      <p:sp>
        <p:nvSpPr>
          <p:cNvPr id="8" name="Google Shape;8;p1"/>
          <p:cNvSpPr/>
          <p:nvPr/>
        </p:nvSpPr>
        <p:spPr>
          <a:xfrm>
            <a:off x="8533100" y="-30900"/>
            <a:ext cx="649500" cy="5244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pic>
        <p:nvPicPr>
          <p:cNvPr id="9" name="Google Shape;9;p1"/>
          <p:cNvPicPr preferRelativeResize="0"/>
          <p:nvPr/>
        </p:nvPicPr>
        <p:blipFill>
          <a:blip r:embed="rId1">
            <a:alphaModFix/>
          </a:blip>
          <a:stretch>
            <a:fillRect/>
          </a:stretch>
        </p:blipFill>
        <p:spPr>
          <a:xfrm>
            <a:off x="8533100" y="4532700"/>
            <a:ext cx="610799" cy="610799"/>
          </a:xfrm>
          <a:prstGeom prst="rect">
            <a:avLst/>
          </a:prstGeom>
          <a:noFill/>
          <a:ln>
            <a:noFill/>
          </a:ln>
        </p:spPr>
      </p:pic>
      <p:sp>
        <p:nvSpPr>
          <p:cNvPr id="10" name="Google Shape;10;p1"/>
          <p:cNvSpPr txBox="1"/>
          <p:nvPr/>
        </p:nvSpPr>
        <p:spPr>
          <a:xfrm rot="5400000">
            <a:off x="8111000" y="734075"/>
            <a:ext cx="1455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434345"/>
                </a:solidFill>
                <a:latin typeface="Open Sans Light"/>
                <a:ea typeface="Open Sans Light"/>
                <a:cs typeface="Open Sans Light"/>
                <a:sym typeface="Open Sans Light"/>
              </a:rPr>
              <a:t>Copyright © 2024, Erika’s Lighthouse</a:t>
            </a:r>
            <a:endParaRPr sz="600">
              <a:latin typeface="Open Sans Light"/>
              <a:ea typeface="Open Sans Light"/>
              <a:cs typeface="Open Sans Light"/>
              <a:sym typeface="Open Sans Light"/>
            </a:endParaRPr>
          </a:p>
        </p:txBody>
      </p:sp>
      <p:sp>
        <p:nvSpPr>
          <p:cNvPr id="11" name="Google Shape;11;p1"/>
          <p:cNvSpPr txBox="1"/>
          <p:nvPr/>
        </p:nvSpPr>
        <p:spPr>
          <a:xfrm rot="5400000">
            <a:off x="7840400" y="2944475"/>
            <a:ext cx="1996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434345"/>
                </a:solidFill>
                <a:latin typeface="Open Sans"/>
                <a:ea typeface="Open Sans"/>
                <a:cs typeface="Open Sans"/>
                <a:sym typeface="Open Sans"/>
              </a:rPr>
              <a:t>www.ErikasLighthouse.org</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hyperlink" Target="mailto:katie@erikaslighthouse.org" TargetMode="External"/><Relationship Id="rId5" Type="http://schemas.openxmlformats.org/officeDocument/2006/relationships/hyperlink" Target="mailto:ilana@erikaslighthouse.org" TargetMode="External"/><Relationship Id="rId6" Type="http://schemas.openxmlformats.org/officeDocument/2006/relationships/image" Target="../media/image5.png"/><Relationship Id="rId7"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5" name="Shape 45"/>
        <p:cNvGrpSpPr/>
        <p:nvPr/>
      </p:nvGrpSpPr>
      <p:grpSpPr>
        <a:xfrm>
          <a:off x="0" y="0"/>
          <a:ext cx="0" cy="0"/>
          <a:chOff x="0" y="0"/>
          <a:chExt cx="0" cy="0"/>
        </a:xfrm>
      </p:grpSpPr>
      <p:sp>
        <p:nvSpPr>
          <p:cNvPr id="46" name="Google Shape;46;p13"/>
          <p:cNvSpPr txBox="1"/>
          <p:nvPr>
            <p:ph type="ctrTitle"/>
          </p:nvPr>
        </p:nvSpPr>
        <p:spPr>
          <a:xfrm>
            <a:off x="559700" y="1978775"/>
            <a:ext cx="7325100" cy="1794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a:t>Erika’s Lighthouse </a:t>
            </a:r>
            <a:endParaRPr/>
          </a:p>
          <a:p>
            <a:pPr indent="0" lvl="0" marL="0" rtl="0" algn="l">
              <a:spcBef>
                <a:spcPts val="0"/>
              </a:spcBef>
              <a:spcAft>
                <a:spcPts val="0"/>
              </a:spcAft>
              <a:buSzPts val="990"/>
              <a:buNone/>
            </a:pPr>
            <a:r>
              <a:rPr lang="en"/>
              <a:t>Staff Training</a:t>
            </a:r>
            <a:r>
              <a:rPr b="1" lang="en" sz="4000">
                <a:solidFill>
                  <a:schemeClr val="lt1"/>
                </a:solidFill>
                <a:latin typeface="Open Sans"/>
                <a:ea typeface="Open Sans"/>
                <a:cs typeface="Open Sans"/>
                <a:sym typeface="Open Sans"/>
              </a:rPr>
              <a:t>:</a:t>
            </a:r>
            <a:br>
              <a:rPr b="1" lang="en" sz="3580">
                <a:solidFill>
                  <a:schemeClr val="lt1"/>
                </a:solidFill>
                <a:latin typeface="Open Sans"/>
                <a:ea typeface="Open Sans"/>
                <a:cs typeface="Open Sans"/>
                <a:sym typeface="Open Sans"/>
              </a:rPr>
            </a:br>
            <a:r>
              <a:rPr lang="en" sz="2900"/>
              <a:t>Part 3: Crisis Intervention</a:t>
            </a:r>
            <a:endParaRPr b="1" sz="2900">
              <a:solidFill>
                <a:schemeClr val="lt1"/>
              </a:solidFill>
              <a:latin typeface="Open Sans"/>
              <a:ea typeface="Open Sans"/>
              <a:cs typeface="Open Sans"/>
              <a:sym typeface="Open Sans"/>
            </a:endParaRPr>
          </a:p>
        </p:txBody>
      </p:sp>
      <p:pic>
        <p:nvPicPr>
          <p:cNvPr id="47" name="Google Shape;47;p13"/>
          <p:cNvPicPr preferRelativeResize="0"/>
          <p:nvPr/>
        </p:nvPicPr>
        <p:blipFill>
          <a:blip r:embed="rId3">
            <a:alphaModFix/>
          </a:blip>
          <a:stretch>
            <a:fillRect/>
          </a:stretch>
        </p:blipFill>
        <p:spPr>
          <a:xfrm>
            <a:off x="2552899" y="114100"/>
            <a:ext cx="3456727" cy="1584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2"/>
          <p:cNvPicPr preferRelativeResize="0"/>
          <p:nvPr/>
        </p:nvPicPr>
        <p:blipFill rotWithShape="1">
          <a:blip r:embed="rId3">
            <a:alphaModFix/>
          </a:blip>
          <a:srcRect b="0" l="0" r="6515" t="0"/>
          <a:stretch/>
        </p:blipFill>
        <p:spPr>
          <a:xfrm>
            <a:off x="0" y="0"/>
            <a:ext cx="8547998" cy="5143500"/>
          </a:xfrm>
          <a:prstGeom prst="rect">
            <a:avLst/>
          </a:prstGeom>
          <a:noFill/>
          <a:ln>
            <a:noFill/>
          </a:ln>
        </p:spPr>
      </p:pic>
      <p:pic>
        <p:nvPicPr>
          <p:cNvPr id="116" name="Google Shape;116;p22"/>
          <p:cNvPicPr preferRelativeResize="0"/>
          <p:nvPr/>
        </p:nvPicPr>
        <p:blipFill>
          <a:blip r:embed="rId4">
            <a:alphaModFix/>
          </a:blip>
          <a:stretch>
            <a:fillRect/>
          </a:stretch>
        </p:blipFill>
        <p:spPr>
          <a:xfrm>
            <a:off x="8682550" y="137625"/>
            <a:ext cx="348300" cy="4203198"/>
          </a:xfrm>
          <a:prstGeom prst="rect">
            <a:avLst/>
          </a:prstGeom>
          <a:noFill/>
          <a:ln>
            <a:noFill/>
          </a:ln>
        </p:spPr>
      </p:pic>
      <p:sp>
        <p:nvSpPr>
          <p:cNvPr id="117" name="Google Shape;117;p22"/>
          <p:cNvSpPr txBox="1"/>
          <p:nvPr/>
        </p:nvSpPr>
        <p:spPr>
          <a:xfrm>
            <a:off x="4082225" y="1340575"/>
            <a:ext cx="3668700" cy="2382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500">
                <a:solidFill>
                  <a:schemeClr val="lt1"/>
                </a:solidFill>
                <a:latin typeface="Open Sans"/>
                <a:ea typeface="Open Sans"/>
                <a:cs typeface="Open Sans"/>
                <a:sym typeface="Open Sans"/>
              </a:rPr>
              <a:t>When we remove the triggers and de-escalate it will take the individual </a:t>
            </a:r>
            <a:r>
              <a:rPr b="1" lang="en" sz="2500">
                <a:solidFill>
                  <a:schemeClr val="lt1"/>
                </a:solidFill>
                <a:latin typeface="Open Sans"/>
                <a:ea typeface="Open Sans"/>
                <a:cs typeface="Open Sans"/>
                <a:sym typeface="Open Sans"/>
              </a:rPr>
              <a:t>30 minutes</a:t>
            </a:r>
            <a:r>
              <a:rPr lang="en" sz="2500">
                <a:solidFill>
                  <a:schemeClr val="lt1"/>
                </a:solidFill>
                <a:latin typeface="Open Sans"/>
                <a:ea typeface="Open Sans"/>
                <a:cs typeface="Open Sans"/>
                <a:sym typeface="Open Sans"/>
              </a:rPr>
              <a:t> to calm down.</a:t>
            </a:r>
            <a:r>
              <a:rPr lang="en" sz="2500">
                <a:solidFill>
                  <a:srgbClr val="595959"/>
                </a:solidFill>
                <a:latin typeface="Open Sans"/>
                <a:ea typeface="Open Sans"/>
                <a:cs typeface="Open Sans"/>
                <a:sym typeface="Open Sans"/>
              </a:rPr>
              <a:t> </a:t>
            </a:r>
            <a:endParaRPr sz="2500">
              <a:solidFill>
                <a:srgbClr val="595959"/>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p:nvPr/>
        </p:nvSpPr>
        <p:spPr>
          <a:xfrm>
            <a:off x="1431175" y="1438425"/>
            <a:ext cx="5739300" cy="13221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Light"/>
              <a:ea typeface="Open Sans Light"/>
              <a:cs typeface="Open Sans Light"/>
              <a:sym typeface="Open Sans Light"/>
            </a:endParaRPr>
          </a:p>
        </p:txBody>
      </p:sp>
      <p:sp>
        <p:nvSpPr>
          <p:cNvPr id="123" name="Google Shape;123;p23"/>
          <p:cNvSpPr txBox="1"/>
          <p:nvPr/>
        </p:nvSpPr>
        <p:spPr>
          <a:xfrm>
            <a:off x="1651675" y="1364675"/>
            <a:ext cx="5298300" cy="135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b="1" lang="en" sz="1700">
                <a:solidFill>
                  <a:schemeClr val="accent1"/>
                </a:solidFill>
                <a:latin typeface="Open Sans"/>
                <a:ea typeface="Open Sans"/>
                <a:cs typeface="Open Sans"/>
                <a:sym typeface="Open Sans"/>
              </a:rPr>
              <a:t>Asking somone if they are thinking about suicide is like CPR. It could save their life in a crisis situation.</a:t>
            </a:r>
            <a:endParaRPr b="1" sz="1700">
              <a:solidFill>
                <a:schemeClr val="accent1"/>
              </a:solidFill>
              <a:latin typeface="Open Sans"/>
              <a:ea typeface="Open Sans"/>
              <a:cs typeface="Open Sans"/>
              <a:sym typeface="Open Sans"/>
            </a:endParaRPr>
          </a:p>
        </p:txBody>
      </p:sp>
      <p:sp>
        <p:nvSpPr>
          <p:cNvPr id="124" name="Google Shape;124;p23"/>
          <p:cNvSpPr txBox="1"/>
          <p:nvPr/>
        </p:nvSpPr>
        <p:spPr>
          <a:xfrm>
            <a:off x="353750" y="195775"/>
            <a:ext cx="80769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Ask the question</a:t>
            </a:r>
            <a:endParaRPr b="1" sz="35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8682550" y="137625"/>
            <a:ext cx="348300" cy="4203198"/>
          </a:xfrm>
          <a:prstGeom prst="rect">
            <a:avLst/>
          </a:prstGeom>
          <a:noFill/>
          <a:ln>
            <a:noFill/>
          </a:ln>
        </p:spPr>
      </p:pic>
      <p:sp>
        <p:nvSpPr>
          <p:cNvPr id="130" name="Google Shape;130;p24"/>
          <p:cNvSpPr txBox="1"/>
          <p:nvPr/>
        </p:nvSpPr>
        <p:spPr>
          <a:xfrm>
            <a:off x="3708125" y="2010050"/>
            <a:ext cx="3420900" cy="2382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 sz="2500">
                <a:solidFill>
                  <a:schemeClr val="lt1"/>
                </a:solidFill>
                <a:latin typeface="Open Sans"/>
                <a:ea typeface="Open Sans"/>
                <a:cs typeface="Open Sans"/>
                <a:sym typeface="Open Sans"/>
              </a:rPr>
              <a:t>Four Steps to take if someone appears to be having suicidal ideation </a:t>
            </a:r>
            <a:r>
              <a:rPr lang="en" sz="2500">
                <a:solidFill>
                  <a:srgbClr val="434345"/>
                </a:solidFill>
                <a:latin typeface="Open Sans"/>
                <a:ea typeface="Open Sans"/>
                <a:cs typeface="Open Sans"/>
                <a:sym typeface="Open Sans"/>
              </a:rPr>
              <a:t> </a:t>
            </a:r>
            <a:endParaRPr sz="2500">
              <a:solidFill>
                <a:srgbClr val="434345"/>
              </a:solidFill>
              <a:latin typeface="Open Sans"/>
              <a:ea typeface="Open Sans"/>
              <a:cs typeface="Open Sans"/>
              <a:sym typeface="Open Sans"/>
            </a:endParaRPr>
          </a:p>
        </p:txBody>
      </p:sp>
      <p:sp>
        <p:nvSpPr>
          <p:cNvPr id="131" name="Google Shape;131;p24"/>
          <p:cNvSpPr txBox="1"/>
          <p:nvPr/>
        </p:nvSpPr>
        <p:spPr>
          <a:xfrm>
            <a:off x="3708125" y="341725"/>
            <a:ext cx="4416900" cy="9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Suicide Risk Assessment</a:t>
            </a:r>
            <a:endParaRPr b="1">
              <a:solidFill>
                <a:schemeClr val="accent5"/>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200">
              <a:solidFill>
                <a:schemeClr val="dk1"/>
              </a:solidFill>
              <a:latin typeface="Open Sans"/>
              <a:ea typeface="Open Sans"/>
              <a:cs typeface="Open Sans"/>
              <a:sym typeface="Open Sans"/>
            </a:endParaRPr>
          </a:p>
        </p:txBody>
      </p:sp>
      <p:pic>
        <p:nvPicPr>
          <p:cNvPr id="132" name="Google Shape;132;p24"/>
          <p:cNvPicPr preferRelativeResize="0"/>
          <p:nvPr/>
        </p:nvPicPr>
        <p:blipFill rotWithShape="1">
          <a:blip r:embed="rId4">
            <a:alphaModFix/>
          </a:blip>
          <a:srcRect b="0" l="11103" r="52647" t="0"/>
          <a:stretch/>
        </p:blipFill>
        <p:spPr>
          <a:xfrm>
            <a:off x="0" y="0"/>
            <a:ext cx="3314702"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p:nvPr/>
        </p:nvSpPr>
        <p:spPr>
          <a:xfrm>
            <a:off x="-457200" y="2294828"/>
            <a:ext cx="9144000" cy="1011043"/>
          </a:xfrm>
          <a:custGeom>
            <a:rect b="b" l="l" r="r" t="t"/>
            <a:pathLst>
              <a:path extrusionOk="0" h="1348058" w="1219200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cap="flat" cmpd="sng" w="228600">
            <a:solidFill>
              <a:srgbClr val="5959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25"/>
          <p:cNvSpPr/>
          <p:nvPr/>
        </p:nvSpPr>
        <p:spPr>
          <a:xfrm>
            <a:off x="-457200" y="2294828"/>
            <a:ext cx="9144000" cy="1011043"/>
          </a:xfrm>
          <a:custGeom>
            <a:rect b="b" l="l" r="r" t="t"/>
            <a:pathLst>
              <a:path extrusionOk="0" h="1348058" w="1219200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cap="flat" cmpd="sng" w="19050">
            <a:solidFill>
              <a:srgbClr val="FFFFFF"/>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sp>
        <p:nvSpPr>
          <p:cNvPr id="139" name="Google Shape;139;p25"/>
          <p:cNvSpPr/>
          <p:nvPr/>
        </p:nvSpPr>
        <p:spPr>
          <a:xfrm>
            <a:off x="8531675" y="32650"/>
            <a:ext cx="632700" cy="5110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25"/>
          <p:cNvPicPr preferRelativeResize="0"/>
          <p:nvPr/>
        </p:nvPicPr>
        <p:blipFill>
          <a:blip r:embed="rId3">
            <a:alphaModFix/>
          </a:blip>
          <a:stretch>
            <a:fillRect/>
          </a:stretch>
        </p:blipFill>
        <p:spPr>
          <a:xfrm>
            <a:off x="8682550" y="137625"/>
            <a:ext cx="348300" cy="4203198"/>
          </a:xfrm>
          <a:prstGeom prst="rect">
            <a:avLst/>
          </a:prstGeom>
          <a:noFill/>
          <a:ln>
            <a:noFill/>
          </a:ln>
        </p:spPr>
      </p:pic>
      <p:sp>
        <p:nvSpPr>
          <p:cNvPr id="141" name="Google Shape;141;p25"/>
          <p:cNvSpPr txBox="1"/>
          <p:nvPr/>
        </p:nvSpPr>
        <p:spPr>
          <a:xfrm>
            <a:off x="97975" y="88625"/>
            <a:ext cx="5781900" cy="9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Suicide Risk Assessment</a:t>
            </a:r>
            <a:endParaRPr b="1">
              <a:solidFill>
                <a:schemeClr val="accent5"/>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200">
              <a:solidFill>
                <a:schemeClr val="dk1"/>
              </a:solidFill>
              <a:latin typeface="Open Sans"/>
              <a:ea typeface="Open Sans"/>
              <a:cs typeface="Open Sans"/>
              <a:sym typeface="Open Sans"/>
            </a:endParaRPr>
          </a:p>
        </p:txBody>
      </p:sp>
      <p:sp>
        <p:nvSpPr>
          <p:cNvPr id="142" name="Google Shape;142;p25"/>
          <p:cNvSpPr/>
          <p:nvPr/>
        </p:nvSpPr>
        <p:spPr>
          <a:xfrm rot="8100000">
            <a:off x="1398467" y="1696529"/>
            <a:ext cx="334744" cy="334744"/>
          </a:xfrm>
          <a:prstGeom prst="teardrop">
            <a:avLst>
              <a:gd fmla="val 100000" name="adj"/>
            </a:avLst>
          </a:prstGeom>
          <a:solidFill>
            <a:srgbClr val="5959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sp>
        <p:nvSpPr>
          <p:cNvPr id="143" name="Google Shape;143;p25"/>
          <p:cNvSpPr/>
          <p:nvPr/>
        </p:nvSpPr>
        <p:spPr>
          <a:xfrm>
            <a:off x="1498789" y="1790299"/>
            <a:ext cx="134100" cy="1341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rgbClr val="595959"/>
                </a:solidFill>
                <a:latin typeface="Varela Round"/>
                <a:ea typeface="Varela Round"/>
                <a:cs typeface="Varela Round"/>
                <a:sym typeface="Varela Round"/>
              </a:rPr>
              <a:t>1</a:t>
            </a:r>
            <a:endParaRPr sz="600">
              <a:solidFill>
                <a:srgbClr val="595959"/>
              </a:solidFill>
              <a:latin typeface="Varela Round"/>
              <a:ea typeface="Varela Round"/>
              <a:cs typeface="Varela Round"/>
              <a:sym typeface="Varela Round"/>
            </a:endParaRPr>
          </a:p>
        </p:txBody>
      </p:sp>
      <p:sp>
        <p:nvSpPr>
          <p:cNvPr id="144" name="Google Shape;144;p25"/>
          <p:cNvSpPr/>
          <p:nvPr/>
        </p:nvSpPr>
        <p:spPr>
          <a:xfrm rot="8100000">
            <a:off x="5454629" y="1696529"/>
            <a:ext cx="334744" cy="334744"/>
          </a:xfrm>
          <a:prstGeom prst="teardrop">
            <a:avLst>
              <a:gd fmla="val 100000" name="adj"/>
            </a:avLst>
          </a:prstGeom>
          <a:solidFill>
            <a:srgbClr val="FED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sp>
        <p:nvSpPr>
          <p:cNvPr id="145" name="Google Shape;145;p25"/>
          <p:cNvSpPr/>
          <p:nvPr/>
        </p:nvSpPr>
        <p:spPr>
          <a:xfrm>
            <a:off x="5554951" y="1790299"/>
            <a:ext cx="134100" cy="1341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rgbClr val="595959"/>
                </a:solidFill>
                <a:latin typeface="Varela Round"/>
                <a:ea typeface="Varela Round"/>
                <a:cs typeface="Varela Round"/>
                <a:sym typeface="Varela Round"/>
              </a:rPr>
              <a:t>3</a:t>
            </a:r>
            <a:endParaRPr sz="600">
              <a:solidFill>
                <a:srgbClr val="595959"/>
              </a:solidFill>
              <a:latin typeface="Varela Round"/>
              <a:ea typeface="Varela Round"/>
              <a:cs typeface="Varela Round"/>
              <a:sym typeface="Varela Round"/>
            </a:endParaRPr>
          </a:p>
        </p:txBody>
      </p:sp>
      <p:sp>
        <p:nvSpPr>
          <p:cNvPr id="146" name="Google Shape;146;p25"/>
          <p:cNvSpPr/>
          <p:nvPr/>
        </p:nvSpPr>
        <p:spPr>
          <a:xfrm rot="8100000">
            <a:off x="3426542" y="1696528"/>
            <a:ext cx="334744" cy="334744"/>
          </a:xfrm>
          <a:prstGeom prst="teardrop">
            <a:avLst>
              <a:gd fmla="val 100000" name="adj"/>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sp>
        <p:nvSpPr>
          <p:cNvPr id="147" name="Google Shape;147;p25"/>
          <p:cNvSpPr/>
          <p:nvPr/>
        </p:nvSpPr>
        <p:spPr>
          <a:xfrm flipH="1">
            <a:off x="3526864" y="1790298"/>
            <a:ext cx="134100" cy="1341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rgbClr val="595959"/>
                </a:solidFill>
                <a:latin typeface="Varela Round"/>
                <a:ea typeface="Varela Round"/>
                <a:cs typeface="Varela Round"/>
                <a:sym typeface="Varela Round"/>
              </a:rPr>
              <a:t>2</a:t>
            </a:r>
            <a:endParaRPr sz="600">
              <a:solidFill>
                <a:srgbClr val="595959"/>
              </a:solidFill>
              <a:latin typeface="Varela Round"/>
              <a:ea typeface="Varela Round"/>
              <a:cs typeface="Varela Round"/>
              <a:sym typeface="Varela Round"/>
            </a:endParaRPr>
          </a:p>
        </p:txBody>
      </p:sp>
      <p:sp>
        <p:nvSpPr>
          <p:cNvPr id="148" name="Google Shape;148;p25"/>
          <p:cNvSpPr txBox="1"/>
          <p:nvPr/>
        </p:nvSpPr>
        <p:spPr>
          <a:xfrm>
            <a:off x="922650" y="1079900"/>
            <a:ext cx="1286400" cy="5334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1" lang="en" sz="1200">
                <a:solidFill>
                  <a:schemeClr val="lt1"/>
                </a:solidFill>
                <a:latin typeface="Open Sans"/>
                <a:ea typeface="Open Sans"/>
                <a:cs typeface="Open Sans"/>
                <a:sym typeface="Open Sans"/>
              </a:rPr>
              <a:t>Assess</a:t>
            </a:r>
            <a:endParaRPr b="1" sz="1200">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None/>
            </a:pPr>
            <a:r>
              <a:rPr lang="en" sz="1200">
                <a:solidFill>
                  <a:schemeClr val="lt1"/>
                </a:solidFill>
                <a:latin typeface="Open Sans"/>
                <a:ea typeface="Open Sans"/>
                <a:cs typeface="Open Sans"/>
                <a:sym typeface="Open Sans"/>
              </a:rPr>
              <a:t>Speak calmly</a:t>
            </a:r>
            <a:endParaRPr sz="1200">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None/>
            </a:pPr>
            <a:r>
              <a:rPr lang="en" sz="1200">
                <a:solidFill>
                  <a:schemeClr val="lt1"/>
                </a:solidFill>
                <a:latin typeface="Open Sans"/>
                <a:ea typeface="Open Sans"/>
                <a:cs typeface="Open Sans"/>
                <a:sym typeface="Open Sans"/>
              </a:rPr>
              <a:t>Try to understand</a:t>
            </a:r>
            <a:endParaRPr sz="1200">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None/>
            </a:pPr>
            <a:r>
              <a:rPr lang="en" sz="1200">
                <a:solidFill>
                  <a:schemeClr val="lt1"/>
                </a:solidFill>
                <a:latin typeface="Open Sans"/>
                <a:ea typeface="Open Sans"/>
                <a:cs typeface="Open Sans"/>
                <a:sym typeface="Open Sans"/>
              </a:rPr>
              <a:t>Instill hope</a:t>
            </a:r>
            <a:endParaRPr sz="1200">
              <a:solidFill>
                <a:schemeClr val="lt1"/>
              </a:solidFill>
              <a:latin typeface="Open Sans"/>
              <a:ea typeface="Open Sans"/>
              <a:cs typeface="Open Sans"/>
              <a:sym typeface="Open Sans"/>
            </a:endParaRPr>
          </a:p>
        </p:txBody>
      </p:sp>
      <p:sp>
        <p:nvSpPr>
          <p:cNvPr id="149" name="Google Shape;149;p25"/>
          <p:cNvSpPr txBox="1"/>
          <p:nvPr/>
        </p:nvSpPr>
        <p:spPr>
          <a:xfrm>
            <a:off x="4978800" y="1079900"/>
            <a:ext cx="1286400" cy="389700"/>
          </a:xfrm>
          <a:prstGeom prst="rect">
            <a:avLst/>
          </a:prstGeom>
          <a:no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None/>
            </a:pPr>
            <a:r>
              <a:rPr b="1" lang="en" sz="1200">
                <a:solidFill>
                  <a:schemeClr val="lt1"/>
                </a:solidFill>
                <a:latin typeface="Open Sans"/>
                <a:ea typeface="Open Sans"/>
                <a:cs typeface="Open Sans"/>
                <a:sym typeface="Open Sans"/>
              </a:rPr>
              <a:t>Do not leave the person alone.</a:t>
            </a:r>
            <a:r>
              <a:rPr b="1" lang="en" sz="1200">
                <a:solidFill>
                  <a:srgbClr val="595959"/>
                </a:solidFill>
                <a:latin typeface="Open Sans"/>
                <a:ea typeface="Open Sans"/>
                <a:cs typeface="Open Sans"/>
                <a:sym typeface="Open Sans"/>
              </a:rPr>
              <a:t> </a:t>
            </a:r>
            <a:endParaRPr b="1" sz="1200">
              <a:solidFill>
                <a:srgbClr val="595959"/>
              </a:solidFill>
              <a:latin typeface="Open Sans"/>
              <a:ea typeface="Open Sans"/>
              <a:cs typeface="Open Sans"/>
              <a:sym typeface="Open Sans"/>
            </a:endParaRPr>
          </a:p>
        </p:txBody>
      </p:sp>
      <p:sp>
        <p:nvSpPr>
          <p:cNvPr id="150" name="Google Shape;150;p25"/>
          <p:cNvSpPr txBox="1"/>
          <p:nvPr/>
        </p:nvSpPr>
        <p:spPr>
          <a:xfrm>
            <a:off x="1737400" y="3500100"/>
            <a:ext cx="1716000" cy="101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 sz="1200">
                <a:solidFill>
                  <a:schemeClr val="lt1"/>
                </a:solidFill>
                <a:latin typeface="Open Sans"/>
                <a:ea typeface="Open Sans"/>
                <a:cs typeface="Open Sans"/>
                <a:sym typeface="Open Sans"/>
              </a:rPr>
              <a:t>Clarify</a:t>
            </a:r>
            <a:endParaRPr b="1"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0"/>
              </a:spcAft>
              <a:buNone/>
            </a:pPr>
            <a:r>
              <a:rPr lang="en" sz="1200">
                <a:solidFill>
                  <a:schemeClr val="lt1"/>
                </a:solidFill>
                <a:latin typeface="Open Sans"/>
                <a:ea typeface="Open Sans"/>
                <a:cs typeface="Open Sans"/>
                <a:sym typeface="Open Sans"/>
              </a:rPr>
              <a:t>Are you thinking about killing yourself?</a:t>
            </a:r>
            <a:endParaRPr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500"/>
              </a:spcAft>
              <a:buNone/>
            </a:pPr>
            <a:r>
              <a:rPr lang="en" sz="1200">
                <a:solidFill>
                  <a:schemeClr val="lt1"/>
                </a:solidFill>
                <a:latin typeface="Open Sans"/>
                <a:ea typeface="Open Sans"/>
                <a:cs typeface="Open Sans"/>
                <a:sym typeface="Open Sans"/>
              </a:rPr>
              <a:t>Are you thinking about suicide? </a:t>
            </a:r>
            <a:endParaRPr sz="1200">
              <a:solidFill>
                <a:schemeClr val="lt1"/>
              </a:solidFill>
              <a:latin typeface="Open Sans"/>
              <a:ea typeface="Open Sans"/>
              <a:cs typeface="Open Sans"/>
              <a:sym typeface="Open Sans"/>
            </a:endParaRPr>
          </a:p>
        </p:txBody>
      </p:sp>
      <p:sp>
        <p:nvSpPr>
          <p:cNvPr id="151" name="Google Shape;151;p25"/>
          <p:cNvSpPr txBox="1"/>
          <p:nvPr/>
        </p:nvSpPr>
        <p:spPr>
          <a:xfrm>
            <a:off x="3830624" y="3500100"/>
            <a:ext cx="1622400" cy="1199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 sz="1200">
                <a:solidFill>
                  <a:schemeClr val="lt1"/>
                </a:solidFill>
                <a:latin typeface="Open Sans"/>
                <a:ea typeface="Open Sans"/>
                <a:cs typeface="Open Sans"/>
                <a:sym typeface="Open Sans"/>
              </a:rPr>
              <a:t>Question</a:t>
            </a:r>
            <a:endParaRPr b="1"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0"/>
              </a:spcAft>
              <a:buNone/>
            </a:pPr>
            <a:r>
              <a:rPr lang="en" sz="1200">
                <a:solidFill>
                  <a:schemeClr val="lt1"/>
                </a:solidFill>
                <a:latin typeface="Open Sans"/>
                <a:ea typeface="Open Sans"/>
                <a:cs typeface="Open Sans"/>
                <a:sym typeface="Open Sans"/>
              </a:rPr>
              <a:t>Have you thought about how?</a:t>
            </a:r>
            <a:endParaRPr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0"/>
              </a:spcAft>
              <a:buNone/>
            </a:pPr>
            <a:r>
              <a:rPr lang="en" sz="1200">
                <a:solidFill>
                  <a:schemeClr val="lt1"/>
                </a:solidFill>
                <a:latin typeface="Open Sans"/>
                <a:ea typeface="Open Sans"/>
                <a:cs typeface="Open Sans"/>
                <a:sym typeface="Open Sans"/>
              </a:rPr>
              <a:t>Have you decided when?</a:t>
            </a:r>
            <a:endParaRPr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500"/>
              </a:spcAft>
              <a:buNone/>
            </a:pPr>
            <a:r>
              <a:rPr lang="en" sz="1200">
                <a:solidFill>
                  <a:schemeClr val="lt1"/>
                </a:solidFill>
                <a:latin typeface="Open Sans"/>
                <a:ea typeface="Open Sans"/>
                <a:cs typeface="Open Sans"/>
                <a:sym typeface="Open Sans"/>
              </a:rPr>
              <a:t>Do you have the means to kill yourself?</a:t>
            </a:r>
            <a:endParaRPr sz="1200">
              <a:solidFill>
                <a:schemeClr val="lt1"/>
              </a:solidFill>
              <a:latin typeface="Open Sans"/>
              <a:ea typeface="Open Sans"/>
              <a:cs typeface="Open Sans"/>
              <a:sym typeface="Open Sans"/>
            </a:endParaRPr>
          </a:p>
        </p:txBody>
      </p:sp>
      <p:sp>
        <p:nvSpPr>
          <p:cNvPr id="152" name="Google Shape;152;p25"/>
          <p:cNvSpPr txBox="1"/>
          <p:nvPr/>
        </p:nvSpPr>
        <p:spPr>
          <a:xfrm>
            <a:off x="5858700" y="3500100"/>
            <a:ext cx="1716000" cy="533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lang="en" sz="1200">
                <a:solidFill>
                  <a:schemeClr val="lt1"/>
                </a:solidFill>
                <a:latin typeface="Open Sans"/>
                <a:ea typeface="Open Sans"/>
                <a:cs typeface="Open Sans"/>
                <a:sym typeface="Open Sans"/>
              </a:rPr>
              <a:t>Act</a:t>
            </a:r>
            <a:endParaRPr b="1"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0"/>
              </a:spcAft>
              <a:buNone/>
            </a:pPr>
            <a:r>
              <a:rPr lang="en" sz="1200">
                <a:solidFill>
                  <a:schemeClr val="lt1"/>
                </a:solidFill>
                <a:latin typeface="Open Sans"/>
                <a:ea typeface="Open Sans"/>
                <a:cs typeface="Open Sans"/>
                <a:sym typeface="Open Sans"/>
              </a:rPr>
              <a:t>Call 911</a:t>
            </a:r>
            <a:endParaRPr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0"/>
              </a:spcAft>
              <a:buNone/>
            </a:pPr>
            <a:r>
              <a:rPr lang="en" sz="1200">
                <a:solidFill>
                  <a:schemeClr val="lt1"/>
                </a:solidFill>
                <a:latin typeface="Open Sans"/>
                <a:ea typeface="Open Sans"/>
                <a:cs typeface="Open Sans"/>
                <a:sym typeface="Open Sans"/>
              </a:rPr>
              <a:t>Tell dispatcher the person is at risk for suicide.</a:t>
            </a:r>
            <a:endParaRPr sz="1200">
              <a:solidFill>
                <a:schemeClr val="lt1"/>
              </a:solidFill>
              <a:latin typeface="Open Sans"/>
              <a:ea typeface="Open Sans"/>
              <a:cs typeface="Open Sans"/>
              <a:sym typeface="Open Sans"/>
            </a:endParaRPr>
          </a:p>
          <a:p>
            <a:pPr indent="0" lvl="0" marL="0" marR="0" rtl="0" algn="ctr">
              <a:lnSpc>
                <a:spcPct val="100000"/>
              </a:lnSpc>
              <a:spcBef>
                <a:spcPts val="500"/>
              </a:spcBef>
              <a:spcAft>
                <a:spcPts val="500"/>
              </a:spcAft>
              <a:buNone/>
            </a:pPr>
            <a:r>
              <a:rPr lang="en" sz="1200">
                <a:solidFill>
                  <a:schemeClr val="lt1"/>
                </a:solidFill>
                <a:latin typeface="Open Sans"/>
                <a:ea typeface="Open Sans"/>
                <a:cs typeface="Open Sans"/>
                <a:sym typeface="Open Sans"/>
              </a:rPr>
              <a:t>Ask for a mental health professional</a:t>
            </a:r>
            <a:endParaRPr sz="1200">
              <a:solidFill>
                <a:schemeClr val="lt1"/>
              </a:solidFill>
              <a:latin typeface="Open Sans"/>
              <a:ea typeface="Open Sans"/>
              <a:cs typeface="Open Sans"/>
              <a:sym typeface="Open Sans"/>
            </a:endParaRPr>
          </a:p>
        </p:txBody>
      </p:sp>
      <p:sp>
        <p:nvSpPr>
          <p:cNvPr id="153" name="Google Shape;153;p25"/>
          <p:cNvSpPr txBox="1"/>
          <p:nvPr/>
        </p:nvSpPr>
        <p:spPr>
          <a:xfrm>
            <a:off x="7006875" y="997700"/>
            <a:ext cx="1286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Get help immediately</a:t>
            </a:r>
            <a:r>
              <a:rPr b="1" lang="en" sz="1200">
                <a:solidFill>
                  <a:schemeClr val="dk2"/>
                </a:solidFill>
                <a:latin typeface="Open Sans"/>
                <a:ea typeface="Open Sans"/>
                <a:cs typeface="Open Sans"/>
                <a:sym typeface="Open Sans"/>
              </a:rPr>
              <a:t>. </a:t>
            </a:r>
            <a:endParaRPr/>
          </a:p>
        </p:txBody>
      </p:sp>
      <p:sp>
        <p:nvSpPr>
          <p:cNvPr id="154" name="Google Shape;154;p25"/>
          <p:cNvSpPr/>
          <p:nvPr/>
        </p:nvSpPr>
        <p:spPr>
          <a:xfrm rot="8100000">
            <a:off x="7482704" y="1696529"/>
            <a:ext cx="334744" cy="334744"/>
          </a:xfrm>
          <a:prstGeom prst="teardrop">
            <a:avLst>
              <a:gd fmla="val 100000" name="adj"/>
            </a:avLst>
          </a:prstGeom>
          <a:solidFill>
            <a:srgbClr val="FF58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585F"/>
              </a:solidFill>
              <a:latin typeface="Varela Round"/>
              <a:ea typeface="Varela Round"/>
              <a:cs typeface="Varela Round"/>
              <a:sym typeface="Varela Round"/>
            </a:endParaRPr>
          </a:p>
        </p:txBody>
      </p:sp>
      <p:sp>
        <p:nvSpPr>
          <p:cNvPr id="155" name="Google Shape;155;p25"/>
          <p:cNvSpPr/>
          <p:nvPr/>
        </p:nvSpPr>
        <p:spPr>
          <a:xfrm>
            <a:off x="7583026" y="1790299"/>
            <a:ext cx="134100" cy="134100"/>
          </a:xfrm>
          <a:prstGeom prst="ellipse">
            <a:avLst/>
          </a:prstGeom>
          <a:solidFill>
            <a:srgbClr val="FFFFFF"/>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600">
                <a:solidFill>
                  <a:srgbClr val="595959"/>
                </a:solidFill>
                <a:latin typeface="Varela Round"/>
                <a:ea typeface="Varela Round"/>
                <a:cs typeface="Varela Round"/>
                <a:sym typeface="Varela Round"/>
              </a:rPr>
              <a:t>4</a:t>
            </a:r>
            <a:endParaRPr sz="600">
              <a:solidFill>
                <a:srgbClr val="595959"/>
              </a:solidFill>
              <a:latin typeface="Varela Round"/>
              <a:ea typeface="Varela Round"/>
              <a:cs typeface="Varela Round"/>
              <a:sym typeface="Varela Round"/>
            </a:endParaRPr>
          </a:p>
        </p:txBody>
      </p:sp>
      <p:sp>
        <p:nvSpPr>
          <p:cNvPr id="156" name="Google Shape;156;p25"/>
          <p:cNvSpPr txBox="1"/>
          <p:nvPr/>
        </p:nvSpPr>
        <p:spPr>
          <a:xfrm>
            <a:off x="2950725" y="1037900"/>
            <a:ext cx="1286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Ask About Planning</a:t>
            </a:r>
            <a:endParaRPr sz="1200">
              <a:solidFill>
                <a:schemeClr val="l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6"/>
          <p:cNvPicPr preferRelativeResize="0"/>
          <p:nvPr/>
        </p:nvPicPr>
        <p:blipFill>
          <a:blip r:embed="rId3">
            <a:alphaModFix/>
          </a:blip>
          <a:stretch>
            <a:fillRect/>
          </a:stretch>
        </p:blipFill>
        <p:spPr>
          <a:xfrm>
            <a:off x="0" y="0"/>
            <a:ext cx="9144000" cy="5143489"/>
          </a:xfrm>
          <a:prstGeom prst="rect">
            <a:avLst/>
          </a:prstGeom>
          <a:noFill/>
          <a:ln>
            <a:noFill/>
          </a:ln>
        </p:spPr>
      </p:pic>
      <p:pic>
        <p:nvPicPr>
          <p:cNvPr id="162" name="Google Shape;162;p26"/>
          <p:cNvPicPr preferRelativeResize="0"/>
          <p:nvPr/>
        </p:nvPicPr>
        <p:blipFill>
          <a:blip r:embed="rId4">
            <a:alphaModFix/>
          </a:blip>
          <a:stretch>
            <a:fillRect/>
          </a:stretch>
        </p:blipFill>
        <p:spPr>
          <a:xfrm>
            <a:off x="8682550" y="137625"/>
            <a:ext cx="348300" cy="42031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p:nvPr/>
        </p:nvSpPr>
        <p:spPr>
          <a:xfrm>
            <a:off x="0" y="0"/>
            <a:ext cx="3821909" cy="5143500"/>
          </a:xfrm>
          <a:custGeom>
            <a:rect b="b" l="l" r="r" t="t"/>
            <a:pathLst>
              <a:path extrusionOk="0" h="10287000" w="7643818">
                <a:moveTo>
                  <a:pt x="0" y="0"/>
                </a:moveTo>
                <a:lnTo>
                  <a:pt x="7643818" y="0"/>
                </a:lnTo>
                <a:lnTo>
                  <a:pt x="7643818" y="10287000"/>
                </a:lnTo>
                <a:lnTo>
                  <a:pt x="0" y="10287000"/>
                </a:lnTo>
                <a:lnTo>
                  <a:pt x="0" y="0"/>
                </a:lnTo>
                <a:close/>
              </a:path>
            </a:pathLst>
          </a:custGeom>
          <a:blipFill rotWithShape="1">
            <a:blip r:embed="rId3">
              <a:alphaModFix/>
            </a:blip>
            <a:stretch>
              <a:fillRect b="0" l="0" r="0" t="0"/>
            </a:stretch>
          </a:blipFill>
          <a:ln>
            <a:noFill/>
          </a:ln>
        </p:spPr>
      </p:sp>
      <p:sp>
        <p:nvSpPr>
          <p:cNvPr id="168" name="Google Shape;168;p27"/>
          <p:cNvSpPr txBox="1"/>
          <p:nvPr/>
        </p:nvSpPr>
        <p:spPr>
          <a:xfrm>
            <a:off x="3988475" y="2320622"/>
            <a:ext cx="4321800" cy="202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500"/>
              <a:buFont typeface="Arial"/>
              <a:buNone/>
            </a:pPr>
            <a:r>
              <a:t/>
            </a:r>
            <a:endParaRPr b="0" i="0" sz="7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500"/>
              <a:buFont typeface="Arial"/>
              <a:buNone/>
            </a:pPr>
            <a:r>
              <a:rPr b="1" i="0" lang="en" sz="1500" u="none" cap="none" strike="noStrike">
                <a:solidFill>
                  <a:schemeClr val="lt1"/>
                </a:solidFill>
                <a:latin typeface="Open Sans"/>
                <a:ea typeface="Open Sans"/>
                <a:cs typeface="Open Sans"/>
                <a:sym typeface="Open Sans"/>
              </a:rPr>
              <a:t>Program Support </a:t>
            </a:r>
            <a:endParaRPr b="0" i="0" sz="700" u="none" cap="none" strike="noStrike">
              <a:solidFill>
                <a:schemeClr val="lt1"/>
              </a:solidFill>
              <a:latin typeface="Arial"/>
              <a:ea typeface="Arial"/>
              <a:cs typeface="Arial"/>
              <a:sym typeface="Arial"/>
            </a:endParaRPr>
          </a:p>
          <a:p>
            <a:pPr indent="0" lvl="0" marL="0" rtl="0" algn="l">
              <a:lnSpc>
                <a:spcPct val="120000"/>
              </a:lnSpc>
              <a:spcBef>
                <a:spcPts val="0"/>
              </a:spcBef>
              <a:spcAft>
                <a:spcPts val="0"/>
              </a:spcAft>
              <a:buClr>
                <a:schemeClr val="dk1"/>
              </a:buClr>
              <a:buSzPts val="1500"/>
              <a:buFont typeface="Arial"/>
              <a:buNone/>
            </a:pPr>
            <a:r>
              <a:rPr lang="en" sz="1500">
                <a:solidFill>
                  <a:schemeClr val="lt1"/>
                </a:solidFill>
                <a:latin typeface="Open Sans"/>
                <a:ea typeface="Open Sans"/>
                <a:cs typeface="Open Sans"/>
                <a:sym typeface="Open Sans"/>
              </a:rPr>
              <a:t>Katie Conklin - Vice President of Programs</a:t>
            </a:r>
            <a:endParaRPr sz="700">
              <a:solidFill>
                <a:schemeClr val="lt1"/>
              </a:solidFill>
            </a:endParaRPr>
          </a:p>
          <a:p>
            <a:pPr indent="0" lvl="0" marL="0" rtl="0" algn="l">
              <a:lnSpc>
                <a:spcPct val="120000"/>
              </a:lnSpc>
              <a:spcBef>
                <a:spcPts val="0"/>
              </a:spcBef>
              <a:spcAft>
                <a:spcPts val="0"/>
              </a:spcAft>
              <a:buClr>
                <a:schemeClr val="dk1"/>
              </a:buClr>
              <a:buSzPts val="1500"/>
              <a:buFont typeface="Arial"/>
              <a:buNone/>
            </a:pPr>
            <a:r>
              <a:rPr lang="en" sz="1500" u="sng">
                <a:solidFill>
                  <a:schemeClr val="lt1"/>
                </a:solidFill>
                <a:latin typeface="Open Sans"/>
                <a:ea typeface="Open Sans"/>
                <a:cs typeface="Open Sans"/>
                <a:sym typeface="Open Sans"/>
              </a:rPr>
              <a:t>K</a:t>
            </a:r>
            <a:r>
              <a:rPr lang="en" sz="1500" u="sng">
                <a:solidFill>
                  <a:schemeClr val="lt1"/>
                </a:solidFill>
                <a:latin typeface="Open Sans"/>
                <a:ea typeface="Open Sans"/>
                <a:cs typeface="Open Sans"/>
                <a:sym typeface="Open Sans"/>
                <a:hlinkClick r:id="rId4">
                  <a:extLst>
                    <a:ext uri="{A12FA001-AC4F-418D-AE19-62706E023703}">
                      <ahyp:hlinkClr val="tx"/>
                    </a:ext>
                  </a:extLst>
                </a:hlinkClick>
              </a:rPr>
              <a:t>atie@erikaslighthouse.org</a:t>
            </a:r>
            <a:r>
              <a:rPr lang="en" sz="1500">
                <a:solidFill>
                  <a:schemeClr val="lt1"/>
                </a:solidFill>
                <a:latin typeface="Open Sans"/>
                <a:ea typeface="Open Sans"/>
                <a:cs typeface="Open Sans"/>
                <a:sym typeface="Open Sans"/>
              </a:rPr>
              <a:t> </a:t>
            </a:r>
            <a:endParaRPr sz="1500">
              <a:solidFill>
                <a:schemeClr val="lt1"/>
              </a:solidFill>
              <a:latin typeface="Open Sans"/>
              <a:ea typeface="Open Sans"/>
              <a:cs typeface="Open Sans"/>
              <a:sym typeface="Open Sans"/>
            </a:endParaRPr>
          </a:p>
          <a:p>
            <a:pPr indent="0" lvl="0" marL="0" rtl="0" algn="l">
              <a:lnSpc>
                <a:spcPct val="120000"/>
              </a:lnSpc>
              <a:spcBef>
                <a:spcPts val="0"/>
              </a:spcBef>
              <a:spcAft>
                <a:spcPts val="0"/>
              </a:spcAft>
              <a:buClr>
                <a:schemeClr val="dk1"/>
              </a:buClr>
              <a:buSzPts val="1500"/>
              <a:buFont typeface="Arial"/>
              <a:buNone/>
            </a:pPr>
            <a:r>
              <a:t/>
            </a:r>
            <a:endParaRPr sz="1500">
              <a:solidFill>
                <a:schemeClr val="lt1"/>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500"/>
              <a:buFont typeface="Arial"/>
              <a:buNone/>
            </a:pPr>
            <a:r>
              <a:rPr b="0" i="0" lang="en" sz="1500" u="none" cap="none" strike="noStrike">
                <a:solidFill>
                  <a:schemeClr val="lt1"/>
                </a:solidFill>
                <a:latin typeface="Open Sans"/>
                <a:ea typeface="Open Sans"/>
                <a:cs typeface="Open Sans"/>
                <a:sym typeface="Open Sans"/>
              </a:rPr>
              <a:t>Ilana Sherman - Director of Education</a:t>
            </a:r>
            <a:endParaRPr b="0" i="0" sz="7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500"/>
              <a:buFont typeface="Arial"/>
              <a:buNone/>
            </a:pPr>
            <a:r>
              <a:rPr b="0" i="0" lang="en" sz="1500" u="sng" cap="none" strike="noStrike">
                <a:solidFill>
                  <a:schemeClr val="lt1"/>
                </a:solidFill>
                <a:latin typeface="Open Sans"/>
                <a:ea typeface="Open Sans"/>
                <a:cs typeface="Open Sans"/>
                <a:sym typeface="Open Sans"/>
              </a:rPr>
              <a:t>I</a:t>
            </a:r>
            <a:r>
              <a:rPr b="0" i="0" lang="en" sz="1500" u="sng" cap="none" strike="noStrike">
                <a:solidFill>
                  <a:schemeClr val="lt1"/>
                </a:solidFill>
                <a:latin typeface="Open Sans"/>
                <a:ea typeface="Open Sans"/>
                <a:cs typeface="Open Sans"/>
                <a:sym typeface="Open Sans"/>
                <a:hlinkClick r:id="rId5">
                  <a:extLst>
                    <a:ext uri="{A12FA001-AC4F-418D-AE19-62706E023703}">
                      <ahyp:hlinkClr val="tx"/>
                    </a:ext>
                  </a:extLst>
                </a:hlinkClick>
              </a:rPr>
              <a:t>lana@erikaslighthouse.org</a:t>
            </a:r>
            <a:endParaRPr b="0" i="0" sz="1500" u="sng" cap="none" strike="noStrike">
              <a:solidFill>
                <a:srgbClr val="0563C1"/>
              </a:solidFill>
              <a:latin typeface="Open Sans"/>
              <a:ea typeface="Open Sans"/>
              <a:cs typeface="Open Sans"/>
              <a:sym typeface="Open Sans"/>
            </a:endParaRPr>
          </a:p>
          <a:p>
            <a:pPr indent="0" lvl="0" marL="0" marR="0" rtl="0" algn="l">
              <a:lnSpc>
                <a:spcPct val="111966"/>
              </a:lnSpc>
              <a:spcBef>
                <a:spcPts val="0"/>
              </a:spcBef>
              <a:spcAft>
                <a:spcPts val="0"/>
              </a:spcAft>
              <a:buClr>
                <a:srgbClr val="000000"/>
              </a:buClr>
              <a:buSzPts val="1500"/>
              <a:buFont typeface="Arial"/>
              <a:buNone/>
            </a:pPr>
            <a:r>
              <a:t/>
            </a:r>
            <a:endParaRPr b="0" i="0" sz="1500" u="sng" cap="none" strike="noStrike">
              <a:solidFill>
                <a:srgbClr val="0563C1"/>
              </a:solidFill>
              <a:latin typeface="Open Sans"/>
              <a:ea typeface="Open Sans"/>
              <a:cs typeface="Open Sans"/>
              <a:sym typeface="Open Sans"/>
            </a:endParaRPr>
          </a:p>
        </p:txBody>
      </p:sp>
      <p:sp>
        <p:nvSpPr>
          <p:cNvPr id="169" name="Google Shape;169;p27"/>
          <p:cNvSpPr txBox="1"/>
          <p:nvPr/>
        </p:nvSpPr>
        <p:spPr>
          <a:xfrm>
            <a:off x="4360875" y="255475"/>
            <a:ext cx="36615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500">
                <a:solidFill>
                  <a:schemeClr val="accent5"/>
                </a:solidFill>
                <a:latin typeface="Open Sans"/>
                <a:ea typeface="Open Sans"/>
                <a:cs typeface="Open Sans"/>
                <a:sym typeface="Open Sans"/>
              </a:rPr>
              <a:t>Thank you</a:t>
            </a:r>
            <a:endParaRPr b="1" sz="4500">
              <a:solidFill>
                <a:schemeClr val="accent5"/>
              </a:solidFill>
              <a:latin typeface="Open Sans"/>
              <a:ea typeface="Open Sans"/>
              <a:cs typeface="Open Sans"/>
              <a:sym typeface="Open Sans"/>
            </a:endParaRPr>
          </a:p>
          <a:p>
            <a:pPr indent="0" lvl="0" marL="0" rtl="0" algn="l">
              <a:spcBef>
                <a:spcPts val="0"/>
              </a:spcBef>
              <a:spcAft>
                <a:spcPts val="0"/>
              </a:spcAft>
              <a:buNone/>
            </a:pPr>
            <a:r>
              <a:t/>
            </a:r>
            <a:endParaRPr b="1" sz="4500">
              <a:solidFill>
                <a:schemeClr val="accent5"/>
              </a:solidFill>
              <a:latin typeface="Open Sans"/>
              <a:ea typeface="Open Sans"/>
              <a:cs typeface="Open Sans"/>
              <a:sym typeface="Open Sans"/>
            </a:endParaRPr>
          </a:p>
        </p:txBody>
      </p:sp>
      <p:pic>
        <p:nvPicPr>
          <p:cNvPr id="170" name="Google Shape;170;p27"/>
          <p:cNvPicPr preferRelativeResize="0"/>
          <p:nvPr/>
        </p:nvPicPr>
        <p:blipFill>
          <a:blip r:embed="rId6">
            <a:alphaModFix/>
          </a:blip>
          <a:stretch>
            <a:fillRect/>
          </a:stretch>
        </p:blipFill>
        <p:spPr>
          <a:xfrm>
            <a:off x="5154587" y="4097322"/>
            <a:ext cx="1989576" cy="912201"/>
          </a:xfrm>
          <a:prstGeom prst="rect">
            <a:avLst/>
          </a:prstGeom>
          <a:noFill/>
          <a:ln>
            <a:noFill/>
          </a:ln>
        </p:spPr>
      </p:pic>
      <p:pic>
        <p:nvPicPr>
          <p:cNvPr id="171" name="Google Shape;171;p27"/>
          <p:cNvPicPr preferRelativeResize="0"/>
          <p:nvPr/>
        </p:nvPicPr>
        <p:blipFill>
          <a:blip r:embed="rId7">
            <a:alphaModFix/>
          </a:blip>
          <a:stretch>
            <a:fillRect/>
          </a:stretch>
        </p:blipFill>
        <p:spPr>
          <a:xfrm>
            <a:off x="5455900" y="1111375"/>
            <a:ext cx="1315101" cy="1315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14"/>
          <p:cNvSpPr txBox="1"/>
          <p:nvPr>
            <p:ph idx="1" type="body"/>
          </p:nvPr>
        </p:nvSpPr>
        <p:spPr>
          <a:xfrm>
            <a:off x="311700" y="1152475"/>
            <a:ext cx="7762500" cy="34164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
                <a:latin typeface="Open Sans"/>
                <a:ea typeface="Open Sans"/>
                <a:cs typeface="Open Sans"/>
                <a:sym typeface="Open Sans"/>
              </a:rPr>
              <a:t>This training contains discussion of depression, self-harm and suicide. </a:t>
            </a:r>
            <a:endParaRPr>
              <a:latin typeface="Open Sans"/>
              <a:ea typeface="Open Sans"/>
              <a:cs typeface="Open Sans"/>
              <a:sym typeface="Open Sans"/>
            </a:endParaRPr>
          </a:p>
          <a:p>
            <a:pPr indent="0" lvl="0" marL="457200" rtl="0" algn="l">
              <a:lnSpc>
                <a:spcPct val="115000"/>
              </a:lnSpc>
              <a:spcBef>
                <a:spcPts val="1200"/>
              </a:spcBef>
              <a:spcAft>
                <a:spcPts val="0"/>
              </a:spcAft>
              <a:buNone/>
            </a:pPr>
            <a:r>
              <a:t/>
            </a:r>
            <a:endParaRPr>
              <a:latin typeface="Open Sans"/>
              <a:ea typeface="Open Sans"/>
              <a:cs typeface="Open Sans"/>
              <a:sym typeface="Open Sans"/>
            </a:endParaRPr>
          </a:p>
          <a:p>
            <a:pPr indent="0" lvl="0" marL="457200" rtl="0" algn="l">
              <a:lnSpc>
                <a:spcPct val="115000"/>
              </a:lnSpc>
              <a:spcBef>
                <a:spcPts val="1200"/>
              </a:spcBef>
              <a:spcAft>
                <a:spcPts val="1200"/>
              </a:spcAft>
              <a:buNone/>
            </a:pPr>
            <a:r>
              <a:rPr lang="en">
                <a:latin typeface="Open Sans"/>
                <a:ea typeface="Open Sans"/>
                <a:cs typeface="Open Sans"/>
                <a:sym typeface="Open Sans"/>
              </a:rPr>
              <a:t>If you or someone you know is experiencing suicidal thoughts or a crisis, please reach out to the 988 Lifeline, which provides 24/7, free, confidential support for people in distress.</a:t>
            </a:r>
            <a:endParaRPr>
              <a:latin typeface="Open Sans"/>
              <a:ea typeface="Open Sans"/>
              <a:cs typeface="Open Sans"/>
              <a:sym typeface="Open Sans"/>
            </a:endParaRPr>
          </a:p>
        </p:txBody>
      </p:sp>
      <p:sp>
        <p:nvSpPr>
          <p:cNvPr id="53" name="Google Shape;53;p14"/>
          <p:cNvSpPr txBox="1"/>
          <p:nvPr>
            <p:ph type="title"/>
          </p:nvPr>
        </p:nvSpPr>
        <p:spPr>
          <a:xfrm>
            <a:off x="311700" y="445025"/>
            <a:ext cx="7762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Content Notice</a:t>
            </a:r>
            <a:endParaRPr/>
          </a:p>
        </p:txBody>
      </p:sp>
      <p:pic>
        <p:nvPicPr>
          <p:cNvPr id="54" name="Google Shape;54;p14"/>
          <p:cNvPicPr preferRelativeResize="0"/>
          <p:nvPr/>
        </p:nvPicPr>
        <p:blipFill>
          <a:blip r:embed="rId3">
            <a:alphaModFix/>
          </a:blip>
          <a:stretch>
            <a:fillRect/>
          </a:stretch>
        </p:blipFill>
        <p:spPr>
          <a:xfrm>
            <a:off x="3098838" y="3638551"/>
            <a:ext cx="2188221" cy="572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5"/>
          <p:cNvPicPr preferRelativeResize="0"/>
          <p:nvPr/>
        </p:nvPicPr>
        <p:blipFill rotWithShape="1">
          <a:blip r:embed="rId3">
            <a:alphaModFix/>
          </a:blip>
          <a:srcRect b="0" l="14894" r="36607" t="0"/>
          <a:stretch/>
        </p:blipFill>
        <p:spPr>
          <a:xfrm>
            <a:off x="-1" y="0"/>
            <a:ext cx="3742648" cy="5143501"/>
          </a:xfrm>
          <a:prstGeom prst="rect">
            <a:avLst/>
          </a:prstGeom>
          <a:noFill/>
          <a:ln>
            <a:noFill/>
          </a:ln>
        </p:spPr>
      </p:pic>
      <p:sp>
        <p:nvSpPr>
          <p:cNvPr id="60" name="Google Shape;60;p15"/>
          <p:cNvSpPr txBox="1"/>
          <p:nvPr/>
        </p:nvSpPr>
        <p:spPr>
          <a:xfrm>
            <a:off x="4028925" y="137625"/>
            <a:ext cx="4450200" cy="45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300">
                <a:solidFill>
                  <a:schemeClr val="accent5"/>
                </a:solidFill>
                <a:latin typeface="Open Sans"/>
                <a:ea typeface="Open Sans"/>
                <a:cs typeface="Open Sans"/>
                <a:sym typeface="Open Sans"/>
              </a:rPr>
              <a:t>PART 3</a:t>
            </a:r>
            <a:endParaRPr b="1" sz="3900">
              <a:solidFill>
                <a:schemeClr val="accent5"/>
              </a:solidFill>
              <a:latin typeface="Open Sans"/>
              <a:ea typeface="Open Sans"/>
              <a:cs typeface="Open Sans"/>
              <a:sym typeface="Open Sans"/>
            </a:endParaRPr>
          </a:p>
          <a:p>
            <a:pPr indent="0" lvl="0" marL="0" rtl="0" algn="l">
              <a:spcBef>
                <a:spcPts val="0"/>
              </a:spcBef>
              <a:spcAft>
                <a:spcPts val="0"/>
              </a:spcAft>
              <a:buNone/>
            </a:pPr>
            <a:r>
              <a:rPr b="1" lang="en" sz="2400">
                <a:solidFill>
                  <a:schemeClr val="lt1"/>
                </a:solidFill>
                <a:latin typeface="Open Sans"/>
                <a:ea typeface="Open Sans"/>
                <a:cs typeface="Open Sans"/>
                <a:sym typeface="Open Sans"/>
              </a:rPr>
              <a:t>Crisis Intervention</a:t>
            </a:r>
            <a:endParaRPr b="1" sz="33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500">
                <a:solidFill>
                  <a:schemeClr val="lt1"/>
                </a:solidFill>
                <a:latin typeface="Open Sans"/>
                <a:ea typeface="Open Sans"/>
                <a:cs typeface="Open Sans"/>
                <a:sym typeface="Open Sans"/>
              </a:rPr>
              <a:t>Agenda</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What is a crisis?</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De-Escalation Strategies</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Assessing Suicide Risks</a:t>
            </a:r>
            <a:endParaRPr sz="1500">
              <a:solidFill>
                <a:schemeClr val="lt1"/>
              </a:solidFill>
              <a:latin typeface="Open Sans"/>
              <a:ea typeface="Open Sans"/>
              <a:cs typeface="Open Sans"/>
              <a:sym typeface="Open Sans"/>
            </a:endParaRPr>
          </a:p>
          <a:p>
            <a:pPr indent="-323850" lvl="0" marL="457200" rtl="0" algn="l">
              <a:lnSpc>
                <a:spcPct val="115000"/>
              </a:lnSpc>
              <a:spcBef>
                <a:spcPts val="0"/>
              </a:spcBef>
              <a:spcAft>
                <a:spcPts val="0"/>
              </a:spcAft>
              <a:buClr>
                <a:schemeClr val="lt1"/>
              </a:buClr>
              <a:buSzPts val="1500"/>
              <a:buFont typeface="Open Sans"/>
              <a:buChar char="➔"/>
            </a:pPr>
            <a:r>
              <a:rPr lang="en" sz="1500">
                <a:solidFill>
                  <a:schemeClr val="lt1"/>
                </a:solidFill>
                <a:latin typeface="Open Sans"/>
                <a:ea typeface="Open Sans"/>
                <a:cs typeface="Open Sans"/>
                <a:sym typeface="Open Sans"/>
              </a:rPr>
              <a:t>Self-Care &amp; Wellness</a:t>
            </a:r>
            <a:endParaRPr sz="1500">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6"/>
          <p:cNvSpPr txBox="1"/>
          <p:nvPr/>
        </p:nvSpPr>
        <p:spPr>
          <a:xfrm>
            <a:off x="353750" y="137625"/>
            <a:ext cx="4675200" cy="31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Crisis</a:t>
            </a:r>
            <a:endParaRPr b="1" sz="31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lt1"/>
                </a:solidFill>
                <a:latin typeface="Open Sans"/>
                <a:ea typeface="Open Sans"/>
                <a:cs typeface="Open Sans"/>
                <a:sym typeface="Open Sans"/>
              </a:rPr>
              <a:t>How do we define crisis?</a:t>
            </a:r>
            <a:endParaRPr b="1">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lang="en">
                <a:solidFill>
                  <a:schemeClr val="lt1"/>
                </a:solidFill>
                <a:latin typeface="Open Sans"/>
                <a:ea typeface="Open Sans"/>
                <a:cs typeface="Open Sans"/>
                <a:sym typeface="Open Sans"/>
              </a:rPr>
              <a:t>“A disruption or breakdown in a person’s normal or usual pattern of functioning. A crisis cannot be resolved by a person’s customary problem solving resources/skills. It is a time of intense difficulty where a person is in trouble or in danger.”</a:t>
            </a:r>
            <a:endParaRPr>
              <a:solidFill>
                <a:schemeClr val="lt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200">
              <a:solidFill>
                <a:schemeClr val="dk1"/>
              </a:solidFill>
              <a:latin typeface="Open Sans"/>
              <a:ea typeface="Open Sans"/>
              <a:cs typeface="Open Sans"/>
              <a:sym typeface="Open Sans"/>
            </a:endParaRPr>
          </a:p>
        </p:txBody>
      </p:sp>
      <p:pic>
        <p:nvPicPr>
          <p:cNvPr id="66" name="Google Shape;66;p16"/>
          <p:cNvPicPr preferRelativeResize="0"/>
          <p:nvPr/>
        </p:nvPicPr>
        <p:blipFill rotWithShape="1">
          <a:blip r:embed="rId3">
            <a:alphaModFix/>
          </a:blip>
          <a:srcRect b="0" l="53152" r="11251" t="0"/>
          <a:stretch/>
        </p:blipFill>
        <p:spPr>
          <a:xfrm>
            <a:off x="5427625" y="0"/>
            <a:ext cx="3254923"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7"/>
          <p:cNvPicPr preferRelativeResize="0"/>
          <p:nvPr/>
        </p:nvPicPr>
        <p:blipFill rotWithShape="1">
          <a:blip r:embed="rId3">
            <a:alphaModFix/>
          </a:blip>
          <a:srcRect b="0" l="0" r="5033" t="0"/>
          <a:stretch/>
        </p:blipFill>
        <p:spPr>
          <a:xfrm>
            <a:off x="-12" y="0"/>
            <a:ext cx="8684026" cy="5143500"/>
          </a:xfrm>
          <a:prstGeom prst="rect">
            <a:avLst/>
          </a:prstGeom>
          <a:noFill/>
          <a:ln>
            <a:noFill/>
          </a:ln>
        </p:spPr>
      </p:pic>
      <p:sp>
        <p:nvSpPr>
          <p:cNvPr id="72" name="Google Shape;72;p17"/>
          <p:cNvSpPr txBox="1"/>
          <p:nvPr/>
        </p:nvSpPr>
        <p:spPr>
          <a:xfrm>
            <a:off x="346575" y="137625"/>
            <a:ext cx="6950100" cy="31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rgbClr val="85DA4C"/>
                </a:solidFill>
                <a:latin typeface="Open Sans"/>
                <a:ea typeface="Open Sans"/>
                <a:cs typeface="Open Sans"/>
                <a:sym typeface="Open Sans"/>
              </a:rPr>
              <a:t>Basic Elements</a:t>
            </a:r>
            <a:endParaRPr b="1" sz="3500">
              <a:solidFill>
                <a:srgbClr val="85DA4C"/>
              </a:solidFill>
              <a:latin typeface="Open Sans"/>
              <a:ea typeface="Open Sans"/>
              <a:cs typeface="Open Sans"/>
              <a:sym typeface="Open Sans"/>
            </a:endParaRPr>
          </a:p>
          <a:p>
            <a:pPr indent="457200" lvl="0" marL="0" rtl="0" algn="l">
              <a:spcBef>
                <a:spcPts val="0"/>
              </a:spcBef>
              <a:spcAft>
                <a:spcPts val="0"/>
              </a:spcAft>
              <a:buNone/>
            </a:pPr>
            <a:r>
              <a:rPr b="1" lang="en" sz="3500">
                <a:solidFill>
                  <a:srgbClr val="85DA4C"/>
                </a:solidFill>
                <a:latin typeface="Open Sans"/>
                <a:ea typeface="Open Sans"/>
                <a:cs typeface="Open Sans"/>
                <a:sym typeface="Open Sans"/>
              </a:rPr>
              <a:t>of a Crisis</a:t>
            </a:r>
            <a:endParaRPr b="1" sz="3500">
              <a:solidFill>
                <a:srgbClr val="85DA4C"/>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dk1"/>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700">
              <a:solidFill>
                <a:schemeClr val="dk1"/>
              </a:solidFill>
              <a:latin typeface="Open Sans"/>
              <a:ea typeface="Open Sans"/>
              <a:cs typeface="Open Sans"/>
              <a:sym typeface="Open Sans"/>
            </a:endParaRPr>
          </a:p>
        </p:txBody>
      </p:sp>
      <p:sp>
        <p:nvSpPr>
          <p:cNvPr id="73" name="Google Shape;73;p17"/>
          <p:cNvSpPr txBox="1"/>
          <p:nvPr/>
        </p:nvSpPr>
        <p:spPr>
          <a:xfrm>
            <a:off x="4759400" y="3614800"/>
            <a:ext cx="3488700" cy="1048200"/>
          </a:xfrm>
          <a:prstGeom prst="rect">
            <a:avLst/>
          </a:prstGeom>
          <a:noFill/>
          <a:ln>
            <a:noFill/>
          </a:ln>
        </p:spPr>
        <p:txBody>
          <a:bodyPr anchorCtr="0" anchor="t" bIns="91425" lIns="91425" spcFirstLastPara="1" rIns="91425" wrap="square" tIns="91425">
            <a:spAutoFit/>
          </a:bodyPr>
          <a:lstStyle/>
          <a:p>
            <a:pPr indent="-336550" lvl="0" marL="457200" rtl="0" algn="l">
              <a:lnSpc>
                <a:spcPct val="115000"/>
              </a:lnSpc>
              <a:spcBef>
                <a:spcPts val="0"/>
              </a:spcBef>
              <a:spcAft>
                <a:spcPts val="0"/>
              </a:spcAft>
              <a:buClr>
                <a:schemeClr val="lt1"/>
              </a:buClr>
              <a:buSzPts val="1700"/>
              <a:buFont typeface="Open Sans"/>
              <a:buChar char="●"/>
            </a:pPr>
            <a:r>
              <a:rPr lang="en" sz="1700">
                <a:solidFill>
                  <a:schemeClr val="lt1"/>
                </a:solidFill>
                <a:latin typeface="Open Sans"/>
                <a:ea typeface="Open Sans"/>
                <a:cs typeface="Open Sans"/>
                <a:sym typeface="Open Sans"/>
              </a:rPr>
              <a:t>A stressful situation</a:t>
            </a:r>
            <a:endParaRPr sz="1700">
              <a:solidFill>
                <a:schemeClr val="lt1"/>
              </a:solidFill>
              <a:latin typeface="Open Sans"/>
              <a:ea typeface="Open Sans"/>
              <a:cs typeface="Open Sans"/>
              <a:sym typeface="Open Sans"/>
            </a:endParaRPr>
          </a:p>
          <a:p>
            <a:pPr indent="-336550" lvl="0" marL="457200" rtl="0" algn="l">
              <a:lnSpc>
                <a:spcPct val="115000"/>
              </a:lnSpc>
              <a:spcBef>
                <a:spcPts val="0"/>
              </a:spcBef>
              <a:spcAft>
                <a:spcPts val="0"/>
              </a:spcAft>
              <a:buClr>
                <a:schemeClr val="lt1"/>
              </a:buClr>
              <a:buSzPts val="1700"/>
              <a:buFont typeface="Open Sans"/>
              <a:buChar char="●"/>
            </a:pPr>
            <a:r>
              <a:rPr lang="en" sz="1700">
                <a:solidFill>
                  <a:schemeClr val="lt1"/>
                </a:solidFill>
                <a:latin typeface="Open Sans"/>
                <a:ea typeface="Open Sans"/>
                <a:cs typeface="Open Sans"/>
                <a:sym typeface="Open Sans"/>
              </a:rPr>
              <a:t>Difficulty coping</a:t>
            </a:r>
            <a:endParaRPr sz="1700">
              <a:solidFill>
                <a:schemeClr val="lt1"/>
              </a:solidFill>
              <a:latin typeface="Open Sans"/>
              <a:ea typeface="Open Sans"/>
              <a:cs typeface="Open Sans"/>
              <a:sym typeface="Open Sans"/>
            </a:endParaRPr>
          </a:p>
          <a:p>
            <a:pPr indent="-336550" lvl="0" marL="457200" rtl="0" algn="l">
              <a:lnSpc>
                <a:spcPct val="115000"/>
              </a:lnSpc>
              <a:spcBef>
                <a:spcPts val="0"/>
              </a:spcBef>
              <a:spcAft>
                <a:spcPts val="0"/>
              </a:spcAft>
              <a:buClr>
                <a:schemeClr val="lt1"/>
              </a:buClr>
              <a:buSzPts val="1700"/>
              <a:buFont typeface="Open Sans"/>
              <a:buChar char="●"/>
            </a:pPr>
            <a:r>
              <a:rPr lang="en" sz="1700">
                <a:solidFill>
                  <a:schemeClr val="lt1"/>
                </a:solidFill>
                <a:latin typeface="Open Sans"/>
                <a:ea typeface="Open Sans"/>
                <a:cs typeface="Open Sans"/>
                <a:sym typeface="Open Sans"/>
              </a:rPr>
              <a:t>Timing of the intervention</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8"/>
          <p:cNvPicPr preferRelativeResize="0"/>
          <p:nvPr/>
        </p:nvPicPr>
        <p:blipFill>
          <a:blip r:embed="rId3">
            <a:alphaModFix/>
          </a:blip>
          <a:stretch>
            <a:fillRect/>
          </a:stretch>
        </p:blipFill>
        <p:spPr>
          <a:xfrm>
            <a:off x="8682550" y="137625"/>
            <a:ext cx="348300" cy="4203198"/>
          </a:xfrm>
          <a:prstGeom prst="rect">
            <a:avLst/>
          </a:prstGeom>
          <a:noFill/>
          <a:ln>
            <a:noFill/>
          </a:ln>
        </p:spPr>
      </p:pic>
      <p:sp>
        <p:nvSpPr>
          <p:cNvPr id="79" name="Google Shape;79;p18"/>
          <p:cNvSpPr txBox="1"/>
          <p:nvPr/>
        </p:nvSpPr>
        <p:spPr>
          <a:xfrm>
            <a:off x="353750" y="311975"/>
            <a:ext cx="3478200" cy="7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Types of Crisis</a:t>
            </a:r>
            <a:endParaRPr b="1" sz="31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200">
              <a:solidFill>
                <a:schemeClr val="dk1"/>
              </a:solidFill>
              <a:latin typeface="Open Sans"/>
              <a:ea typeface="Open Sans"/>
              <a:cs typeface="Open Sans"/>
              <a:sym typeface="Open Sans"/>
            </a:endParaRPr>
          </a:p>
        </p:txBody>
      </p:sp>
      <p:pic>
        <p:nvPicPr>
          <p:cNvPr id="80" name="Google Shape;80;p18"/>
          <p:cNvPicPr preferRelativeResize="0"/>
          <p:nvPr/>
        </p:nvPicPr>
        <p:blipFill>
          <a:blip r:embed="rId4">
            <a:alphaModFix/>
          </a:blip>
          <a:stretch>
            <a:fillRect/>
          </a:stretch>
        </p:blipFill>
        <p:spPr>
          <a:xfrm>
            <a:off x="0" y="1129475"/>
            <a:ext cx="8518451" cy="4014024"/>
          </a:xfrm>
          <a:prstGeom prst="rect">
            <a:avLst/>
          </a:prstGeom>
          <a:noFill/>
          <a:ln>
            <a:noFill/>
          </a:ln>
        </p:spPr>
      </p:pic>
      <p:sp>
        <p:nvSpPr>
          <p:cNvPr id="81" name="Google Shape;81;p18"/>
          <p:cNvSpPr/>
          <p:nvPr/>
        </p:nvSpPr>
        <p:spPr>
          <a:xfrm>
            <a:off x="4451850" y="450525"/>
            <a:ext cx="3610800" cy="1895100"/>
          </a:xfrm>
          <a:prstGeom prst="roundRect">
            <a:avLst>
              <a:gd fmla="val 16667" name="adj"/>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Medical Emergency:</a:t>
            </a:r>
            <a:endParaRPr>
              <a:solidFill>
                <a:schemeClr val="lt1"/>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lt1"/>
                </a:solidFill>
                <a:latin typeface="Open Sans Light"/>
                <a:ea typeface="Open Sans Light"/>
                <a:cs typeface="Open Sans Light"/>
                <a:sym typeface="Open Sans Light"/>
              </a:rPr>
              <a:t>Fainting</a:t>
            </a:r>
            <a:endParaRPr>
              <a:solidFill>
                <a:schemeClr val="lt1"/>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lt1"/>
                </a:solidFill>
                <a:latin typeface="Open Sans Light"/>
                <a:ea typeface="Open Sans Light"/>
                <a:cs typeface="Open Sans Light"/>
                <a:sym typeface="Open Sans Light"/>
              </a:rPr>
              <a:t>Collapsing</a:t>
            </a:r>
            <a:endParaRPr>
              <a:solidFill>
                <a:schemeClr val="lt1"/>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lt1"/>
                </a:solidFill>
                <a:latin typeface="Open Sans Light"/>
                <a:ea typeface="Open Sans Light"/>
                <a:cs typeface="Open Sans Light"/>
                <a:sym typeface="Open Sans Light"/>
              </a:rPr>
              <a:t>Chest pain</a:t>
            </a:r>
            <a:endParaRPr>
              <a:solidFill>
                <a:schemeClr val="lt1"/>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lt1"/>
                </a:solidFill>
                <a:latin typeface="Open Sans Light"/>
                <a:ea typeface="Open Sans Light"/>
                <a:cs typeface="Open Sans Light"/>
                <a:sym typeface="Open Sans Light"/>
              </a:rPr>
              <a:t>Blood in bowel</a:t>
            </a:r>
            <a:endParaRPr>
              <a:solidFill>
                <a:schemeClr val="lt1"/>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lt1"/>
                </a:solidFill>
                <a:latin typeface="Open Sans Light"/>
                <a:ea typeface="Open Sans Light"/>
                <a:cs typeface="Open Sans Light"/>
                <a:sym typeface="Open Sans Light"/>
              </a:rPr>
              <a:t>Irregular heartbeat</a:t>
            </a:r>
            <a:endParaRPr>
              <a:solidFill>
                <a:schemeClr val="lt1"/>
              </a:solidFill>
              <a:latin typeface="Open Sans Light"/>
              <a:ea typeface="Open Sans Light"/>
              <a:cs typeface="Open Sans Light"/>
              <a:sym typeface="Open Sans Light"/>
            </a:endParaRPr>
          </a:p>
        </p:txBody>
      </p:sp>
      <p:sp>
        <p:nvSpPr>
          <p:cNvPr id="82" name="Google Shape;82;p18"/>
          <p:cNvSpPr/>
          <p:nvPr/>
        </p:nvSpPr>
        <p:spPr>
          <a:xfrm>
            <a:off x="4489675" y="3668725"/>
            <a:ext cx="3573000" cy="1176900"/>
          </a:xfrm>
          <a:prstGeom prst="roundRect">
            <a:avLst>
              <a:gd fmla="val 16667" name="adj"/>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Open Sans"/>
                <a:ea typeface="Open Sans"/>
                <a:cs typeface="Open Sans"/>
                <a:sym typeface="Open Sans"/>
              </a:rPr>
              <a:t>Mental Health Crisis</a:t>
            </a:r>
            <a:endParaRPr b="1">
              <a:solidFill>
                <a:schemeClr val="dk2"/>
              </a:solidFill>
              <a:latin typeface="Open Sans"/>
              <a:ea typeface="Open Sans"/>
              <a:cs typeface="Open Sans"/>
              <a:sym typeface="Open Sans"/>
            </a:endParaRPr>
          </a:p>
          <a:p>
            <a:pPr indent="0" lvl="0" marL="0" rtl="0" algn="ctr">
              <a:spcBef>
                <a:spcPts val="0"/>
              </a:spcBef>
              <a:spcAft>
                <a:spcPts val="0"/>
              </a:spcAft>
              <a:buNone/>
            </a:pPr>
            <a:r>
              <a:rPr lang="en">
                <a:solidFill>
                  <a:schemeClr val="dk2"/>
                </a:solidFill>
                <a:latin typeface="Open Sans Light"/>
                <a:ea typeface="Open Sans Light"/>
                <a:cs typeface="Open Sans Light"/>
                <a:sym typeface="Open Sans Light"/>
              </a:rPr>
              <a:t>Panic attack</a:t>
            </a:r>
            <a:endParaRPr>
              <a:solidFill>
                <a:schemeClr val="dk2"/>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dk2"/>
                </a:solidFill>
                <a:latin typeface="Open Sans Light"/>
                <a:ea typeface="Open Sans Light"/>
                <a:cs typeface="Open Sans Light"/>
                <a:sym typeface="Open Sans Light"/>
              </a:rPr>
              <a:t>Psychosis</a:t>
            </a:r>
            <a:endParaRPr>
              <a:solidFill>
                <a:schemeClr val="dk2"/>
              </a:solidFill>
              <a:latin typeface="Open Sans Light"/>
              <a:ea typeface="Open Sans Light"/>
              <a:cs typeface="Open Sans Light"/>
              <a:sym typeface="Open Sans Light"/>
            </a:endParaRPr>
          </a:p>
          <a:p>
            <a:pPr indent="0" lvl="0" marL="0" rtl="0" algn="ctr">
              <a:spcBef>
                <a:spcPts val="0"/>
              </a:spcBef>
              <a:spcAft>
                <a:spcPts val="0"/>
              </a:spcAft>
              <a:buNone/>
            </a:pPr>
            <a:r>
              <a:rPr lang="en">
                <a:solidFill>
                  <a:schemeClr val="dk2"/>
                </a:solidFill>
                <a:latin typeface="Open Sans Light"/>
                <a:ea typeface="Open Sans Light"/>
                <a:cs typeface="Open Sans Light"/>
                <a:sym typeface="Open Sans Light"/>
              </a:rPr>
              <a:t>Suicidal ideation</a:t>
            </a:r>
            <a:endParaRPr>
              <a:solidFill>
                <a:schemeClr val="dk2"/>
              </a:solidFill>
              <a:latin typeface="Open Sans Light"/>
              <a:ea typeface="Open Sans Light"/>
              <a:cs typeface="Open Sans Light"/>
              <a:sym typeface="Open Sans Light"/>
            </a:endParaRPr>
          </a:p>
        </p:txBody>
      </p:sp>
      <p:sp>
        <p:nvSpPr>
          <p:cNvPr id="83" name="Google Shape;83;p18"/>
          <p:cNvSpPr/>
          <p:nvPr/>
        </p:nvSpPr>
        <p:spPr>
          <a:xfrm>
            <a:off x="4451850" y="2571750"/>
            <a:ext cx="3610800" cy="821700"/>
          </a:xfrm>
          <a:prstGeom prst="roundRect">
            <a:avLst>
              <a:gd fmla="val 16667" name="adj"/>
            </a:avLst>
          </a:prstGeom>
          <a:solidFill>
            <a:schemeClr val="accent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Open Sans"/>
                <a:ea typeface="Open Sans"/>
                <a:cs typeface="Open Sans"/>
                <a:sym typeface="Open Sans"/>
              </a:rPr>
              <a:t>Aggressive Behaviors:</a:t>
            </a:r>
            <a:endParaRPr b="1">
              <a:solidFill>
                <a:schemeClr val="dk2"/>
              </a:solidFill>
              <a:latin typeface="Open Sans"/>
              <a:ea typeface="Open Sans"/>
              <a:cs typeface="Open Sans"/>
              <a:sym typeface="Open Sans"/>
            </a:endParaRPr>
          </a:p>
          <a:p>
            <a:pPr indent="0" lvl="0" marL="0" rtl="0" algn="ctr">
              <a:spcBef>
                <a:spcPts val="0"/>
              </a:spcBef>
              <a:spcAft>
                <a:spcPts val="0"/>
              </a:spcAft>
              <a:buNone/>
            </a:pPr>
            <a:r>
              <a:rPr lang="en">
                <a:solidFill>
                  <a:schemeClr val="dk2"/>
                </a:solidFill>
                <a:latin typeface="Open Sans Light"/>
                <a:ea typeface="Open Sans Light"/>
                <a:cs typeface="Open Sans Light"/>
                <a:sym typeface="Open Sans Light"/>
              </a:rPr>
              <a:t>Causing physical harm to others or to property</a:t>
            </a:r>
            <a:endParaRPr>
              <a:solidFill>
                <a:schemeClr val="dk2"/>
              </a:solidFill>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9"/>
          <p:cNvPicPr preferRelativeResize="0"/>
          <p:nvPr/>
        </p:nvPicPr>
        <p:blipFill>
          <a:blip r:embed="rId3">
            <a:alphaModFix/>
          </a:blip>
          <a:stretch>
            <a:fillRect/>
          </a:stretch>
        </p:blipFill>
        <p:spPr>
          <a:xfrm>
            <a:off x="8682550" y="137625"/>
            <a:ext cx="348300" cy="4203198"/>
          </a:xfrm>
          <a:prstGeom prst="rect">
            <a:avLst/>
          </a:prstGeom>
          <a:noFill/>
          <a:ln>
            <a:noFill/>
          </a:ln>
        </p:spPr>
      </p:pic>
      <p:sp>
        <p:nvSpPr>
          <p:cNvPr id="89" name="Google Shape;89;p19"/>
          <p:cNvSpPr txBox="1"/>
          <p:nvPr/>
        </p:nvSpPr>
        <p:spPr>
          <a:xfrm>
            <a:off x="589575" y="285000"/>
            <a:ext cx="6198900" cy="9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Assess and De-Escalate</a:t>
            </a:r>
            <a:endParaRPr b="1" sz="31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200">
              <a:solidFill>
                <a:schemeClr val="dk1"/>
              </a:solidFill>
              <a:latin typeface="Open Sans"/>
              <a:ea typeface="Open Sans"/>
              <a:cs typeface="Open Sans"/>
              <a:sym typeface="Open Sans"/>
            </a:endParaRPr>
          </a:p>
        </p:txBody>
      </p:sp>
      <p:sp>
        <p:nvSpPr>
          <p:cNvPr id="90" name="Google Shape;90;p19"/>
          <p:cNvSpPr txBox="1"/>
          <p:nvPr/>
        </p:nvSpPr>
        <p:spPr>
          <a:xfrm>
            <a:off x="696975" y="1028130"/>
            <a:ext cx="6534300" cy="7848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b="1" lang="en" sz="1500">
                <a:solidFill>
                  <a:schemeClr val="lt1"/>
                </a:solidFill>
                <a:latin typeface="Open Sans"/>
                <a:ea typeface="Open Sans"/>
                <a:cs typeface="Open Sans"/>
                <a:sym typeface="Open Sans"/>
              </a:rPr>
              <a:t>The goal is to assess the situation, de-escalate the individual, and connect them to the appropriate professional help. </a:t>
            </a:r>
            <a:endParaRPr b="1" sz="1500">
              <a:solidFill>
                <a:schemeClr val="lt1"/>
              </a:solidFill>
              <a:latin typeface="Open Sans"/>
              <a:ea typeface="Open Sans"/>
              <a:cs typeface="Open Sans"/>
              <a:sym typeface="Open Sans"/>
            </a:endParaRPr>
          </a:p>
        </p:txBody>
      </p:sp>
      <p:pic>
        <p:nvPicPr>
          <p:cNvPr id="91" name="Google Shape;91;p19"/>
          <p:cNvPicPr preferRelativeResize="0"/>
          <p:nvPr/>
        </p:nvPicPr>
        <p:blipFill>
          <a:blip r:embed="rId4">
            <a:alphaModFix/>
          </a:blip>
          <a:stretch>
            <a:fillRect/>
          </a:stretch>
        </p:blipFill>
        <p:spPr>
          <a:xfrm>
            <a:off x="0" y="2333500"/>
            <a:ext cx="8567073" cy="281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8682550" y="137625"/>
            <a:ext cx="348300" cy="4203198"/>
          </a:xfrm>
          <a:prstGeom prst="rect">
            <a:avLst/>
          </a:prstGeom>
          <a:noFill/>
          <a:ln>
            <a:noFill/>
          </a:ln>
        </p:spPr>
      </p:pic>
      <p:sp>
        <p:nvSpPr>
          <p:cNvPr id="97" name="Google Shape;97;p20"/>
          <p:cNvSpPr txBox="1"/>
          <p:nvPr/>
        </p:nvSpPr>
        <p:spPr>
          <a:xfrm>
            <a:off x="353750" y="137625"/>
            <a:ext cx="5549100" cy="12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How do you approach someone in crisis?</a:t>
            </a:r>
            <a:endParaRPr b="1" sz="3100">
              <a:solidFill>
                <a:schemeClr val="accent5"/>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200">
              <a:solidFill>
                <a:schemeClr val="dk1"/>
              </a:solidFill>
              <a:latin typeface="Open Sans"/>
              <a:ea typeface="Open Sans"/>
              <a:cs typeface="Open Sans"/>
              <a:sym typeface="Open Sans"/>
            </a:endParaRPr>
          </a:p>
        </p:txBody>
      </p:sp>
      <p:sp>
        <p:nvSpPr>
          <p:cNvPr id="98" name="Google Shape;98;p20"/>
          <p:cNvSpPr txBox="1"/>
          <p:nvPr/>
        </p:nvSpPr>
        <p:spPr>
          <a:xfrm>
            <a:off x="480625" y="1520375"/>
            <a:ext cx="1700400" cy="105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500">
                <a:solidFill>
                  <a:schemeClr val="lt1"/>
                </a:solidFill>
                <a:latin typeface="Open Sans"/>
                <a:ea typeface="Open Sans"/>
                <a:cs typeface="Open Sans"/>
                <a:sym typeface="Open Sans"/>
              </a:rPr>
              <a:t>Speak calmly, slowly, and confidently. </a:t>
            </a:r>
            <a:endParaRPr b="1" sz="1500">
              <a:solidFill>
                <a:schemeClr val="lt1"/>
              </a:solidFill>
              <a:latin typeface="Open Sans"/>
              <a:ea typeface="Open Sans"/>
              <a:cs typeface="Open Sans"/>
              <a:sym typeface="Open Sans"/>
            </a:endParaRPr>
          </a:p>
        </p:txBody>
      </p:sp>
      <p:sp>
        <p:nvSpPr>
          <p:cNvPr id="99" name="Google Shape;99;p20"/>
          <p:cNvSpPr txBox="1"/>
          <p:nvPr/>
        </p:nvSpPr>
        <p:spPr>
          <a:xfrm>
            <a:off x="2628125" y="1533925"/>
            <a:ext cx="2721000" cy="14106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b="1" lang="en" sz="1500">
                <a:solidFill>
                  <a:schemeClr val="lt1"/>
                </a:solidFill>
                <a:latin typeface="Open Sans"/>
                <a:ea typeface="Open Sans"/>
                <a:cs typeface="Open Sans"/>
                <a:sym typeface="Open Sans"/>
              </a:rPr>
              <a:t>Try to understand and encourage the individual to discuss how they are feeling. </a:t>
            </a:r>
            <a:endParaRPr b="1" sz="1500">
              <a:solidFill>
                <a:schemeClr val="lt1"/>
              </a:solidFill>
              <a:latin typeface="Open Sans"/>
              <a:ea typeface="Open Sans"/>
              <a:cs typeface="Open Sans"/>
              <a:sym typeface="Open Sans"/>
            </a:endParaRPr>
          </a:p>
        </p:txBody>
      </p:sp>
      <p:sp>
        <p:nvSpPr>
          <p:cNvPr id="100" name="Google Shape;100;p20"/>
          <p:cNvSpPr txBox="1"/>
          <p:nvPr/>
        </p:nvSpPr>
        <p:spPr>
          <a:xfrm>
            <a:off x="5796225" y="1520375"/>
            <a:ext cx="1984500" cy="100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500">
                <a:solidFill>
                  <a:schemeClr val="lt1"/>
                </a:solidFill>
                <a:latin typeface="Open Sans"/>
                <a:ea typeface="Open Sans"/>
                <a:cs typeface="Open Sans"/>
                <a:sym typeface="Open Sans"/>
              </a:rPr>
              <a:t>Instill hope about long term plans and goals. </a:t>
            </a:r>
            <a:endParaRPr sz="1500">
              <a:solidFill>
                <a:schemeClr val="lt1"/>
              </a:solidFill>
              <a:latin typeface="Open Sans"/>
              <a:ea typeface="Open Sans"/>
              <a:cs typeface="Open Sans"/>
              <a:sym typeface="Open Sans"/>
            </a:endParaRPr>
          </a:p>
        </p:txBody>
      </p:sp>
      <p:sp>
        <p:nvSpPr>
          <p:cNvPr id="101" name="Google Shape;101;p20"/>
          <p:cNvSpPr txBox="1"/>
          <p:nvPr/>
        </p:nvSpPr>
        <p:spPr>
          <a:xfrm>
            <a:off x="1273625" y="3679375"/>
            <a:ext cx="3429000" cy="10989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b="1" i="1" lang="en" sz="1800">
                <a:solidFill>
                  <a:schemeClr val="lt1"/>
                </a:solidFill>
                <a:latin typeface="Open Sans"/>
                <a:ea typeface="Open Sans"/>
                <a:cs typeface="Open Sans"/>
                <a:sym typeface="Open Sans"/>
              </a:rPr>
              <a:t>*Think about approaching as you would approach ducks sitting on a pond</a:t>
            </a:r>
            <a:endParaRPr i="1" sz="1800">
              <a:solidFill>
                <a:schemeClr val="lt1"/>
              </a:solidFill>
            </a:endParaRPr>
          </a:p>
        </p:txBody>
      </p:sp>
      <p:pic>
        <p:nvPicPr>
          <p:cNvPr id="102" name="Google Shape;102;p20"/>
          <p:cNvPicPr preferRelativeResize="0"/>
          <p:nvPr/>
        </p:nvPicPr>
        <p:blipFill>
          <a:blip r:embed="rId4">
            <a:alphaModFix/>
          </a:blip>
          <a:stretch>
            <a:fillRect/>
          </a:stretch>
        </p:blipFill>
        <p:spPr>
          <a:xfrm>
            <a:off x="5087425" y="2870455"/>
            <a:ext cx="3250076" cy="21709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1"/>
          <p:cNvPicPr preferRelativeResize="0"/>
          <p:nvPr/>
        </p:nvPicPr>
        <p:blipFill rotWithShape="1">
          <a:blip r:embed="rId3">
            <a:alphaModFix/>
          </a:blip>
          <a:srcRect b="0" l="29963" r="35299" t="0"/>
          <a:stretch/>
        </p:blipFill>
        <p:spPr>
          <a:xfrm>
            <a:off x="5371737" y="0"/>
            <a:ext cx="3176290" cy="5143500"/>
          </a:xfrm>
          <a:prstGeom prst="rect">
            <a:avLst/>
          </a:prstGeom>
          <a:noFill/>
          <a:ln>
            <a:noFill/>
          </a:ln>
        </p:spPr>
      </p:pic>
      <p:pic>
        <p:nvPicPr>
          <p:cNvPr id="108" name="Google Shape;108;p21"/>
          <p:cNvPicPr preferRelativeResize="0"/>
          <p:nvPr/>
        </p:nvPicPr>
        <p:blipFill>
          <a:blip r:embed="rId4">
            <a:alphaModFix/>
          </a:blip>
          <a:stretch>
            <a:fillRect/>
          </a:stretch>
        </p:blipFill>
        <p:spPr>
          <a:xfrm>
            <a:off x="8682550" y="137625"/>
            <a:ext cx="348300" cy="4203198"/>
          </a:xfrm>
          <a:prstGeom prst="rect">
            <a:avLst/>
          </a:prstGeom>
          <a:noFill/>
          <a:ln>
            <a:noFill/>
          </a:ln>
        </p:spPr>
      </p:pic>
      <p:sp>
        <p:nvSpPr>
          <p:cNvPr id="109" name="Google Shape;109;p21"/>
          <p:cNvSpPr txBox="1"/>
          <p:nvPr/>
        </p:nvSpPr>
        <p:spPr>
          <a:xfrm>
            <a:off x="353750" y="137625"/>
            <a:ext cx="4700100" cy="9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accent5"/>
                </a:solidFill>
                <a:latin typeface="Open Sans"/>
                <a:ea typeface="Open Sans"/>
                <a:cs typeface="Open Sans"/>
                <a:sym typeface="Open Sans"/>
              </a:rPr>
              <a:t>Effective Tips for De-escalation</a:t>
            </a:r>
            <a:endParaRPr b="1">
              <a:solidFill>
                <a:schemeClr val="accent5"/>
              </a:solidFill>
              <a:latin typeface="Open Sans"/>
              <a:ea typeface="Open Sans"/>
              <a:cs typeface="Open Sans"/>
              <a:sym typeface="Open Sans"/>
            </a:endParaRPr>
          </a:p>
          <a:p>
            <a:pPr indent="0" lvl="0" marL="0" rtl="0" algn="l">
              <a:lnSpc>
                <a:spcPct val="115000"/>
              </a:lnSpc>
              <a:spcBef>
                <a:spcPts val="0"/>
              </a:spcBef>
              <a:spcAft>
                <a:spcPts val="1200"/>
              </a:spcAft>
              <a:buNone/>
            </a:pPr>
            <a:r>
              <a:t/>
            </a:r>
            <a:endParaRPr sz="1200">
              <a:solidFill>
                <a:schemeClr val="dk1"/>
              </a:solidFill>
              <a:latin typeface="Open Sans"/>
              <a:ea typeface="Open Sans"/>
              <a:cs typeface="Open Sans"/>
              <a:sym typeface="Open Sans"/>
            </a:endParaRPr>
          </a:p>
        </p:txBody>
      </p:sp>
      <p:sp>
        <p:nvSpPr>
          <p:cNvPr id="110" name="Google Shape;110;p21"/>
          <p:cNvSpPr txBox="1"/>
          <p:nvPr/>
        </p:nvSpPr>
        <p:spPr>
          <a:xfrm>
            <a:off x="353750" y="1536200"/>
            <a:ext cx="3999900" cy="328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Speak slowly</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Be empathic </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Do not argue</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Do not make threats</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Do not raise your voice</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Be aware of your body positioning</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Pause</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Use positive words</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Stay calm</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Do not restrict their movements</a:t>
            </a:r>
            <a:endParaRPr b="1">
              <a:solidFill>
                <a:schemeClr val="lt1"/>
              </a:solidFill>
              <a:latin typeface="Open Sans"/>
              <a:ea typeface="Open Sans"/>
              <a:cs typeface="Open Sans"/>
              <a:sym typeface="Open Sans"/>
            </a:endParaRPr>
          </a:p>
          <a:p>
            <a:pPr indent="-317500" lvl="0" marL="457200" rtl="0" algn="l">
              <a:lnSpc>
                <a:spcPct val="115000"/>
              </a:lnSpc>
              <a:spcBef>
                <a:spcPts val="0"/>
              </a:spcBef>
              <a:spcAft>
                <a:spcPts val="0"/>
              </a:spcAft>
              <a:buClr>
                <a:schemeClr val="lt1"/>
              </a:buClr>
              <a:buSzPts val="1400"/>
              <a:buFont typeface="Open Sans"/>
              <a:buChar char="●"/>
            </a:pPr>
            <a:r>
              <a:rPr b="1" lang="en">
                <a:solidFill>
                  <a:schemeClr val="lt1"/>
                </a:solidFill>
                <a:latin typeface="Open Sans"/>
                <a:ea typeface="Open Sans"/>
                <a:cs typeface="Open Sans"/>
                <a:sym typeface="Open Sans"/>
              </a:rPr>
              <a:t>Be aware of what might trigger aggression</a:t>
            </a:r>
            <a:endParaRPr b="1">
              <a:solidFill>
                <a:schemeClr val="lt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H Template">
  <a:themeElements>
    <a:clrScheme name="Simple Light">
      <a:dk1>
        <a:srgbClr val="000000"/>
      </a:dk1>
      <a:lt1>
        <a:srgbClr val="FFFFFF"/>
      </a:lt1>
      <a:dk2>
        <a:srgbClr val="595959"/>
      </a:dk2>
      <a:lt2>
        <a:srgbClr val="EEEEEE"/>
      </a:lt2>
      <a:accent1>
        <a:srgbClr val="3D7EDB"/>
      </a:accent1>
      <a:accent2>
        <a:srgbClr val="434345"/>
      </a:accent2>
      <a:accent3>
        <a:srgbClr val="939598"/>
      </a:accent3>
      <a:accent4>
        <a:srgbClr val="FF585F"/>
      </a:accent4>
      <a:accent5>
        <a:srgbClr val="FED100"/>
      </a:accent5>
      <a:accent6>
        <a:srgbClr val="85DA4C"/>
      </a:accent6>
      <a:hlink>
        <a:srgbClr val="FED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