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Lst>
  <p:sldSz cy="5143500" cx="9144000"/>
  <p:notesSz cx="6858000" cy="9144000"/>
  <p:embeddedFontLst>
    <p:embeddedFont>
      <p:font typeface="Merriweather"/>
      <p:regular r:id="rId13"/>
      <p:bold r:id="rId14"/>
      <p:italic r:id="rId15"/>
      <p:boldItalic r:id="rId16"/>
    </p:embeddedFont>
    <p:embeddedFont>
      <p:font typeface="Open Sans Light"/>
      <p:regular r:id="rId17"/>
      <p:bold r:id="rId18"/>
      <p:italic r:id="rId19"/>
      <p:boldItalic r:id="rId20"/>
    </p:embeddedFont>
    <p:embeddedFont>
      <p:font typeface="Open Sans"/>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OpenSansLight-boldItalic.fntdata"/><Relationship Id="rId11" Type="http://schemas.openxmlformats.org/officeDocument/2006/relationships/slide" Target="slides/slide6.xml"/><Relationship Id="rId22" Type="http://schemas.openxmlformats.org/officeDocument/2006/relationships/font" Target="fonts/OpenSans-bold.fntdata"/><Relationship Id="rId10" Type="http://schemas.openxmlformats.org/officeDocument/2006/relationships/slide" Target="slides/slide5.xml"/><Relationship Id="rId21" Type="http://schemas.openxmlformats.org/officeDocument/2006/relationships/font" Target="fonts/OpenSans-regular.fntdata"/><Relationship Id="rId13" Type="http://schemas.openxmlformats.org/officeDocument/2006/relationships/font" Target="fonts/Merriweather-regular.fntdata"/><Relationship Id="rId24" Type="http://schemas.openxmlformats.org/officeDocument/2006/relationships/font" Target="fonts/OpenSans-boldItalic.fntdata"/><Relationship Id="rId12" Type="http://schemas.openxmlformats.org/officeDocument/2006/relationships/slide" Target="slides/slide7.xml"/><Relationship Id="rId23" Type="http://schemas.openxmlformats.org/officeDocument/2006/relationships/font" Target="fonts/OpenSans-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Merriweather-italic.fntdata"/><Relationship Id="rId14" Type="http://schemas.openxmlformats.org/officeDocument/2006/relationships/font" Target="fonts/Merriweather-bold.fntdata"/><Relationship Id="rId17" Type="http://schemas.openxmlformats.org/officeDocument/2006/relationships/font" Target="fonts/OpenSansLight-regular.fntdata"/><Relationship Id="rId16" Type="http://schemas.openxmlformats.org/officeDocument/2006/relationships/font" Target="fonts/Merriweather-boldItalic.fntdata"/><Relationship Id="rId5" Type="http://schemas.openxmlformats.org/officeDocument/2006/relationships/notesMaster" Target="notesMasters/notesMaster1.xml"/><Relationship Id="rId19" Type="http://schemas.openxmlformats.org/officeDocument/2006/relationships/font" Target="fonts/OpenSansLight-italic.fntdata"/><Relationship Id="rId6" Type="http://schemas.openxmlformats.org/officeDocument/2006/relationships/slide" Target="slides/slide1.xml"/><Relationship Id="rId18" Type="http://schemas.openxmlformats.org/officeDocument/2006/relationships/font" Target="fonts/OpenSansLight-bold.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 name="Shape 42"/>
        <p:cNvGrpSpPr/>
        <p:nvPr/>
      </p:nvGrpSpPr>
      <p:grpSpPr>
        <a:xfrm>
          <a:off x="0" y="0"/>
          <a:ext cx="0" cy="0"/>
          <a:chOff x="0" y="0"/>
          <a:chExt cx="0" cy="0"/>
        </a:xfrm>
      </p:grpSpPr>
      <p:sp>
        <p:nvSpPr>
          <p:cNvPr id="43" name="Google Shape;4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44" name="Google Shape;4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Welcome to the Erika’s Lighthouse Staff Training. We’re glad you could join us.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g26f85f95784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 name="Google Shape;50;g26f85f95784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“Let me give you a bit of information about Erika’s Lighthouse - Erika’s Lighthouse is a National non-profit organization that started in 2004 after the loss of Erika, a 14-year old 8th grader who died from her depression. </a:t>
            </a:r>
            <a:endParaRPr>
              <a:solidFill>
                <a:schemeClr val="dk1"/>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rPr lang="en">
                <a:solidFill>
                  <a:schemeClr val="dk1"/>
                </a:solidFill>
                <a:latin typeface="Open Sans"/>
                <a:ea typeface="Open Sans"/>
                <a:cs typeface="Open Sans"/>
                <a:sym typeface="Open Sans"/>
              </a:rPr>
              <a:t>Erika’s Lighthouse is mission-based, focused on mental health literacy, depression awareness, stigma reduction and empowering young people to take charge of their mental health. By using a teen voice, Erika’s Lighthouse is normalizing discussions around mental health and creating a common vocabulary for a topic that wasn’t discussed back when Erika died. Erika’s Lighthouse provides all of its evidence-informed programs at no cost and focuses on bringing these messages to elementary, middle and high schools.” </a:t>
            </a:r>
            <a:endParaRPr b="1">
              <a:solidFill>
                <a:schemeClr val="dk1"/>
              </a:solidFill>
              <a:latin typeface="Open Sans"/>
              <a:ea typeface="Open Sans"/>
              <a:cs typeface="Open Sans"/>
              <a:sym typeface="Open Sans"/>
            </a:endParaRPr>
          </a:p>
          <a:p>
            <a:pPr indent="0" lvl="0" marL="0" rtl="0" algn="l">
              <a:spcBef>
                <a:spcPts val="800"/>
              </a:spcBef>
              <a:spcAft>
                <a:spcPts val="0"/>
              </a:spcAft>
              <a:buClr>
                <a:schemeClr val="dk1"/>
              </a:buClr>
              <a:buSzPts val="1100"/>
              <a:buFont typeface="Arial"/>
              <a:buNone/>
            </a:pPr>
            <a:r>
              <a:t/>
            </a:r>
            <a:endParaRPr>
              <a:latin typeface="Open Sans"/>
              <a:ea typeface="Open Sans"/>
              <a:cs typeface="Open Sans"/>
              <a:sym typeface="Open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6f85f95784_0_12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8" name="Google Shape;58;g26f85f95784_0_12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 sz="1200" u="none" cap="none" strike="noStrike">
                <a:solidFill>
                  <a:schemeClr val="dk1"/>
                </a:solidFill>
                <a:latin typeface="Calibri"/>
                <a:ea typeface="Calibri"/>
                <a:cs typeface="Calibri"/>
                <a:sym typeface="Calibri"/>
              </a:rPr>
              <a:t>1.7.2013</a:t>
            </a:r>
            <a:endParaRPr/>
          </a:p>
        </p:txBody>
      </p:sp>
      <p:sp>
        <p:nvSpPr>
          <p:cNvPr id="59" name="Google Shape;59;g26f85f95784_0_123: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 name="Google Shape;60;g26f85f95784_0_123: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800"/>
              </a:spcAft>
              <a:buClr>
                <a:schemeClr val="dk1"/>
              </a:buClr>
              <a:buSzPts val="1100"/>
              <a:buFont typeface="Arial"/>
              <a:buNone/>
            </a:pPr>
            <a:r>
              <a:rPr lang="en">
                <a:solidFill>
                  <a:schemeClr val="dk1"/>
                </a:solidFill>
                <a:latin typeface="Open Sans"/>
                <a:ea typeface="Open Sans"/>
                <a:cs typeface="Open Sans"/>
                <a:sym typeface="Open Sans"/>
              </a:rPr>
              <a:t>“Erika’s Lighthouse wants all young people to know that they deserve good mental health.”</a:t>
            </a:r>
            <a:endParaRPr/>
          </a:p>
        </p:txBody>
      </p:sp>
      <p:sp>
        <p:nvSpPr>
          <p:cNvPr id="61" name="Google Shape;61;g26f85f95784_0_123: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62" name="Google Shape;62;g26f85f95784_0_123: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6ab9b1d08f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6ab9b1d08f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“Part 1 of today’s staff training will cover the current statistics around youth mental health, signs and symptoms of depression and suicide and the importance of depression education. Part 2 will cover helping a student and how to have a conversation with a student if you are concerned about their well-being. Part 3 of the training will cover how and what to do in the event of a crisis.”</a:t>
            </a:r>
            <a:endParaRPr>
              <a:latin typeface="Open Sans"/>
              <a:ea typeface="Open Sans"/>
              <a:cs typeface="Open Sans"/>
              <a:sym typeface="Open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6f85f95784_0_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6f85f95784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800"/>
              </a:spcAft>
              <a:buNone/>
            </a:pPr>
            <a:r>
              <a:rPr lang="en">
                <a:solidFill>
                  <a:schemeClr val="dk1"/>
                </a:solidFill>
                <a:latin typeface="Open Sans"/>
                <a:ea typeface="Open Sans"/>
                <a:cs typeface="Open Sans"/>
                <a:sym typeface="Open Sans"/>
              </a:rPr>
              <a:t>“</a:t>
            </a:r>
            <a:r>
              <a:rPr lang="en">
                <a:solidFill>
                  <a:schemeClr val="dk1"/>
                </a:solidFill>
                <a:latin typeface="Open Sans"/>
                <a:ea typeface="Open Sans"/>
                <a:cs typeface="Open Sans"/>
                <a:sym typeface="Open Sans"/>
              </a:rPr>
              <a:t>If you are interested in learning more about the no-cost, tier-1 programs at Erika’s Lighthouse, please scan the QR code to create a Resource Portal account. </a:t>
            </a:r>
            <a:r>
              <a:rPr lang="en">
                <a:solidFill>
                  <a:schemeClr val="dk1"/>
                </a:solidFill>
                <a:latin typeface="Open Sans"/>
                <a:ea typeface="Open Sans"/>
                <a:cs typeface="Open Sans"/>
                <a:sym typeface="Open Sans"/>
              </a:rPr>
              <a:t>When reviewing the multi-tiered systems of support (MTSS) framework, Erika’s Lighthouse falls in the tier-1 category. Erika’s Lighthouse wants all students to be educated on the signs &amp; symptoms, help-seeking, and coping strategies. The programs are prevention-focused, promote early identification and take an upstream approach to suicide prevention: Depression Education is suicide prevention. Erika’s Lighthouse takes this approach because depression continues to be the most common mental health disorder among teens and the rates are rising. Lastly, when schools provide classroom education, family engagement, student-led empowerment clubs and staff training, they are working to build an inclusive school culture around mental health. </a:t>
            </a:r>
            <a:endParaRPr>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7fd7d1b702_2_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89" name="Google Shape;89;g27fd7d1b702_2_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 sz="1200" u="none" cap="none" strike="noStrike">
                <a:solidFill>
                  <a:schemeClr val="dk1"/>
                </a:solidFill>
                <a:latin typeface="Calibri"/>
                <a:ea typeface="Calibri"/>
                <a:cs typeface="Calibri"/>
                <a:sym typeface="Calibri"/>
              </a:rPr>
              <a:t>1.7.2013</a:t>
            </a:r>
            <a:endParaRPr/>
          </a:p>
        </p:txBody>
      </p:sp>
      <p:sp>
        <p:nvSpPr>
          <p:cNvPr id="90" name="Google Shape;90;g27fd7d1b702_2_0: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g27fd7d1b702_2_0: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“As an organization, Erika’s Lighthouse promotes inclusive school cultures around mental health by using a four-pillar approach to impact every stakeholder in a young person’s life. These four pillars include classroom education, student-led empowerment clubs, family engagement and school policy &amp; staff training. In addition to these four pillars, Erika’s Lighthouse offers wraparound supports for schools. This includes, schoolwide campaigns, such as Give Voice for Suicide Prevention week in September, Positive Pledge for mental health awareness month in May, and more. There is a culture framework that can help schools establish their values and beliefs around supporting youth mental health. The data center offers assessment tools, program evaluations and school culture surveys. All of this and the data that schools can retrieve is free of charge. Lastly, we have strategic alignments where we partner with like minded organizations.”</a:t>
            </a:r>
            <a:endParaRPr>
              <a:solidFill>
                <a:schemeClr val="dk1"/>
              </a:solidFill>
            </a:endParaRPr>
          </a:p>
          <a:p>
            <a:pPr indent="0" lvl="0" marL="0" rtl="0" algn="l">
              <a:lnSpc>
                <a:spcPct val="100000"/>
              </a:lnSpc>
              <a:spcBef>
                <a:spcPts val="0"/>
              </a:spcBef>
              <a:spcAft>
                <a:spcPts val="0"/>
              </a:spcAft>
              <a:buSzPts val="1400"/>
              <a:buNone/>
            </a:pPr>
            <a:r>
              <a:t/>
            </a:r>
            <a:endParaRPr/>
          </a:p>
        </p:txBody>
      </p:sp>
      <p:sp>
        <p:nvSpPr>
          <p:cNvPr id="92" name="Google Shape;92;g27fd7d1b702_2_0: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3" name="Google Shape;93;g27fd7d1b702_2_0: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6ab9b1d08f_0_251: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7083"/>
              </a:lnSpc>
              <a:spcBef>
                <a:spcPts val="0"/>
              </a:spcBef>
              <a:spcAft>
                <a:spcPts val="800"/>
              </a:spcAft>
              <a:buClr>
                <a:schemeClr val="dk1"/>
              </a:buClr>
              <a:buSzPts val="1100"/>
              <a:buFont typeface="Arial"/>
              <a:buNone/>
            </a:pPr>
            <a:r>
              <a:rPr lang="en">
                <a:solidFill>
                  <a:schemeClr val="dk1"/>
                </a:solidFill>
                <a:latin typeface="Open Sans"/>
                <a:ea typeface="Open Sans"/>
                <a:cs typeface="Open Sans"/>
                <a:sym typeface="Open Sans"/>
              </a:rPr>
              <a:t>“I hope you find this training informative and helpful. You have an opportunity to support young people and this is the first step. If you have any questions about Erika’s Lighthouse resources, you are welcome to reach out to one of their team members.”</a:t>
            </a:r>
            <a:endParaRPr/>
          </a:p>
        </p:txBody>
      </p:sp>
      <p:sp>
        <p:nvSpPr>
          <p:cNvPr id="110" name="Google Shape;110;g26ab9b1d08f_0_251: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2"/>
          <p:cNvSpPr txBox="1"/>
          <p:nvPr>
            <p:ph type="ctrTitle"/>
          </p:nvPr>
        </p:nvSpPr>
        <p:spPr>
          <a:xfrm>
            <a:off x="311701" y="744575"/>
            <a:ext cx="78129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4000"/>
              <a:buNone/>
              <a:defRPr sz="4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4" name="Google Shape;14;p2"/>
          <p:cNvSpPr txBox="1"/>
          <p:nvPr>
            <p:ph idx="1" type="subTitle"/>
          </p:nvPr>
        </p:nvSpPr>
        <p:spPr>
          <a:xfrm>
            <a:off x="311700" y="2834125"/>
            <a:ext cx="78129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2500"/>
              <a:buFont typeface="Merriweather"/>
              <a:buNone/>
              <a:defRPr i="1" sz="2500">
                <a:solidFill>
                  <a:schemeClr val="lt1"/>
                </a:solidFill>
                <a:latin typeface="Merriweather"/>
                <a:ea typeface="Merriweather"/>
                <a:cs typeface="Merriweather"/>
                <a:sym typeface="Merriweath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8" name="Shape 38"/>
        <p:cNvGrpSpPr/>
        <p:nvPr/>
      </p:nvGrpSpPr>
      <p:grpSpPr>
        <a:xfrm>
          <a:off x="0" y="0"/>
          <a:ext cx="0" cy="0"/>
          <a:chOff x="0" y="0"/>
          <a:chExt cx="0" cy="0"/>
        </a:xfrm>
      </p:grpSpPr>
      <p:sp>
        <p:nvSpPr>
          <p:cNvPr id="39" name="Google Shape;39;p11"/>
          <p:cNvSpPr txBox="1"/>
          <p:nvPr>
            <p:ph hasCustomPrompt="1" type="title"/>
          </p:nvPr>
        </p:nvSpPr>
        <p:spPr>
          <a:xfrm>
            <a:off x="311700" y="1106125"/>
            <a:ext cx="77742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0" name="Google Shape;40;p11"/>
          <p:cNvSpPr txBox="1"/>
          <p:nvPr>
            <p:ph idx="1" type="body"/>
          </p:nvPr>
        </p:nvSpPr>
        <p:spPr>
          <a:xfrm>
            <a:off x="311700" y="3152225"/>
            <a:ext cx="77742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42900" lvl="1" marL="914400" algn="ctr">
              <a:spcBef>
                <a:spcPts val="0"/>
              </a:spcBef>
              <a:spcAft>
                <a:spcPts val="0"/>
              </a:spcAft>
              <a:buSzPts val="1800"/>
              <a:buChar char="○"/>
              <a:defRPr/>
            </a:lvl2pPr>
            <a:lvl3pPr indent="-342900" lvl="2" marL="1371600" algn="ctr">
              <a:spcBef>
                <a:spcPts val="0"/>
              </a:spcBef>
              <a:spcAft>
                <a:spcPts val="0"/>
              </a:spcAft>
              <a:buSzPts val="1800"/>
              <a:buChar char="■"/>
              <a:defRPr/>
            </a:lvl3pPr>
            <a:lvl4pPr indent="-342900" lvl="3" marL="1828800" algn="ctr">
              <a:spcBef>
                <a:spcPts val="0"/>
              </a:spcBef>
              <a:spcAft>
                <a:spcPts val="0"/>
              </a:spcAft>
              <a:buSzPts val="1800"/>
              <a:buChar char="●"/>
              <a:defRPr/>
            </a:lvl4pPr>
            <a:lvl5pPr indent="-342900" lvl="4" marL="2286000" algn="ctr">
              <a:spcBef>
                <a:spcPts val="0"/>
              </a:spcBef>
              <a:spcAft>
                <a:spcPts val="0"/>
              </a:spcAft>
              <a:buSzPts val="1800"/>
              <a:buChar char="○"/>
              <a:defRPr/>
            </a:lvl5pPr>
            <a:lvl6pPr indent="-342900" lvl="5" marL="2743200" algn="ctr">
              <a:spcBef>
                <a:spcPts val="0"/>
              </a:spcBef>
              <a:spcAft>
                <a:spcPts val="0"/>
              </a:spcAft>
              <a:buSzPts val="1800"/>
              <a:buChar char="■"/>
              <a:defRPr/>
            </a:lvl6pPr>
            <a:lvl7pPr indent="-342900" lvl="6" marL="3200400" algn="ctr">
              <a:spcBef>
                <a:spcPts val="0"/>
              </a:spcBef>
              <a:spcAft>
                <a:spcPts val="0"/>
              </a:spcAft>
              <a:buSzPts val="1800"/>
              <a:buChar char="●"/>
              <a:defRPr/>
            </a:lvl7pPr>
            <a:lvl8pPr indent="-342900" lvl="7" marL="3657600" algn="ctr">
              <a:spcBef>
                <a:spcPts val="0"/>
              </a:spcBef>
              <a:spcAft>
                <a:spcPts val="0"/>
              </a:spcAft>
              <a:buSzPts val="1800"/>
              <a:buChar char="○"/>
              <a:defRPr/>
            </a:lvl8pPr>
            <a:lvl9pPr indent="-342900" lvl="8" marL="4114800" algn="ctr">
              <a:spcBef>
                <a:spcPts val="0"/>
              </a:spcBef>
              <a:spcAft>
                <a:spcPts val="0"/>
              </a:spcAft>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1" name="Shape 4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311700" y="2150850"/>
            <a:ext cx="76431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500"/>
              <a:buNone/>
              <a:defRPr sz="3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rgbClr val="3D7EDB"/>
        </a:solidFill>
      </p:bgPr>
    </p:bg>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78360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 name="Google Shape;19;p4"/>
          <p:cNvSpPr txBox="1"/>
          <p:nvPr>
            <p:ph idx="1" type="body"/>
          </p:nvPr>
        </p:nvSpPr>
        <p:spPr>
          <a:xfrm>
            <a:off x="311700" y="1152475"/>
            <a:ext cx="78360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42900" lvl="1" marL="9144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42900" lvl="2" marL="13716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3pPr>
            <a:lvl4pPr indent="-342900" lvl="3" marL="18288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4pPr>
            <a:lvl5pPr indent="-342900" lvl="4" marL="22860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78360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8742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42900" lvl="1" marL="9144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42900" lvl="2" marL="13716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3pPr>
            <a:lvl4pPr indent="-342900" lvl="3" marL="18288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4pPr>
            <a:lvl5pPr indent="-342900" lvl="4" marL="22860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23" name="Google Shape;23;p5"/>
          <p:cNvSpPr txBox="1"/>
          <p:nvPr>
            <p:ph idx="2" type="body"/>
          </p:nvPr>
        </p:nvSpPr>
        <p:spPr>
          <a:xfrm>
            <a:off x="4479325" y="1152475"/>
            <a:ext cx="37224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42900" lvl="1" marL="9144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42900" lvl="2" marL="13716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3pPr>
            <a:lvl4pPr indent="-342900" lvl="3" marL="18288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4pPr>
            <a:lvl5pPr indent="-342900" lvl="4" marL="22860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 name="Shape 24"/>
        <p:cNvGrpSpPr/>
        <p:nvPr/>
      </p:nvGrpSpPr>
      <p:grpSpPr>
        <a:xfrm>
          <a:off x="0" y="0"/>
          <a:ext cx="0" cy="0"/>
          <a:chOff x="0" y="0"/>
          <a:chExt cx="0" cy="0"/>
        </a:xfrm>
      </p:grpSpPr>
      <p:sp>
        <p:nvSpPr>
          <p:cNvPr id="25" name="Google Shape;25;p6"/>
          <p:cNvSpPr txBox="1"/>
          <p:nvPr>
            <p:ph type="title"/>
          </p:nvPr>
        </p:nvSpPr>
        <p:spPr>
          <a:xfrm>
            <a:off x="311700" y="445025"/>
            <a:ext cx="78360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6" name="Shape 26"/>
        <p:cNvGrpSpPr/>
        <p:nvPr/>
      </p:nvGrpSpPr>
      <p:grpSpPr>
        <a:xfrm>
          <a:off x="0" y="0"/>
          <a:ext cx="0" cy="0"/>
          <a:chOff x="0" y="0"/>
          <a:chExt cx="0" cy="0"/>
        </a:xfrm>
      </p:grpSpPr>
      <p:sp>
        <p:nvSpPr>
          <p:cNvPr id="27" name="Google Shape;27;p7"/>
          <p:cNvSpPr txBox="1"/>
          <p:nvPr>
            <p:ph type="title"/>
          </p:nvPr>
        </p:nvSpPr>
        <p:spPr>
          <a:xfrm>
            <a:off x="311700" y="331625"/>
            <a:ext cx="772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8" name="Google Shape;28;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42900" lvl="1" marL="9144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9" name="Shape 29"/>
        <p:cNvGrpSpPr/>
        <p:nvPr/>
      </p:nvGrpSpPr>
      <p:grpSpPr>
        <a:xfrm>
          <a:off x="0" y="0"/>
          <a:ext cx="0" cy="0"/>
          <a:chOff x="0" y="0"/>
          <a:chExt cx="0" cy="0"/>
        </a:xfrm>
      </p:grpSpPr>
      <p:sp>
        <p:nvSpPr>
          <p:cNvPr id="30" name="Google Shape;30;p8"/>
          <p:cNvSpPr txBox="1"/>
          <p:nvPr>
            <p:ph type="title"/>
          </p:nvPr>
        </p:nvSpPr>
        <p:spPr>
          <a:xfrm>
            <a:off x="490250" y="450150"/>
            <a:ext cx="74181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1" name="Shape 31"/>
        <p:cNvGrpSpPr/>
        <p:nvPr/>
      </p:nvGrpSpPr>
      <p:grpSpPr>
        <a:xfrm>
          <a:off x="0" y="0"/>
          <a:ext cx="0" cy="0"/>
          <a:chOff x="0" y="0"/>
          <a:chExt cx="0" cy="0"/>
        </a:xfrm>
      </p:grpSpPr>
      <p:sp>
        <p:nvSpPr>
          <p:cNvPr id="32" name="Google Shape;32;p9"/>
          <p:cNvSpPr/>
          <p:nvPr/>
        </p:nvSpPr>
        <p:spPr>
          <a:xfrm>
            <a:off x="4572000" y="-125"/>
            <a:ext cx="39543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000"/>
              <a:buNone/>
              <a:defRPr sz="4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4" name="Google Shape;34;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5" name="Google Shape;35;p9"/>
          <p:cNvSpPr txBox="1"/>
          <p:nvPr>
            <p:ph idx="2" type="body"/>
          </p:nvPr>
        </p:nvSpPr>
        <p:spPr>
          <a:xfrm>
            <a:off x="4939500" y="724075"/>
            <a:ext cx="33009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dk2"/>
              </a:buClr>
              <a:buSzPts val="1800"/>
              <a:buChar char="●"/>
              <a:defRPr>
                <a:solidFill>
                  <a:schemeClr val="dk2"/>
                </a:solidFill>
              </a:defRPr>
            </a:lvl1pPr>
            <a:lvl2pPr indent="-342900" lvl="1" marL="914400">
              <a:spcBef>
                <a:spcPts val="0"/>
              </a:spcBef>
              <a:spcAft>
                <a:spcPts val="0"/>
              </a:spcAft>
              <a:buClr>
                <a:schemeClr val="dk2"/>
              </a:buClr>
              <a:buSzPts val="1800"/>
              <a:buChar char="○"/>
              <a:defRPr>
                <a:solidFill>
                  <a:schemeClr val="dk2"/>
                </a:solidFill>
              </a:defRPr>
            </a:lvl2pPr>
            <a:lvl3pPr indent="-342900" lvl="2" marL="1371600">
              <a:spcBef>
                <a:spcPts val="0"/>
              </a:spcBef>
              <a:spcAft>
                <a:spcPts val="0"/>
              </a:spcAft>
              <a:buClr>
                <a:schemeClr val="dk2"/>
              </a:buClr>
              <a:buSzPts val="1800"/>
              <a:buChar char="■"/>
              <a:defRPr>
                <a:solidFill>
                  <a:schemeClr val="dk2"/>
                </a:solidFill>
              </a:defRPr>
            </a:lvl3pPr>
            <a:lvl4pPr indent="-342900" lvl="3" marL="1828800">
              <a:spcBef>
                <a:spcPts val="0"/>
              </a:spcBef>
              <a:spcAft>
                <a:spcPts val="0"/>
              </a:spcAft>
              <a:buClr>
                <a:schemeClr val="dk2"/>
              </a:buClr>
              <a:buSzPts val="1800"/>
              <a:buChar char="●"/>
              <a:defRPr>
                <a:solidFill>
                  <a:schemeClr val="dk2"/>
                </a:solidFill>
              </a:defRPr>
            </a:lvl4pPr>
            <a:lvl5pPr indent="-342900" lvl="4" marL="2286000">
              <a:spcBef>
                <a:spcPts val="0"/>
              </a:spcBef>
              <a:spcAft>
                <a:spcPts val="0"/>
              </a:spcAft>
              <a:buClr>
                <a:schemeClr val="dk2"/>
              </a:buClr>
              <a:buSzPts val="1800"/>
              <a:buChar char="○"/>
              <a:defRPr>
                <a:solidFill>
                  <a:schemeClr val="dk2"/>
                </a:solidFill>
              </a:defRPr>
            </a:lvl5pPr>
            <a:lvl6pPr indent="-342900" lvl="5" marL="2743200">
              <a:spcBef>
                <a:spcPts val="0"/>
              </a:spcBef>
              <a:spcAft>
                <a:spcPts val="0"/>
              </a:spcAft>
              <a:buClr>
                <a:schemeClr val="dk2"/>
              </a:buClr>
              <a:buSzPts val="1800"/>
              <a:buChar char="■"/>
              <a:defRPr>
                <a:solidFill>
                  <a:schemeClr val="dk2"/>
                </a:solidFill>
              </a:defRPr>
            </a:lvl6pPr>
            <a:lvl7pPr indent="-342900" lvl="6" marL="3200400">
              <a:spcBef>
                <a:spcPts val="0"/>
              </a:spcBef>
              <a:spcAft>
                <a:spcPts val="0"/>
              </a:spcAft>
              <a:buClr>
                <a:schemeClr val="dk2"/>
              </a:buClr>
              <a:buSzPts val="1800"/>
              <a:buChar char="●"/>
              <a:defRPr>
                <a:solidFill>
                  <a:schemeClr val="dk2"/>
                </a:solidFill>
              </a:defRPr>
            </a:lvl7pPr>
            <a:lvl8pPr indent="-342900" lvl="7" marL="3657600">
              <a:spcBef>
                <a:spcPts val="0"/>
              </a:spcBef>
              <a:spcAft>
                <a:spcPts val="0"/>
              </a:spcAft>
              <a:buClr>
                <a:schemeClr val="dk2"/>
              </a:buClr>
              <a:buSzPts val="1800"/>
              <a:buChar char="○"/>
              <a:defRPr>
                <a:solidFill>
                  <a:schemeClr val="dk2"/>
                </a:solidFill>
              </a:defRPr>
            </a:lvl8pPr>
            <a:lvl9pPr indent="-342900" lvl="8" marL="4114800">
              <a:spcBef>
                <a:spcPts val="0"/>
              </a:spcBef>
              <a:spcAft>
                <a:spcPts val="0"/>
              </a:spcAft>
              <a:buClr>
                <a:schemeClr val="dk2"/>
              </a:buClr>
              <a:buSzPts val="1800"/>
              <a:buChar char="■"/>
              <a:defRPr>
                <a:solidFill>
                  <a:schemeClr val="dk2"/>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6" name="Shape 36"/>
        <p:cNvGrpSpPr/>
        <p:nvPr/>
      </p:nvGrpSpPr>
      <p:grpSpPr>
        <a:xfrm>
          <a:off x="0" y="0"/>
          <a:ext cx="0" cy="0"/>
          <a:chOff x="0" y="0"/>
          <a:chExt cx="0" cy="0"/>
        </a:xfrm>
      </p:grpSpPr>
      <p:sp>
        <p:nvSpPr>
          <p:cNvPr id="37" name="Google Shape;37;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78360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3000"/>
              <a:buFont typeface="Open Sans"/>
              <a:buNone/>
              <a:defRPr b="1" sz="3000">
                <a:solidFill>
                  <a:schemeClr val="lt1"/>
                </a:solidFill>
                <a:latin typeface="Open Sans"/>
                <a:ea typeface="Open Sans"/>
                <a:cs typeface="Open Sans"/>
                <a:sym typeface="Open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78360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1pPr>
            <a:lvl2pPr indent="-342900" lvl="1" marL="9144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42900" lvl="2" marL="13716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3pPr>
            <a:lvl4pPr indent="-342900" lvl="3" marL="18288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4pPr>
            <a:lvl5pPr indent="-342900" lvl="4" marL="22860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5pPr>
            <a:lvl6pPr indent="-342900" lvl="5" marL="27432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6pPr>
            <a:lvl7pPr indent="-342900" lvl="6" marL="32004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7pPr>
            <a:lvl8pPr indent="-342900" lvl="7" marL="36576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8pPr>
            <a:lvl9pPr indent="-342900" lvl="8" marL="41148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9pPr>
          </a:lstStyle>
          <a:p/>
        </p:txBody>
      </p:sp>
      <p:sp>
        <p:nvSpPr>
          <p:cNvPr id="8" name="Google Shape;8;p1"/>
          <p:cNvSpPr/>
          <p:nvPr/>
        </p:nvSpPr>
        <p:spPr>
          <a:xfrm>
            <a:off x="8533100" y="-30900"/>
            <a:ext cx="649500" cy="5244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Light"/>
              <a:ea typeface="Open Sans Light"/>
              <a:cs typeface="Open Sans Light"/>
              <a:sym typeface="Open Sans Light"/>
            </a:endParaRPr>
          </a:p>
        </p:txBody>
      </p:sp>
      <p:pic>
        <p:nvPicPr>
          <p:cNvPr id="9" name="Google Shape;9;p1"/>
          <p:cNvPicPr preferRelativeResize="0"/>
          <p:nvPr/>
        </p:nvPicPr>
        <p:blipFill>
          <a:blip r:embed="rId1">
            <a:alphaModFix/>
          </a:blip>
          <a:stretch>
            <a:fillRect/>
          </a:stretch>
        </p:blipFill>
        <p:spPr>
          <a:xfrm>
            <a:off x="8533100" y="4532700"/>
            <a:ext cx="610799" cy="610799"/>
          </a:xfrm>
          <a:prstGeom prst="rect">
            <a:avLst/>
          </a:prstGeom>
          <a:noFill/>
          <a:ln>
            <a:noFill/>
          </a:ln>
        </p:spPr>
      </p:pic>
      <p:sp>
        <p:nvSpPr>
          <p:cNvPr id="10" name="Google Shape;10;p1"/>
          <p:cNvSpPr txBox="1"/>
          <p:nvPr/>
        </p:nvSpPr>
        <p:spPr>
          <a:xfrm rot="5400000">
            <a:off x="8111000" y="734075"/>
            <a:ext cx="1455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434345"/>
                </a:solidFill>
                <a:latin typeface="Open Sans Light"/>
                <a:ea typeface="Open Sans Light"/>
                <a:cs typeface="Open Sans Light"/>
                <a:sym typeface="Open Sans Light"/>
              </a:rPr>
              <a:t>Copyright © 2024, Erika’s Lighthouse</a:t>
            </a:r>
            <a:endParaRPr sz="600">
              <a:latin typeface="Open Sans Light"/>
              <a:ea typeface="Open Sans Light"/>
              <a:cs typeface="Open Sans Light"/>
              <a:sym typeface="Open Sans Light"/>
            </a:endParaRPr>
          </a:p>
        </p:txBody>
      </p:sp>
      <p:sp>
        <p:nvSpPr>
          <p:cNvPr id="11" name="Google Shape;11;p1"/>
          <p:cNvSpPr txBox="1"/>
          <p:nvPr/>
        </p:nvSpPr>
        <p:spPr>
          <a:xfrm rot="5400000">
            <a:off x="7840400" y="2944475"/>
            <a:ext cx="1996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434345"/>
                </a:solidFill>
                <a:latin typeface="Open Sans"/>
                <a:ea typeface="Open Sans"/>
                <a:cs typeface="Open Sans"/>
                <a:sym typeface="Open Sans"/>
              </a:rPr>
              <a:t>www.ErikasLighthouse.org</a:t>
            </a:r>
            <a:endParaRPr b="1" sz="1000">
              <a:latin typeface="Open Sans"/>
              <a:ea typeface="Open Sans"/>
              <a:cs typeface="Open Sans"/>
              <a:sym typeface="Open Sans"/>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hyperlink" Target="mailto:Shantal@erikaslighthouse.org" TargetMode="External"/><Relationship Id="rId5" Type="http://schemas.openxmlformats.org/officeDocument/2006/relationships/hyperlink" Target="mailto:katie@erikaslighthouse.org" TargetMode="External"/><Relationship Id="rId6" Type="http://schemas.openxmlformats.org/officeDocument/2006/relationships/hyperlink" Target="mailto:ilana@erikaslighthouse.org" TargetMode="External"/><Relationship Id="rId7" Type="http://schemas.openxmlformats.org/officeDocument/2006/relationships/hyperlink" Target="mailto:ilana@erikaslighthouse.org" TargetMode="External"/><Relationship Id="rId8"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45" name="Shape 45"/>
        <p:cNvGrpSpPr/>
        <p:nvPr/>
      </p:nvGrpSpPr>
      <p:grpSpPr>
        <a:xfrm>
          <a:off x="0" y="0"/>
          <a:ext cx="0" cy="0"/>
          <a:chOff x="0" y="0"/>
          <a:chExt cx="0" cy="0"/>
        </a:xfrm>
      </p:grpSpPr>
      <p:sp>
        <p:nvSpPr>
          <p:cNvPr id="46" name="Google Shape;46;p13"/>
          <p:cNvSpPr txBox="1"/>
          <p:nvPr>
            <p:ph type="ctrTitle"/>
          </p:nvPr>
        </p:nvSpPr>
        <p:spPr>
          <a:xfrm>
            <a:off x="559700" y="1978775"/>
            <a:ext cx="7325100" cy="1794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a:t>Welcome to Erika’s Lighthouse Staff Training</a:t>
            </a:r>
            <a:br>
              <a:rPr b="1" lang="en" sz="3580">
                <a:solidFill>
                  <a:schemeClr val="lt1"/>
                </a:solidFill>
                <a:latin typeface="Open Sans"/>
                <a:ea typeface="Open Sans"/>
                <a:cs typeface="Open Sans"/>
                <a:sym typeface="Open Sans"/>
              </a:rPr>
            </a:br>
            <a:endParaRPr sz="1700"/>
          </a:p>
        </p:txBody>
      </p:sp>
      <p:pic>
        <p:nvPicPr>
          <p:cNvPr id="47" name="Google Shape;47;p13"/>
          <p:cNvPicPr preferRelativeResize="0"/>
          <p:nvPr/>
        </p:nvPicPr>
        <p:blipFill>
          <a:blip r:embed="rId3">
            <a:alphaModFix/>
          </a:blip>
          <a:stretch>
            <a:fillRect/>
          </a:stretch>
        </p:blipFill>
        <p:spPr>
          <a:xfrm>
            <a:off x="2552899" y="114100"/>
            <a:ext cx="3456727" cy="15848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 name="Shape 51"/>
        <p:cNvGrpSpPr/>
        <p:nvPr/>
      </p:nvGrpSpPr>
      <p:grpSpPr>
        <a:xfrm>
          <a:off x="0" y="0"/>
          <a:ext cx="0" cy="0"/>
          <a:chOff x="0" y="0"/>
          <a:chExt cx="0" cy="0"/>
        </a:xfrm>
      </p:grpSpPr>
      <p:pic>
        <p:nvPicPr>
          <p:cNvPr id="52" name="Google Shape;52;p14"/>
          <p:cNvPicPr preferRelativeResize="0"/>
          <p:nvPr/>
        </p:nvPicPr>
        <p:blipFill rotWithShape="1">
          <a:blip r:embed="rId3">
            <a:alphaModFix/>
          </a:blip>
          <a:srcRect b="0" l="35453" r="7243" t="0"/>
          <a:stretch/>
        </p:blipFill>
        <p:spPr>
          <a:xfrm>
            <a:off x="3203085" y="0"/>
            <a:ext cx="5403489" cy="5143500"/>
          </a:xfrm>
          <a:prstGeom prst="rect">
            <a:avLst/>
          </a:prstGeom>
          <a:noFill/>
          <a:ln>
            <a:noFill/>
          </a:ln>
        </p:spPr>
      </p:pic>
      <p:pic>
        <p:nvPicPr>
          <p:cNvPr id="53" name="Google Shape;53;p14"/>
          <p:cNvPicPr preferRelativeResize="0"/>
          <p:nvPr/>
        </p:nvPicPr>
        <p:blipFill>
          <a:blip r:embed="rId4">
            <a:alphaModFix/>
          </a:blip>
          <a:stretch>
            <a:fillRect/>
          </a:stretch>
        </p:blipFill>
        <p:spPr>
          <a:xfrm>
            <a:off x="8682550" y="137625"/>
            <a:ext cx="348300" cy="4203198"/>
          </a:xfrm>
          <a:prstGeom prst="rect">
            <a:avLst/>
          </a:prstGeom>
          <a:noFill/>
          <a:ln>
            <a:noFill/>
          </a:ln>
        </p:spPr>
      </p:pic>
      <p:sp>
        <p:nvSpPr>
          <p:cNvPr id="54" name="Google Shape;54;p14"/>
          <p:cNvSpPr txBox="1"/>
          <p:nvPr/>
        </p:nvSpPr>
        <p:spPr>
          <a:xfrm>
            <a:off x="210250" y="509850"/>
            <a:ext cx="2635500" cy="412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Founded in 2004</a:t>
            </a:r>
            <a:endParaRPr>
              <a:solidFill>
                <a:schemeClr val="lt1"/>
              </a:solidFill>
              <a:latin typeface="Open Sans"/>
              <a:ea typeface="Open Sans"/>
              <a:cs typeface="Open Sans"/>
              <a:sym typeface="Open Sans"/>
            </a:endParaRPr>
          </a:p>
          <a:p>
            <a:pPr indent="0" lvl="0" marL="0" rtl="0" algn="l">
              <a:spcBef>
                <a:spcPts val="0"/>
              </a:spcBef>
              <a:spcAft>
                <a:spcPts val="0"/>
              </a:spcAft>
              <a:buNone/>
            </a:pPr>
            <a:r>
              <a:rPr lang="en" sz="1000">
                <a:solidFill>
                  <a:schemeClr val="lt1"/>
                </a:solidFill>
                <a:latin typeface="Open Sans"/>
                <a:ea typeface="Open Sans"/>
                <a:cs typeface="Open Sans"/>
                <a:sym typeface="Open Sans"/>
              </a:rPr>
              <a:t>Founded in 2004 after the loss of a 14-year-old who died from her depression; it was the second suicide in the community in the same school year</a:t>
            </a:r>
            <a:endParaRPr sz="10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000">
              <a:solidFill>
                <a:schemeClr val="lt1"/>
              </a:solidFill>
              <a:latin typeface="Open Sans"/>
              <a:ea typeface="Open Sans"/>
              <a:cs typeface="Open Sans"/>
              <a:sym typeface="Open Sans"/>
            </a:endParaRPr>
          </a:p>
          <a:p>
            <a:pPr indent="0" lvl="0" marL="0" rtl="0" algn="l">
              <a:spcBef>
                <a:spcPts val="0"/>
              </a:spcBef>
              <a:spcAft>
                <a:spcPts val="0"/>
              </a:spcAft>
              <a:buNone/>
            </a:pPr>
            <a:r>
              <a:rPr lang="en">
                <a:solidFill>
                  <a:schemeClr val="lt1"/>
                </a:solidFill>
                <a:latin typeface="Open Sans"/>
                <a:ea typeface="Open Sans"/>
                <a:cs typeface="Open Sans"/>
                <a:sym typeface="Open Sans"/>
              </a:rPr>
              <a:t>Mission-driven</a:t>
            </a:r>
            <a:endParaRPr>
              <a:solidFill>
                <a:schemeClr val="lt1"/>
              </a:solidFill>
              <a:latin typeface="Open Sans"/>
              <a:ea typeface="Open Sans"/>
              <a:cs typeface="Open Sans"/>
              <a:sym typeface="Open Sans"/>
            </a:endParaRPr>
          </a:p>
          <a:p>
            <a:pPr indent="0" lvl="0" marL="0" rtl="0" algn="l">
              <a:spcBef>
                <a:spcPts val="0"/>
              </a:spcBef>
              <a:spcAft>
                <a:spcPts val="0"/>
              </a:spcAft>
              <a:buNone/>
            </a:pPr>
            <a:r>
              <a:rPr lang="en" sz="1000">
                <a:solidFill>
                  <a:schemeClr val="lt1"/>
                </a:solidFill>
                <a:latin typeface="Open Sans"/>
                <a:ea typeface="Open Sans"/>
                <a:cs typeface="Open Sans"/>
                <a:sym typeface="Open Sans"/>
              </a:rPr>
              <a:t>Dedicated to educating and raising awareness about adolescent depression, encouraging good mental health and breaking down the stigma surrounding mental health issues</a:t>
            </a:r>
            <a:endParaRPr sz="10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000">
              <a:solidFill>
                <a:schemeClr val="lt1"/>
              </a:solidFill>
              <a:latin typeface="Open Sans"/>
              <a:ea typeface="Open Sans"/>
              <a:cs typeface="Open Sans"/>
              <a:sym typeface="Open Sans"/>
            </a:endParaRPr>
          </a:p>
          <a:p>
            <a:pPr indent="0" lvl="0" marL="0" rtl="0" algn="l">
              <a:spcBef>
                <a:spcPts val="0"/>
              </a:spcBef>
              <a:spcAft>
                <a:spcPts val="0"/>
              </a:spcAft>
              <a:buNone/>
            </a:pPr>
            <a:r>
              <a:rPr lang="en">
                <a:solidFill>
                  <a:schemeClr val="lt1"/>
                </a:solidFill>
                <a:latin typeface="Open Sans"/>
                <a:ea typeface="Open Sans"/>
                <a:cs typeface="Open Sans"/>
                <a:sym typeface="Open Sans"/>
              </a:rPr>
              <a:t>Free programs, always</a:t>
            </a:r>
            <a:endParaRPr>
              <a:solidFill>
                <a:schemeClr val="lt1"/>
              </a:solidFill>
              <a:latin typeface="Open Sans"/>
              <a:ea typeface="Open Sans"/>
              <a:cs typeface="Open Sans"/>
              <a:sym typeface="Open Sans"/>
            </a:endParaRPr>
          </a:p>
          <a:p>
            <a:pPr indent="0" lvl="0" marL="0" rtl="0" algn="l">
              <a:spcBef>
                <a:spcPts val="0"/>
              </a:spcBef>
              <a:spcAft>
                <a:spcPts val="0"/>
              </a:spcAft>
              <a:buNone/>
            </a:pPr>
            <a:r>
              <a:rPr lang="en" sz="1000">
                <a:solidFill>
                  <a:schemeClr val="lt1"/>
                </a:solidFill>
                <a:latin typeface="Open Sans"/>
                <a:ea typeface="Open Sans"/>
                <a:cs typeface="Open Sans"/>
                <a:sym typeface="Open Sans"/>
              </a:rPr>
              <a:t>All programs are no cost and focus on bringing our hopeful and empowering message to schools</a:t>
            </a:r>
            <a:endParaRPr>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000">
              <a:solidFill>
                <a:schemeClr val="lt1"/>
              </a:solidFill>
              <a:latin typeface="Open Sans"/>
              <a:ea typeface="Open Sans"/>
              <a:cs typeface="Open Sans"/>
              <a:sym typeface="Open Sans"/>
            </a:endParaRPr>
          </a:p>
          <a:p>
            <a:pPr indent="0" lvl="0" marL="0" rtl="0" algn="l">
              <a:spcBef>
                <a:spcPts val="0"/>
              </a:spcBef>
              <a:spcAft>
                <a:spcPts val="0"/>
              </a:spcAft>
              <a:buNone/>
            </a:pPr>
            <a:r>
              <a:rPr lang="en">
                <a:solidFill>
                  <a:schemeClr val="lt1"/>
                </a:solidFill>
                <a:latin typeface="Open Sans"/>
                <a:ea typeface="Open Sans"/>
                <a:cs typeface="Open Sans"/>
                <a:sym typeface="Open Sans"/>
              </a:rPr>
              <a:t>Evidence-informed</a:t>
            </a:r>
            <a:endParaRPr>
              <a:solidFill>
                <a:schemeClr val="lt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000">
                <a:solidFill>
                  <a:schemeClr val="lt1"/>
                </a:solidFill>
                <a:latin typeface="Open Sans"/>
                <a:ea typeface="Open Sans"/>
                <a:cs typeface="Open Sans"/>
                <a:sym typeface="Open Sans"/>
              </a:rPr>
              <a:t>Published in </a:t>
            </a:r>
            <a:r>
              <a:rPr i="1" lang="en" sz="1000">
                <a:solidFill>
                  <a:schemeClr val="lt1"/>
                </a:solidFill>
                <a:latin typeface="Open Sans"/>
                <a:ea typeface="Open Sans"/>
                <a:cs typeface="Open Sans"/>
                <a:sym typeface="Open Sans"/>
              </a:rPr>
              <a:t>Advances in Social Work</a:t>
            </a:r>
            <a:r>
              <a:rPr lang="en" sz="1000">
                <a:solidFill>
                  <a:schemeClr val="lt1"/>
                </a:solidFill>
                <a:latin typeface="Open Sans"/>
                <a:ea typeface="Open Sans"/>
                <a:cs typeface="Open Sans"/>
                <a:sym typeface="Open Sans"/>
              </a:rPr>
              <a:t> in January 2019 based on an independent evaluation conducted by Michael S. Kelly, PhD, LCSW, of the Loyola University Chicago School of Social Work</a:t>
            </a:r>
            <a:endParaRPr sz="1000">
              <a:solidFill>
                <a:schemeClr val="lt1"/>
              </a:solidFill>
              <a:latin typeface="Open Sans"/>
              <a:ea typeface="Open Sans"/>
              <a:cs typeface="Open Sans"/>
              <a:sym typeface="Open Sans"/>
            </a:endParaRPr>
          </a:p>
        </p:txBody>
      </p:sp>
      <p:sp>
        <p:nvSpPr>
          <p:cNvPr id="55" name="Google Shape;55;p14"/>
          <p:cNvSpPr txBox="1"/>
          <p:nvPr/>
        </p:nvSpPr>
        <p:spPr>
          <a:xfrm>
            <a:off x="1887000" y="3973250"/>
            <a:ext cx="6332100" cy="1125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6500">
                <a:solidFill>
                  <a:schemeClr val="lt1"/>
                </a:solidFill>
                <a:latin typeface="Open Sans"/>
                <a:ea typeface="Open Sans"/>
                <a:cs typeface="Open Sans"/>
                <a:sym typeface="Open Sans"/>
              </a:rPr>
              <a:t>OUR STORY</a:t>
            </a:r>
            <a:endParaRPr b="1" sz="6500">
              <a:solidFill>
                <a:schemeClr val="lt1"/>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grpSp>
        <p:nvGrpSpPr>
          <p:cNvPr id="64" name="Google Shape;64;p15"/>
          <p:cNvGrpSpPr/>
          <p:nvPr/>
        </p:nvGrpSpPr>
        <p:grpSpPr>
          <a:xfrm>
            <a:off x="8553862" y="-72333"/>
            <a:ext cx="1542911" cy="5216002"/>
            <a:chOff x="0" y="-38100"/>
            <a:chExt cx="812700" cy="2747433"/>
          </a:xfrm>
        </p:grpSpPr>
        <p:sp>
          <p:nvSpPr>
            <p:cNvPr id="65" name="Google Shape;65;p15"/>
            <p:cNvSpPr/>
            <p:nvPr/>
          </p:nvSpPr>
          <p:spPr>
            <a:xfrm>
              <a:off x="0" y="0"/>
              <a:ext cx="456307" cy="2709333"/>
            </a:xfrm>
            <a:custGeom>
              <a:rect b="b" l="l" r="r" t="t"/>
              <a:pathLst>
                <a:path extrusionOk="0" h="2709333" w="456307">
                  <a:moveTo>
                    <a:pt x="223427" y="0"/>
                  </a:moveTo>
                  <a:lnTo>
                    <a:pt x="232880" y="0"/>
                  </a:lnTo>
                  <a:cubicBezTo>
                    <a:pt x="292136" y="0"/>
                    <a:pt x="348966" y="23540"/>
                    <a:pt x="390866" y="65440"/>
                  </a:cubicBezTo>
                  <a:cubicBezTo>
                    <a:pt x="432767" y="107341"/>
                    <a:pt x="456307" y="164170"/>
                    <a:pt x="456307" y="223427"/>
                  </a:cubicBezTo>
                  <a:lnTo>
                    <a:pt x="456307" y="2485906"/>
                  </a:lnTo>
                  <a:cubicBezTo>
                    <a:pt x="456307" y="2545163"/>
                    <a:pt x="432767" y="2601992"/>
                    <a:pt x="390866" y="2643893"/>
                  </a:cubicBezTo>
                  <a:cubicBezTo>
                    <a:pt x="348966" y="2685794"/>
                    <a:pt x="292136" y="2709333"/>
                    <a:pt x="232880" y="2709333"/>
                  </a:cubicBezTo>
                  <a:lnTo>
                    <a:pt x="223427" y="2709333"/>
                  </a:lnTo>
                  <a:cubicBezTo>
                    <a:pt x="164170" y="2709333"/>
                    <a:pt x="107341" y="2685794"/>
                    <a:pt x="65440" y="2643893"/>
                  </a:cubicBezTo>
                  <a:cubicBezTo>
                    <a:pt x="23540" y="2601992"/>
                    <a:pt x="0" y="2545163"/>
                    <a:pt x="0" y="2485906"/>
                  </a:cubicBezTo>
                  <a:lnTo>
                    <a:pt x="0" y="223427"/>
                  </a:lnTo>
                  <a:cubicBezTo>
                    <a:pt x="0" y="164170"/>
                    <a:pt x="23540" y="107341"/>
                    <a:pt x="65440" y="65440"/>
                  </a:cubicBezTo>
                  <a:cubicBezTo>
                    <a:pt x="107341" y="23540"/>
                    <a:pt x="164170" y="0"/>
                    <a:pt x="223427" y="0"/>
                  </a:cubicBezTo>
                  <a:close/>
                </a:path>
              </a:pathLst>
            </a:custGeom>
            <a:solidFill>
              <a:srgbClr val="FFFFFF"/>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66" name="Google Shape;66;p15"/>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pic>
        <p:nvPicPr>
          <p:cNvPr id="67" name="Google Shape;67;p15"/>
          <p:cNvPicPr preferRelativeResize="0"/>
          <p:nvPr/>
        </p:nvPicPr>
        <p:blipFill rotWithShape="1">
          <a:blip r:embed="rId3">
            <a:alphaModFix/>
          </a:blip>
          <a:srcRect b="26641" l="22211" r="4215" t="30360"/>
          <a:stretch/>
        </p:blipFill>
        <p:spPr>
          <a:xfrm rot="5400000">
            <a:off x="7850612" y="1896452"/>
            <a:ext cx="1967993" cy="304777"/>
          </a:xfrm>
          <a:prstGeom prst="rect">
            <a:avLst/>
          </a:prstGeom>
          <a:noFill/>
          <a:ln>
            <a:noFill/>
          </a:ln>
        </p:spPr>
      </p:pic>
      <p:pic>
        <p:nvPicPr>
          <p:cNvPr id="68" name="Google Shape;68;p15"/>
          <p:cNvPicPr preferRelativeResize="0"/>
          <p:nvPr/>
        </p:nvPicPr>
        <p:blipFill rotWithShape="1">
          <a:blip r:embed="rId4">
            <a:alphaModFix/>
          </a:blip>
          <a:srcRect b="14010" l="19966" r="19857" t="13055"/>
          <a:stretch/>
        </p:blipFill>
        <p:spPr>
          <a:xfrm>
            <a:off x="8667901" y="167205"/>
            <a:ext cx="333415" cy="404103"/>
          </a:xfrm>
          <a:prstGeom prst="rect">
            <a:avLst/>
          </a:prstGeom>
          <a:noFill/>
          <a:ln>
            <a:noFill/>
          </a:ln>
        </p:spPr>
      </p:pic>
      <p:sp>
        <p:nvSpPr>
          <p:cNvPr id="69" name="Google Shape;69;p15"/>
          <p:cNvSpPr txBox="1"/>
          <p:nvPr/>
        </p:nvSpPr>
        <p:spPr>
          <a:xfrm rot="5400000">
            <a:off x="8204901" y="4117972"/>
            <a:ext cx="1275600" cy="9240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Clr>
                <a:srgbClr val="000000"/>
              </a:buClr>
              <a:buSzPts val="600"/>
              <a:buFont typeface="Arial"/>
              <a:buNone/>
            </a:pPr>
            <a:r>
              <a:rPr b="0" i="0" lang="en" sz="600" u="none" cap="none" strike="noStrike">
                <a:solidFill>
                  <a:srgbClr val="434345"/>
                </a:solidFill>
                <a:latin typeface="Open Sans Light"/>
                <a:ea typeface="Open Sans Light"/>
                <a:cs typeface="Open Sans Light"/>
                <a:sym typeface="Open Sans Light"/>
              </a:rPr>
              <a:t>Copyright © 2022. All rights reserved.</a:t>
            </a:r>
            <a:endParaRPr b="0" i="0" sz="700" u="none" cap="none" strike="noStrike">
              <a:solidFill>
                <a:srgbClr val="000000"/>
              </a:solidFill>
              <a:latin typeface="Arial"/>
              <a:ea typeface="Arial"/>
              <a:cs typeface="Arial"/>
              <a:sym typeface="Arial"/>
            </a:endParaRPr>
          </a:p>
        </p:txBody>
      </p:sp>
      <p:sp>
        <p:nvSpPr>
          <p:cNvPr id="70" name="Google Shape;70;p15"/>
          <p:cNvSpPr/>
          <p:nvPr/>
        </p:nvSpPr>
        <p:spPr>
          <a:xfrm>
            <a:off x="4192376" y="2071050"/>
            <a:ext cx="3729788" cy="1335375"/>
          </a:xfrm>
          <a:custGeom>
            <a:rect b="b" l="l" r="r" t="t"/>
            <a:pathLst>
              <a:path extrusionOk="0" h="703755" w="1320279">
                <a:moveTo>
                  <a:pt x="0" y="0"/>
                </a:moveTo>
                <a:lnTo>
                  <a:pt x="1320279" y="0"/>
                </a:lnTo>
                <a:lnTo>
                  <a:pt x="1320279" y="703755"/>
                </a:lnTo>
                <a:lnTo>
                  <a:pt x="0" y="703755"/>
                </a:lnTo>
                <a:close/>
              </a:path>
            </a:pathLst>
          </a:custGeom>
          <a:solidFill>
            <a:srgbClr val="FF585F"/>
          </a:solidFill>
          <a:ln>
            <a:noFill/>
          </a:ln>
        </p:spPr>
      </p:sp>
      <p:sp>
        <p:nvSpPr>
          <p:cNvPr id="71" name="Google Shape;71;p15"/>
          <p:cNvSpPr txBox="1"/>
          <p:nvPr/>
        </p:nvSpPr>
        <p:spPr>
          <a:xfrm>
            <a:off x="4845735" y="2317379"/>
            <a:ext cx="24231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800"/>
              <a:buFont typeface="Arial"/>
              <a:buNone/>
            </a:pPr>
            <a:r>
              <a:rPr b="1" lang="en" sz="2000">
                <a:solidFill>
                  <a:srgbClr val="FFFFFF"/>
                </a:solidFill>
                <a:latin typeface="Open Sans"/>
                <a:ea typeface="Open Sans"/>
                <a:cs typeface="Open Sans"/>
                <a:sym typeface="Open Sans"/>
              </a:rPr>
              <a:t>Every student deserves good mental health.</a:t>
            </a:r>
            <a:endParaRPr b="0" i="0" sz="900" u="none" cap="none" strike="noStrike">
              <a:solidFill>
                <a:srgbClr val="000000"/>
              </a:solidFill>
              <a:latin typeface="Arial"/>
              <a:ea typeface="Arial"/>
              <a:cs typeface="Arial"/>
              <a:sym typeface="Arial"/>
            </a:endParaRPr>
          </a:p>
        </p:txBody>
      </p:sp>
      <p:sp>
        <p:nvSpPr>
          <p:cNvPr id="72" name="Google Shape;72;p15"/>
          <p:cNvSpPr txBox="1"/>
          <p:nvPr/>
        </p:nvSpPr>
        <p:spPr>
          <a:xfrm>
            <a:off x="731652" y="571300"/>
            <a:ext cx="6104400" cy="661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300"/>
              <a:buFont typeface="Arial"/>
              <a:buNone/>
            </a:pPr>
            <a:r>
              <a:rPr b="1" i="0" lang="en" sz="4300" u="none" cap="none" strike="noStrike">
                <a:solidFill>
                  <a:schemeClr val="accent5"/>
                </a:solidFill>
                <a:latin typeface="Open Sans"/>
                <a:ea typeface="Open Sans"/>
                <a:cs typeface="Open Sans"/>
                <a:sym typeface="Open Sans"/>
              </a:rPr>
              <a:t>OUR CORE MESSAGE</a:t>
            </a:r>
            <a:endParaRPr b="0" i="0" sz="4300" u="none" cap="none" strike="noStrike">
              <a:solidFill>
                <a:schemeClr val="accent5"/>
              </a:solidFill>
              <a:latin typeface="Arial"/>
              <a:ea typeface="Arial"/>
              <a:cs typeface="Arial"/>
              <a:sym typeface="Arial"/>
            </a:endParaRPr>
          </a:p>
        </p:txBody>
      </p:sp>
      <p:pic>
        <p:nvPicPr>
          <p:cNvPr id="73" name="Google Shape;73;p15"/>
          <p:cNvPicPr preferRelativeResize="0"/>
          <p:nvPr/>
        </p:nvPicPr>
        <p:blipFill>
          <a:blip r:embed="rId5">
            <a:alphaModFix/>
          </a:blip>
          <a:stretch>
            <a:fillRect/>
          </a:stretch>
        </p:blipFill>
        <p:spPr>
          <a:xfrm>
            <a:off x="601250" y="1622525"/>
            <a:ext cx="3450339" cy="30038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nvSpPr>
        <p:spPr>
          <a:xfrm>
            <a:off x="728600" y="529850"/>
            <a:ext cx="4911600" cy="266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300">
                <a:solidFill>
                  <a:schemeClr val="accent5"/>
                </a:solidFill>
                <a:latin typeface="Open Sans"/>
                <a:ea typeface="Open Sans"/>
                <a:cs typeface="Open Sans"/>
                <a:sym typeface="Open Sans"/>
              </a:rPr>
              <a:t>STAFF TRAINING</a:t>
            </a:r>
            <a:endParaRPr b="1" sz="24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b="1" sz="1500">
              <a:solidFill>
                <a:srgbClr val="434345"/>
              </a:solidFill>
              <a:latin typeface="Open Sans"/>
              <a:ea typeface="Open Sans"/>
              <a:cs typeface="Open Sans"/>
              <a:sym typeface="Open Sans"/>
            </a:endParaRPr>
          </a:p>
          <a:p>
            <a:pPr indent="0" lvl="0" marL="0" rtl="0" algn="l">
              <a:spcBef>
                <a:spcPts val="0"/>
              </a:spcBef>
              <a:spcAft>
                <a:spcPts val="0"/>
              </a:spcAft>
              <a:buNone/>
            </a:pPr>
            <a:r>
              <a:t/>
            </a:r>
            <a:endParaRPr b="1" sz="1500">
              <a:solidFill>
                <a:schemeClr val="lt1"/>
              </a:solidFill>
              <a:latin typeface="Open Sans"/>
              <a:ea typeface="Open Sans"/>
              <a:cs typeface="Open Sans"/>
              <a:sym typeface="Open Sans"/>
            </a:endParaRPr>
          </a:p>
          <a:p>
            <a:pPr indent="0" lvl="0" marL="0" rtl="0" algn="l">
              <a:spcBef>
                <a:spcPts val="0"/>
              </a:spcBef>
              <a:spcAft>
                <a:spcPts val="0"/>
              </a:spcAft>
              <a:buNone/>
            </a:pPr>
            <a:r>
              <a:rPr lang="en" sz="1500">
                <a:solidFill>
                  <a:schemeClr val="lt1"/>
                </a:solidFill>
                <a:latin typeface="Open Sans"/>
                <a:ea typeface="Open Sans"/>
                <a:cs typeface="Open Sans"/>
                <a:sym typeface="Open Sans"/>
              </a:rPr>
              <a:t>Part 1: Signs and Symptoms of Depression &amp; Suicide</a:t>
            </a:r>
            <a:endParaRPr sz="1500">
              <a:solidFill>
                <a:schemeClr val="lt1"/>
              </a:solidFill>
              <a:latin typeface="Open Sans"/>
              <a:ea typeface="Open Sans"/>
              <a:cs typeface="Open Sans"/>
              <a:sym typeface="Open Sans"/>
            </a:endParaRPr>
          </a:p>
          <a:p>
            <a:pPr indent="0" lvl="0" marL="457200" rtl="0" algn="l">
              <a:spcBef>
                <a:spcPts val="0"/>
              </a:spcBef>
              <a:spcAft>
                <a:spcPts val="0"/>
              </a:spcAft>
              <a:buNone/>
            </a:pPr>
            <a:r>
              <a:t/>
            </a:r>
            <a:endParaRPr sz="1500">
              <a:solidFill>
                <a:schemeClr val="lt1"/>
              </a:solidFill>
              <a:latin typeface="Open Sans"/>
              <a:ea typeface="Open Sans"/>
              <a:cs typeface="Open Sans"/>
              <a:sym typeface="Open Sans"/>
            </a:endParaRPr>
          </a:p>
          <a:p>
            <a:pPr indent="0" lvl="0" marL="0" rtl="0" algn="l">
              <a:spcBef>
                <a:spcPts val="0"/>
              </a:spcBef>
              <a:spcAft>
                <a:spcPts val="0"/>
              </a:spcAft>
              <a:buNone/>
            </a:pPr>
            <a:r>
              <a:rPr lang="en" sz="1500">
                <a:solidFill>
                  <a:schemeClr val="lt1"/>
                </a:solidFill>
                <a:latin typeface="Open Sans"/>
                <a:ea typeface="Open Sans"/>
                <a:cs typeface="Open Sans"/>
                <a:sym typeface="Open Sans"/>
              </a:rPr>
              <a:t>Part 2: Helping A Student</a:t>
            </a:r>
            <a:endParaRPr sz="15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500">
              <a:solidFill>
                <a:schemeClr val="lt1"/>
              </a:solidFill>
              <a:latin typeface="Open Sans"/>
              <a:ea typeface="Open Sans"/>
              <a:cs typeface="Open Sans"/>
              <a:sym typeface="Open Sans"/>
            </a:endParaRPr>
          </a:p>
          <a:p>
            <a:pPr indent="0" lvl="0" marL="0" rtl="0" algn="l">
              <a:spcBef>
                <a:spcPts val="0"/>
              </a:spcBef>
              <a:spcAft>
                <a:spcPts val="0"/>
              </a:spcAft>
              <a:buNone/>
            </a:pPr>
            <a:r>
              <a:rPr lang="en" sz="1500">
                <a:solidFill>
                  <a:schemeClr val="lt1"/>
                </a:solidFill>
                <a:latin typeface="Open Sans"/>
                <a:ea typeface="Open Sans"/>
                <a:cs typeface="Open Sans"/>
                <a:sym typeface="Open Sans"/>
              </a:rPr>
              <a:t>Part 3: Crisis Intervention</a:t>
            </a:r>
            <a:endParaRPr sz="1500">
              <a:solidFill>
                <a:schemeClr val="lt1"/>
              </a:solidFill>
              <a:latin typeface="Open Sans"/>
              <a:ea typeface="Open Sans"/>
              <a:cs typeface="Open Sans"/>
              <a:sym typeface="Open Sans"/>
            </a:endParaRPr>
          </a:p>
        </p:txBody>
      </p:sp>
      <p:pic>
        <p:nvPicPr>
          <p:cNvPr id="79" name="Google Shape;79;p16"/>
          <p:cNvPicPr preferRelativeResize="0"/>
          <p:nvPr/>
        </p:nvPicPr>
        <p:blipFill>
          <a:blip r:embed="rId3">
            <a:alphaModFix/>
          </a:blip>
          <a:stretch>
            <a:fillRect/>
          </a:stretch>
        </p:blipFill>
        <p:spPr>
          <a:xfrm>
            <a:off x="4629075" y="2294750"/>
            <a:ext cx="3199000" cy="228568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7"/>
          <p:cNvSpPr txBox="1"/>
          <p:nvPr/>
        </p:nvSpPr>
        <p:spPr>
          <a:xfrm>
            <a:off x="562400" y="585250"/>
            <a:ext cx="6084900" cy="36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300">
                <a:solidFill>
                  <a:schemeClr val="accent5"/>
                </a:solidFill>
                <a:latin typeface="Open Sans"/>
                <a:ea typeface="Open Sans"/>
                <a:cs typeface="Open Sans"/>
                <a:sym typeface="Open Sans"/>
              </a:rPr>
              <a:t>ERIKA’S LIGHTHOUSE PROGRAMS:</a:t>
            </a:r>
            <a:endParaRPr b="1" sz="24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b="1" sz="1500">
              <a:solidFill>
                <a:srgbClr val="434345"/>
              </a:solidFill>
              <a:latin typeface="Open Sans"/>
              <a:ea typeface="Open Sans"/>
              <a:cs typeface="Open Sans"/>
              <a:sym typeface="Open Sans"/>
            </a:endParaRPr>
          </a:p>
          <a:p>
            <a:pPr indent="0" lvl="0" marL="0" rtl="0" algn="l">
              <a:spcBef>
                <a:spcPts val="0"/>
              </a:spcBef>
              <a:spcAft>
                <a:spcPts val="0"/>
              </a:spcAft>
              <a:buNone/>
            </a:pPr>
            <a:r>
              <a:rPr lang="en" sz="1500">
                <a:solidFill>
                  <a:schemeClr val="lt1"/>
                </a:solidFill>
                <a:latin typeface="Open Sans"/>
                <a:ea typeface="Open Sans"/>
                <a:cs typeface="Open Sans"/>
                <a:sym typeface="Open Sans"/>
              </a:rPr>
              <a:t>Tier-1</a:t>
            </a:r>
            <a:endParaRPr sz="15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500">
              <a:solidFill>
                <a:schemeClr val="lt1"/>
              </a:solidFill>
              <a:latin typeface="Open Sans"/>
              <a:ea typeface="Open Sans"/>
              <a:cs typeface="Open Sans"/>
              <a:sym typeface="Open Sans"/>
            </a:endParaRPr>
          </a:p>
          <a:p>
            <a:pPr indent="0" lvl="0" marL="0" rtl="0" algn="l">
              <a:spcBef>
                <a:spcPts val="0"/>
              </a:spcBef>
              <a:spcAft>
                <a:spcPts val="0"/>
              </a:spcAft>
              <a:buNone/>
            </a:pPr>
            <a:r>
              <a:rPr lang="en" sz="1500">
                <a:solidFill>
                  <a:schemeClr val="lt1"/>
                </a:solidFill>
                <a:latin typeface="Open Sans"/>
                <a:ea typeface="Open Sans"/>
                <a:cs typeface="Open Sans"/>
                <a:sym typeface="Open Sans"/>
              </a:rPr>
              <a:t>Prevention Focused &amp; Early Identification</a:t>
            </a:r>
            <a:endParaRPr sz="15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500">
              <a:solidFill>
                <a:schemeClr val="lt1"/>
              </a:solidFill>
              <a:latin typeface="Open Sans"/>
              <a:ea typeface="Open Sans"/>
              <a:cs typeface="Open Sans"/>
              <a:sym typeface="Open Sans"/>
            </a:endParaRPr>
          </a:p>
          <a:p>
            <a:pPr indent="0" lvl="0" marL="0" rtl="0" algn="l">
              <a:spcBef>
                <a:spcPts val="0"/>
              </a:spcBef>
              <a:spcAft>
                <a:spcPts val="0"/>
              </a:spcAft>
              <a:buNone/>
            </a:pPr>
            <a:r>
              <a:rPr lang="en" sz="1500">
                <a:solidFill>
                  <a:schemeClr val="lt1"/>
                </a:solidFill>
                <a:latin typeface="Open Sans"/>
                <a:ea typeface="Open Sans"/>
                <a:cs typeface="Open Sans"/>
                <a:sym typeface="Open Sans"/>
              </a:rPr>
              <a:t>An Upstream Approach: Depression Education is Suicide Prevention</a:t>
            </a:r>
            <a:endParaRPr sz="15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500">
              <a:solidFill>
                <a:schemeClr val="lt1"/>
              </a:solidFill>
              <a:latin typeface="Open Sans"/>
              <a:ea typeface="Open Sans"/>
              <a:cs typeface="Open Sans"/>
              <a:sym typeface="Open Sans"/>
            </a:endParaRPr>
          </a:p>
          <a:p>
            <a:pPr indent="0" lvl="0" marL="0" rtl="0" algn="l">
              <a:spcBef>
                <a:spcPts val="0"/>
              </a:spcBef>
              <a:spcAft>
                <a:spcPts val="0"/>
              </a:spcAft>
              <a:buNone/>
            </a:pPr>
            <a:r>
              <a:rPr lang="en" sz="1500">
                <a:solidFill>
                  <a:schemeClr val="lt1"/>
                </a:solidFill>
                <a:latin typeface="Open Sans"/>
                <a:ea typeface="Open Sans"/>
                <a:cs typeface="Open Sans"/>
                <a:sym typeface="Open Sans"/>
              </a:rPr>
              <a:t>Building an Inclusive School Culture</a:t>
            </a:r>
            <a:endParaRPr sz="15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5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500">
              <a:solidFill>
                <a:schemeClr val="lt1"/>
              </a:solidFill>
              <a:latin typeface="Open Sans"/>
              <a:ea typeface="Open Sans"/>
              <a:cs typeface="Open Sans"/>
              <a:sym typeface="Open Sans"/>
            </a:endParaRPr>
          </a:p>
        </p:txBody>
      </p:sp>
      <p:pic>
        <p:nvPicPr>
          <p:cNvPr id="85" name="Google Shape;85;p17"/>
          <p:cNvPicPr preferRelativeResize="0"/>
          <p:nvPr/>
        </p:nvPicPr>
        <p:blipFill>
          <a:blip r:embed="rId3">
            <a:alphaModFix/>
          </a:blip>
          <a:stretch>
            <a:fillRect/>
          </a:stretch>
        </p:blipFill>
        <p:spPr>
          <a:xfrm>
            <a:off x="6348175" y="2295200"/>
            <a:ext cx="1542124" cy="1542124"/>
          </a:xfrm>
          <a:prstGeom prst="rect">
            <a:avLst/>
          </a:prstGeom>
          <a:noFill/>
          <a:ln>
            <a:noFill/>
          </a:ln>
        </p:spPr>
      </p:pic>
      <p:sp>
        <p:nvSpPr>
          <p:cNvPr id="86" name="Google Shape;86;p17"/>
          <p:cNvSpPr txBox="1"/>
          <p:nvPr/>
        </p:nvSpPr>
        <p:spPr>
          <a:xfrm>
            <a:off x="6159700" y="1674475"/>
            <a:ext cx="1919100" cy="61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100">
                <a:solidFill>
                  <a:schemeClr val="lt1"/>
                </a:solidFill>
                <a:latin typeface="Open Sans Light"/>
                <a:ea typeface="Open Sans Light"/>
                <a:cs typeface="Open Sans Light"/>
                <a:sym typeface="Open Sans Light"/>
              </a:rPr>
              <a:t>Scan this QR code to gain access to all of Erika’s Lighthouse programs</a:t>
            </a:r>
            <a:endParaRPr i="1" sz="1100">
              <a:solidFill>
                <a:schemeClr val="lt1"/>
              </a:solidFill>
              <a:latin typeface="Open Sans Light"/>
              <a:ea typeface="Open Sans Light"/>
              <a:cs typeface="Open Sans Light"/>
              <a:sym typeface="Open Sans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grpSp>
        <p:nvGrpSpPr>
          <p:cNvPr id="95" name="Google Shape;95;p18"/>
          <p:cNvGrpSpPr/>
          <p:nvPr/>
        </p:nvGrpSpPr>
        <p:grpSpPr>
          <a:xfrm>
            <a:off x="8553862" y="-72333"/>
            <a:ext cx="1542911" cy="5216002"/>
            <a:chOff x="0" y="-38100"/>
            <a:chExt cx="812700" cy="2747433"/>
          </a:xfrm>
        </p:grpSpPr>
        <p:sp>
          <p:nvSpPr>
            <p:cNvPr id="96" name="Google Shape;96;p18"/>
            <p:cNvSpPr/>
            <p:nvPr/>
          </p:nvSpPr>
          <p:spPr>
            <a:xfrm>
              <a:off x="0" y="0"/>
              <a:ext cx="456307" cy="2709333"/>
            </a:xfrm>
            <a:custGeom>
              <a:rect b="b" l="l" r="r" t="t"/>
              <a:pathLst>
                <a:path extrusionOk="0" h="2709333" w="456307">
                  <a:moveTo>
                    <a:pt x="223427" y="0"/>
                  </a:moveTo>
                  <a:lnTo>
                    <a:pt x="232880" y="0"/>
                  </a:lnTo>
                  <a:cubicBezTo>
                    <a:pt x="292136" y="0"/>
                    <a:pt x="348966" y="23540"/>
                    <a:pt x="390866" y="65440"/>
                  </a:cubicBezTo>
                  <a:cubicBezTo>
                    <a:pt x="432767" y="107341"/>
                    <a:pt x="456307" y="164170"/>
                    <a:pt x="456307" y="223427"/>
                  </a:cubicBezTo>
                  <a:lnTo>
                    <a:pt x="456307" y="2485906"/>
                  </a:lnTo>
                  <a:cubicBezTo>
                    <a:pt x="456307" y="2545163"/>
                    <a:pt x="432767" y="2601992"/>
                    <a:pt x="390866" y="2643893"/>
                  </a:cubicBezTo>
                  <a:cubicBezTo>
                    <a:pt x="348966" y="2685794"/>
                    <a:pt x="292136" y="2709333"/>
                    <a:pt x="232880" y="2709333"/>
                  </a:cubicBezTo>
                  <a:lnTo>
                    <a:pt x="223427" y="2709333"/>
                  </a:lnTo>
                  <a:cubicBezTo>
                    <a:pt x="164170" y="2709333"/>
                    <a:pt x="107341" y="2685794"/>
                    <a:pt x="65440" y="2643893"/>
                  </a:cubicBezTo>
                  <a:cubicBezTo>
                    <a:pt x="23540" y="2601992"/>
                    <a:pt x="0" y="2545163"/>
                    <a:pt x="0" y="2485906"/>
                  </a:cubicBezTo>
                  <a:lnTo>
                    <a:pt x="0" y="223427"/>
                  </a:lnTo>
                  <a:cubicBezTo>
                    <a:pt x="0" y="164170"/>
                    <a:pt x="23540" y="107341"/>
                    <a:pt x="65440" y="65440"/>
                  </a:cubicBezTo>
                  <a:cubicBezTo>
                    <a:pt x="107341" y="23540"/>
                    <a:pt x="164170" y="0"/>
                    <a:pt x="223427" y="0"/>
                  </a:cubicBezTo>
                  <a:close/>
                </a:path>
              </a:pathLst>
            </a:custGeom>
            <a:solidFill>
              <a:srgbClr val="FFFFFF"/>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97" name="Google Shape;97;p18"/>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pic>
        <p:nvPicPr>
          <p:cNvPr id="98" name="Google Shape;98;p18"/>
          <p:cNvPicPr preferRelativeResize="0"/>
          <p:nvPr/>
        </p:nvPicPr>
        <p:blipFill rotWithShape="1">
          <a:blip r:embed="rId3">
            <a:alphaModFix/>
          </a:blip>
          <a:srcRect b="26641" l="22211" r="4215" t="30360"/>
          <a:stretch/>
        </p:blipFill>
        <p:spPr>
          <a:xfrm rot="5400000">
            <a:off x="7850612" y="1896452"/>
            <a:ext cx="1967993" cy="304777"/>
          </a:xfrm>
          <a:prstGeom prst="rect">
            <a:avLst/>
          </a:prstGeom>
          <a:noFill/>
          <a:ln>
            <a:noFill/>
          </a:ln>
        </p:spPr>
      </p:pic>
      <p:pic>
        <p:nvPicPr>
          <p:cNvPr id="99" name="Google Shape;99;p18"/>
          <p:cNvPicPr preferRelativeResize="0"/>
          <p:nvPr/>
        </p:nvPicPr>
        <p:blipFill rotWithShape="1">
          <a:blip r:embed="rId4">
            <a:alphaModFix/>
          </a:blip>
          <a:srcRect b="14010" l="19966" r="19857" t="13055"/>
          <a:stretch/>
        </p:blipFill>
        <p:spPr>
          <a:xfrm>
            <a:off x="8667901" y="167205"/>
            <a:ext cx="333415" cy="404103"/>
          </a:xfrm>
          <a:prstGeom prst="rect">
            <a:avLst/>
          </a:prstGeom>
          <a:noFill/>
          <a:ln>
            <a:noFill/>
          </a:ln>
        </p:spPr>
      </p:pic>
      <p:sp>
        <p:nvSpPr>
          <p:cNvPr id="100" name="Google Shape;100;p18"/>
          <p:cNvSpPr txBox="1"/>
          <p:nvPr/>
        </p:nvSpPr>
        <p:spPr>
          <a:xfrm rot="5400000">
            <a:off x="8204901" y="4117972"/>
            <a:ext cx="1275600" cy="9240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Clr>
                <a:srgbClr val="000000"/>
              </a:buClr>
              <a:buSzPts val="600"/>
              <a:buFont typeface="Arial"/>
              <a:buNone/>
            </a:pPr>
            <a:r>
              <a:rPr b="0" i="0" lang="en" sz="600" u="none" cap="none" strike="noStrike">
                <a:solidFill>
                  <a:srgbClr val="434345"/>
                </a:solidFill>
                <a:latin typeface="Open Sans Light"/>
                <a:ea typeface="Open Sans Light"/>
                <a:cs typeface="Open Sans Light"/>
                <a:sym typeface="Open Sans Light"/>
              </a:rPr>
              <a:t>Copyright © 2022. All rights reserved.</a:t>
            </a:r>
            <a:endParaRPr b="0" i="0" sz="700" u="none" cap="none" strike="noStrike">
              <a:solidFill>
                <a:srgbClr val="000000"/>
              </a:solidFill>
              <a:latin typeface="Arial"/>
              <a:ea typeface="Arial"/>
              <a:cs typeface="Arial"/>
              <a:sym typeface="Arial"/>
            </a:endParaRPr>
          </a:p>
        </p:txBody>
      </p:sp>
      <p:grpSp>
        <p:nvGrpSpPr>
          <p:cNvPr id="101" name="Google Shape;101;p18"/>
          <p:cNvGrpSpPr/>
          <p:nvPr/>
        </p:nvGrpSpPr>
        <p:grpSpPr>
          <a:xfrm>
            <a:off x="2394175" y="-508100"/>
            <a:ext cx="6159676" cy="6159676"/>
            <a:chOff x="-309350" y="-544175"/>
            <a:chExt cx="6159676" cy="6159676"/>
          </a:xfrm>
        </p:grpSpPr>
        <p:pic>
          <p:nvPicPr>
            <p:cNvPr id="102" name="Google Shape;102;p18"/>
            <p:cNvPicPr preferRelativeResize="0"/>
            <p:nvPr/>
          </p:nvPicPr>
          <p:blipFill>
            <a:blip r:embed="rId5">
              <a:alphaModFix/>
            </a:blip>
            <a:stretch>
              <a:fillRect/>
            </a:stretch>
          </p:blipFill>
          <p:spPr>
            <a:xfrm>
              <a:off x="-309350" y="-544175"/>
              <a:ext cx="6159676" cy="6159676"/>
            </a:xfrm>
            <a:prstGeom prst="rect">
              <a:avLst/>
            </a:prstGeom>
            <a:noFill/>
            <a:ln>
              <a:noFill/>
            </a:ln>
          </p:spPr>
        </p:pic>
        <p:sp>
          <p:nvSpPr>
            <p:cNvPr id="103" name="Google Shape;103;p18"/>
            <p:cNvSpPr/>
            <p:nvPr/>
          </p:nvSpPr>
          <p:spPr>
            <a:xfrm>
              <a:off x="506825" y="273950"/>
              <a:ext cx="4538400" cy="4528200"/>
            </a:xfrm>
            <a:prstGeom prst="ellipse">
              <a:avLst/>
            </a:prstGeom>
            <a:noFill/>
            <a:ln cap="flat" cmpd="sng" w="2286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Light"/>
                <a:ea typeface="Open Sans Light"/>
                <a:cs typeface="Open Sans Light"/>
                <a:sym typeface="Open Sans Light"/>
              </a:endParaRPr>
            </a:p>
          </p:txBody>
        </p:sp>
        <p:sp>
          <p:nvSpPr>
            <p:cNvPr id="104" name="Google Shape;104;p18"/>
            <p:cNvSpPr/>
            <p:nvPr/>
          </p:nvSpPr>
          <p:spPr>
            <a:xfrm>
              <a:off x="336137" y="142863"/>
              <a:ext cx="4868700" cy="4785600"/>
            </a:xfrm>
            <a:prstGeom prst="ellipse">
              <a:avLst/>
            </a:prstGeom>
            <a:noFill/>
            <a:ln cap="flat" cmpd="sng" w="2286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Light"/>
                <a:ea typeface="Open Sans Light"/>
                <a:cs typeface="Open Sans Light"/>
                <a:sym typeface="Open Sans Light"/>
              </a:endParaRPr>
            </a:p>
          </p:txBody>
        </p:sp>
      </p:grpSp>
      <p:sp>
        <p:nvSpPr>
          <p:cNvPr id="105" name="Google Shape;105;p18"/>
          <p:cNvSpPr txBox="1"/>
          <p:nvPr>
            <p:ph idx="4294967295" type="title"/>
          </p:nvPr>
        </p:nvSpPr>
        <p:spPr>
          <a:xfrm>
            <a:off x="201625" y="158900"/>
            <a:ext cx="8268600" cy="154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31394D"/>
              </a:buClr>
              <a:buSzPts val="990"/>
              <a:buFont typeface="Arial"/>
              <a:buNone/>
            </a:pPr>
            <a:r>
              <a:rPr lang="en" sz="3400">
                <a:solidFill>
                  <a:srgbClr val="FED100"/>
                </a:solidFill>
              </a:rPr>
              <a:t>FREE</a:t>
            </a:r>
            <a:br>
              <a:rPr lang="en" sz="3400"/>
            </a:br>
            <a:r>
              <a:rPr lang="en" sz="3400"/>
              <a:t>PROGRAM</a:t>
            </a:r>
            <a:br>
              <a:rPr lang="en" sz="3400"/>
            </a:br>
            <a:r>
              <a:rPr lang="en" sz="3400"/>
              <a:t>MODEL</a:t>
            </a:r>
            <a:endParaRPr sz="3400"/>
          </a:p>
          <a:p>
            <a:pPr indent="0" lvl="0" marL="0" rtl="0" algn="l">
              <a:spcBef>
                <a:spcPts val="0"/>
              </a:spcBef>
              <a:spcAft>
                <a:spcPts val="0"/>
              </a:spcAft>
              <a:buSzPts val="990"/>
              <a:buNone/>
            </a:pPr>
            <a:r>
              <a:t/>
            </a:r>
            <a:endParaRPr sz="1800"/>
          </a:p>
        </p:txBody>
      </p:sp>
      <p:sp>
        <p:nvSpPr>
          <p:cNvPr id="106" name="Google Shape;106;p18"/>
          <p:cNvSpPr txBox="1"/>
          <p:nvPr/>
        </p:nvSpPr>
        <p:spPr>
          <a:xfrm>
            <a:off x="336450" y="2019700"/>
            <a:ext cx="3000000" cy="113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Open Sans"/>
                <a:ea typeface="Open Sans"/>
                <a:cs typeface="Open Sans"/>
                <a:sym typeface="Open Sans"/>
              </a:rPr>
              <a:t>FOUR PILLARS</a:t>
            </a:r>
            <a:endParaRPr b="1">
              <a:solidFill>
                <a:schemeClr val="lt1"/>
              </a:solidFill>
              <a:latin typeface="Open Sans"/>
              <a:ea typeface="Open Sans"/>
              <a:cs typeface="Open Sans"/>
              <a:sym typeface="Open Sans"/>
            </a:endParaRPr>
          </a:p>
          <a:p>
            <a:pPr indent="0" lvl="0" marL="0" rtl="0" algn="l">
              <a:spcBef>
                <a:spcPts val="0"/>
              </a:spcBef>
              <a:spcAft>
                <a:spcPts val="0"/>
              </a:spcAft>
              <a:buNone/>
            </a:pPr>
            <a:r>
              <a:rPr lang="en">
                <a:solidFill>
                  <a:schemeClr val="lt1"/>
                </a:solidFill>
                <a:latin typeface="Open Sans"/>
                <a:ea typeface="Open Sans"/>
                <a:cs typeface="Open Sans"/>
                <a:sym typeface="Open Sans"/>
              </a:rPr>
              <a:t>Classroom Education</a:t>
            </a:r>
            <a:endParaRPr>
              <a:solidFill>
                <a:schemeClr val="lt1"/>
              </a:solidFill>
              <a:latin typeface="Open Sans"/>
              <a:ea typeface="Open Sans"/>
              <a:cs typeface="Open Sans"/>
              <a:sym typeface="Open Sans"/>
            </a:endParaRPr>
          </a:p>
          <a:p>
            <a:pPr indent="0" lvl="0" marL="0" rtl="0" algn="l">
              <a:spcBef>
                <a:spcPts val="0"/>
              </a:spcBef>
              <a:spcAft>
                <a:spcPts val="0"/>
              </a:spcAft>
              <a:buNone/>
            </a:pPr>
            <a:r>
              <a:rPr lang="en">
                <a:solidFill>
                  <a:schemeClr val="lt1"/>
                </a:solidFill>
                <a:latin typeface="Open Sans"/>
                <a:ea typeface="Open Sans"/>
                <a:cs typeface="Open Sans"/>
                <a:sym typeface="Open Sans"/>
              </a:rPr>
              <a:t>Empowerment Clubs</a:t>
            </a:r>
            <a:endParaRPr>
              <a:solidFill>
                <a:schemeClr val="lt1"/>
              </a:solidFill>
              <a:latin typeface="Open Sans"/>
              <a:ea typeface="Open Sans"/>
              <a:cs typeface="Open Sans"/>
              <a:sym typeface="Open Sans"/>
            </a:endParaRPr>
          </a:p>
          <a:p>
            <a:pPr indent="0" lvl="0" marL="0" rtl="0" algn="l">
              <a:spcBef>
                <a:spcPts val="0"/>
              </a:spcBef>
              <a:spcAft>
                <a:spcPts val="0"/>
              </a:spcAft>
              <a:buNone/>
            </a:pPr>
            <a:r>
              <a:rPr lang="en">
                <a:solidFill>
                  <a:schemeClr val="lt1"/>
                </a:solidFill>
                <a:latin typeface="Open Sans"/>
                <a:ea typeface="Open Sans"/>
                <a:cs typeface="Open Sans"/>
                <a:sym typeface="Open Sans"/>
              </a:rPr>
              <a:t>Family Engagement</a:t>
            </a:r>
            <a:endParaRPr>
              <a:solidFill>
                <a:schemeClr val="lt1"/>
              </a:solidFill>
              <a:latin typeface="Open Sans"/>
              <a:ea typeface="Open Sans"/>
              <a:cs typeface="Open Sans"/>
              <a:sym typeface="Open Sans"/>
            </a:endParaRPr>
          </a:p>
          <a:p>
            <a:pPr indent="0" lvl="0" marL="0" rtl="0" algn="l">
              <a:spcBef>
                <a:spcPts val="0"/>
              </a:spcBef>
              <a:spcAft>
                <a:spcPts val="0"/>
              </a:spcAft>
              <a:buNone/>
            </a:pPr>
            <a:r>
              <a:rPr lang="en">
                <a:solidFill>
                  <a:schemeClr val="lt1"/>
                </a:solidFill>
                <a:latin typeface="Open Sans"/>
                <a:ea typeface="Open Sans"/>
                <a:cs typeface="Open Sans"/>
                <a:sym typeface="Open Sans"/>
              </a:rPr>
              <a:t>Policy &amp; Staff Training</a:t>
            </a:r>
            <a:endParaRPr>
              <a:solidFill>
                <a:schemeClr val="lt1"/>
              </a:solidFill>
              <a:latin typeface="Open Sans"/>
              <a:ea typeface="Open Sans"/>
              <a:cs typeface="Open Sans"/>
              <a:sym typeface="Open Sans"/>
            </a:endParaRPr>
          </a:p>
        </p:txBody>
      </p:sp>
      <p:sp>
        <p:nvSpPr>
          <p:cNvPr id="107" name="Google Shape;107;p18"/>
          <p:cNvSpPr txBox="1"/>
          <p:nvPr/>
        </p:nvSpPr>
        <p:spPr>
          <a:xfrm>
            <a:off x="336450" y="3457975"/>
            <a:ext cx="3000000" cy="113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Open Sans"/>
                <a:ea typeface="Open Sans"/>
                <a:cs typeface="Open Sans"/>
                <a:sym typeface="Open Sans"/>
              </a:rPr>
              <a:t>WRAPAROUND SUPPORTS</a:t>
            </a:r>
            <a:endParaRPr b="1">
              <a:solidFill>
                <a:schemeClr val="lt1"/>
              </a:solidFill>
              <a:latin typeface="Open Sans"/>
              <a:ea typeface="Open Sans"/>
              <a:cs typeface="Open Sans"/>
              <a:sym typeface="Open Sans"/>
            </a:endParaRPr>
          </a:p>
          <a:p>
            <a:pPr indent="0" lvl="0" marL="0" rtl="0" algn="l">
              <a:spcBef>
                <a:spcPts val="0"/>
              </a:spcBef>
              <a:spcAft>
                <a:spcPts val="0"/>
              </a:spcAft>
              <a:buNone/>
            </a:pPr>
            <a:r>
              <a:rPr lang="en">
                <a:solidFill>
                  <a:schemeClr val="lt1"/>
                </a:solidFill>
                <a:latin typeface="Open Sans"/>
                <a:ea typeface="Open Sans"/>
                <a:cs typeface="Open Sans"/>
                <a:sym typeface="Open Sans"/>
              </a:rPr>
              <a:t>Schoolwide Campaigns</a:t>
            </a:r>
            <a:endParaRPr>
              <a:solidFill>
                <a:schemeClr val="lt1"/>
              </a:solidFill>
              <a:latin typeface="Open Sans"/>
              <a:ea typeface="Open Sans"/>
              <a:cs typeface="Open Sans"/>
              <a:sym typeface="Open Sans"/>
            </a:endParaRPr>
          </a:p>
          <a:p>
            <a:pPr indent="0" lvl="0" marL="0" rtl="0" algn="l">
              <a:spcBef>
                <a:spcPts val="0"/>
              </a:spcBef>
              <a:spcAft>
                <a:spcPts val="0"/>
              </a:spcAft>
              <a:buNone/>
            </a:pPr>
            <a:r>
              <a:rPr lang="en">
                <a:solidFill>
                  <a:schemeClr val="lt1"/>
                </a:solidFill>
                <a:latin typeface="Open Sans"/>
                <a:ea typeface="Open Sans"/>
                <a:cs typeface="Open Sans"/>
                <a:sym typeface="Open Sans"/>
              </a:rPr>
              <a:t>Culture Framework</a:t>
            </a:r>
            <a:endParaRPr>
              <a:solidFill>
                <a:schemeClr val="lt1"/>
              </a:solidFill>
              <a:latin typeface="Open Sans"/>
              <a:ea typeface="Open Sans"/>
              <a:cs typeface="Open Sans"/>
              <a:sym typeface="Open Sans"/>
            </a:endParaRPr>
          </a:p>
          <a:p>
            <a:pPr indent="0" lvl="0" marL="0" rtl="0" algn="l">
              <a:spcBef>
                <a:spcPts val="0"/>
              </a:spcBef>
              <a:spcAft>
                <a:spcPts val="0"/>
              </a:spcAft>
              <a:buNone/>
            </a:pPr>
            <a:r>
              <a:rPr lang="en">
                <a:solidFill>
                  <a:schemeClr val="lt1"/>
                </a:solidFill>
                <a:latin typeface="Open Sans"/>
                <a:ea typeface="Open Sans"/>
                <a:cs typeface="Open Sans"/>
                <a:sym typeface="Open Sans"/>
              </a:rPr>
              <a:t>Data Center</a:t>
            </a:r>
            <a:endParaRPr>
              <a:solidFill>
                <a:schemeClr val="lt1"/>
              </a:solidFill>
              <a:latin typeface="Open Sans"/>
              <a:ea typeface="Open Sans"/>
              <a:cs typeface="Open Sans"/>
              <a:sym typeface="Open Sans"/>
            </a:endParaRPr>
          </a:p>
          <a:p>
            <a:pPr indent="0" lvl="0" marL="0" rtl="0" algn="l">
              <a:spcBef>
                <a:spcPts val="0"/>
              </a:spcBef>
              <a:spcAft>
                <a:spcPts val="0"/>
              </a:spcAft>
              <a:buNone/>
            </a:pPr>
            <a:r>
              <a:rPr lang="en">
                <a:solidFill>
                  <a:schemeClr val="lt1"/>
                </a:solidFill>
                <a:latin typeface="Open Sans"/>
                <a:ea typeface="Open Sans"/>
                <a:cs typeface="Open Sans"/>
                <a:sym typeface="Open Sans"/>
              </a:rPr>
              <a:t>Strategic Alignments</a:t>
            </a:r>
            <a:endParaRPr>
              <a:solidFill>
                <a:schemeClr val="lt1"/>
              </a:solidFill>
              <a:latin typeface="Open Sans"/>
              <a:ea typeface="Open Sans"/>
              <a:cs typeface="Open Sans"/>
              <a:sym typeface="Open Sans"/>
            </a:endParaRPr>
          </a:p>
          <a:p>
            <a:pPr indent="0" lvl="0" marL="0" rtl="0" algn="l">
              <a:spcBef>
                <a:spcPts val="0"/>
              </a:spcBef>
              <a:spcAft>
                <a:spcPts val="0"/>
              </a:spcAft>
              <a:buNone/>
            </a:pPr>
            <a:r>
              <a:t/>
            </a:r>
            <a:endParaRPr>
              <a:solidFill>
                <a:schemeClr val="lt1"/>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9"/>
          <p:cNvSpPr/>
          <p:nvPr/>
        </p:nvSpPr>
        <p:spPr>
          <a:xfrm>
            <a:off x="0" y="0"/>
            <a:ext cx="3821909" cy="5143500"/>
          </a:xfrm>
          <a:custGeom>
            <a:rect b="b" l="l" r="r" t="t"/>
            <a:pathLst>
              <a:path extrusionOk="0" h="10287000" w="7643818">
                <a:moveTo>
                  <a:pt x="0" y="0"/>
                </a:moveTo>
                <a:lnTo>
                  <a:pt x="7643818" y="0"/>
                </a:lnTo>
                <a:lnTo>
                  <a:pt x="7643818" y="10287000"/>
                </a:lnTo>
                <a:lnTo>
                  <a:pt x="0" y="10287000"/>
                </a:lnTo>
                <a:lnTo>
                  <a:pt x="0" y="0"/>
                </a:lnTo>
                <a:close/>
              </a:path>
            </a:pathLst>
          </a:custGeom>
          <a:blipFill rotWithShape="1">
            <a:blip r:embed="rId3">
              <a:alphaModFix/>
            </a:blip>
            <a:stretch>
              <a:fillRect b="0" l="0" r="0" t="0"/>
            </a:stretch>
          </a:blipFill>
          <a:ln>
            <a:noFill/>
          </a:ln>
        </p:spPr>
      </p:sp>
      <p:sp>
        <p:nvSpPr>
          <p:cNvPr id="113" name="Google Shape;113;p19"/>
          <p:cNvSpPr txBox="1"/>
          <p:nvPr/>
        </p:nvSpPr>
        <p:spPr>
          <a:xfrm>
            <a:off x="4055800" y="2172374"/>
            <a:ext cx="4321800" cy="19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500"/>
              <a:buFont typeface="Arial"/>
              <a:buNone/>
            </a:pPr>
            <a:r>
              <a:t/>
            </a:r>
            <a:endParaRPr b="0" i="0" sz="700" u="none" cap="none" strike="noStrike">
              <a:solidFill>
                <a:srgbClr val="000000"/>
              </a:solidFill>
              <a:latin typeface="Arial"/>
              <a:ea typeface="Arial"/>
              <a:cs typeface="Arial"/>
              <a:sym typeface="Arial"/>
            </a:endParaRPr>
          </a:p>
          <a:p>
            <a:pPr indent="0" lvl="0" marL="0" marR="0" rtl="0" algn="l">
              <a:lnSpc>
                <a:spcPct val="111966"/>
              </a:lnSpc>
              <a:spcBef>
                <a:spcPts val="0"/>
              </a:spcBef>
              <a:spcAft>
                <a:spcPts val="0"/>
              </a:spcAft>
              <a:buClr>
                <a:srgbClr val="000000"/>
              </a:buClr>
              <a:buSzPts val="1500"/>
              <a:buFont typeface="Arial"/>
              <a:buNone/>
            </a:pPr>
            <a:r>
              <a:t/>
            </a:r>
            <a:endParaRPr b="0" i="0" sz="1500" u="sng" cap="none" strike="noStrike">
              <a:solidFill>
                <a:srgbClr val="0563C1"/>
              </a:solidFill>
              <a:latin typeface="Open Sans"/>
              <a:ea typeface="Open Sans"/>
              <a:cs typeface="Open Sans"/>
              <a:sym typeface="Open Sans"/>
              <a:hlinkClick r:id="rId4">
                <a:extLst>
                  <a:ext uri="{A12FA001-AC4F-418D-AE19-62706E023703}">
                    <ahyp:hlinkClr val="tx"/>
                  </a:ext>
                </a:extLst>
              </a:hlinkClick>
            </a:endParaRPr>
          </a:p>
          <a:p>
            <a:pPr indent="0" lvl="0" marL="0" marR="0" rtl="0" algn="l">
              <a:lnSpc>
                <a:spcPct val="120000"/>
              </a:lnSpc>
              <a:spcBef>
                <a:spcPts val="0"/>
              </a:spcBef>
              <a:spcAft>
                <a:spcPts val="0"/>
              </a:spcAft>
              <a:buClr>
                <a:srgbClr val="000000"/>
              </a:buClr>
              <a:buSzPts val="1500"/>
              <a:buFont typeface="Arial"/>
              <a:buNone/>
            </a:pPr>
            <a:r>
              <a:rPr b="1" i="0" lang="en" sz="1000" u="none" cap="none" strike="noStrike">
                <a:solidFill>
                  <a:schemeClr val="lt1"/>
                </a:solidFill>
                <a:latin typeface="Open Sans"/>
                <a:ea typeface="Open Sans"/>
                <a:cs typeface="Open Sans"/>
                <a:sym typeface="Open Sans"/>
              </a:rPr>
              <a:t>Program Support </a:t>
            </a:r>
            <a:endParaRPr b="0" i="0" sz="1000" u="none" cap="none" strike="noStrike">
              <a:solidFill>
                <a:schemeClr val="lt1"/>
              </a:solidFill>
              <a:latin typeface="Arial"/>
              <a:ea typeface="Arial"/>
              <a:cs typeface="Arial"/>
              <a:sym typeface="Arial"/>
            </a:endParaRPr>
          </a:p>
          <a:p>
            <a:pPr indent="0" lvl="0" marL="0" rtl="0" algn="l">
              <a:lnSpc>
                <a:spcPct val="120000"/>
              </a:lnSpc>
              <a:spcBef>
                <a:spcPts val="0"/>
              </a:spcBef>
              <a:spcAft>
                <a:spcPts val="0"/>
              </a:spcAft>
              <a:buClr>
                <a:schemeClr val="dk1"/>
              </a:buClr>
              <a:buSzPts val="1500"/>
              <a:buFont typeface="Arial"/>
              <a:buNone/>
            </a:pPr>
            <a:r>
              <a:rPr lang="en" sz="1000">
                <a:solidFill>
                  <a:schemeClr val="lt1"/>
                </a:solidFill>
                <a:latin typeface="Open Sans"/>
                <a:ea typeface="Open Sans"/>
                <a:cs typeface="Open Sans"/>
                <a:sym typeface="Open Sans"/>
              </a:rPr>
              <a:t>Katie Conklin - Vice President of Programs</a:t>
            </a:r>
            <a:endParaRPr sz="1000">
              <a:solidFill>
                <a:schemeClr val="lt1"/>
              </a:solidFill>
            </a:endParaRPr>
          </a:p>
          <a:p>
            <a:pPr indent="0" lvl="0" marL="0" rtl="0" algn="l">
              <a:lnSpc>
                <a:spcPct val="120000"/>
              </a:lnSpc>
              <a:spcBef>
                <a:spcPts val="0"/>
              </a:spcBef>
              <a:spcAft>
                <a:spcPts val="0"/>
              </a:spcAft>
              <a:buClr>
                <a:schemeClr val="dk1"/>
              </a:buClr>
              <a:buSzPts val="1500"/>
              <a:buFont typeface="Arial"/>
              <a:buNone/>
            </a:pPr>
            <a:r>
              <a:rPr lang="en" sz="1000" u="sng">
                <a:solidFill>
                  <a:schemeClr val="lt1"/>
                </a:solidFill>
                <a:latin typeface="Open Sans"/>
                <a:ea typeface="Open Sans"/>
                <a:cs typeface="Open Sans"/>
                <a:sym typeface="Open Sans"/>
              </a:rPr>
              <a:t>K</a:t>
            </a:r>
            <a:r>
              <a:rPr lang="en" sz="1000" u="sng">
                <a:solidFill>
                  <a:schemeClr val="lt1"/>
                </a:solidFill>
                <a:latin typeface="Open Sans"/>
                <a:ea typeface="Open Sans"/>
                <a:cs typeface="Open Sans"/>
                <a:sym typeface="Open Sans"/>
                <a:hlinkClick r:id="rId5">
                  <a:extLst>
                    <a:ext uri="{A12FA001-AC4F-418D-AE19-62706E023703}">
                      <ahyp:hlinkClr val="tx"/>
                    </a:ext>
                  </a:extLst>
                </a:hlinkClick>
              </a:rPr>
              <a:t>atie@erikaslighthouse.org</a:t>
            </a:r>
            <a:r>
              <a:rPr lang="en" sz="1000">
                <a:solidFill>
                  <a:schemeClr val="lt1"/>
                </a:solidFill>
                <a:latin typeface="Open Sans"/>
                <a:ea typeface="Open Sans"/>
                <a:cs typeface="Open Sans"/>
                <a:sym typeface="Open Sans"/>
              </a:rPr>
              <a:t> </a:t>
            </a:r>
            <a:endParaRPr sz="1000">
              <a:solidFill>
                <a:schemeClr val="lt1"/>
              </a:solidFill>
              <a:latin typeface="Open Sans"/>
              <a:ea typeface="Open Sans"/>
              <a:cs typeface="Open Sans"/>
              <a:sym typeface="Open Sans"/>
            </a:endParaRPr>
          </a:p>
          <a:p>
            <a:pPr indent="0" lvl="0" marL="0" rtl="0" algn="l">
              <a:lnSpc>
                <a:spcPct val="120000"/>
              </a:lnSpc>
              <a:spcBef>
                <a:spcPts val="0"/>
              </a:spcBef>
              <a:spcAft>
                <a:spcPts val="0"/>
              </a:spcAft>
              <a:buClr>
                <a:schemeClr val="dk1"/>
              </a:buClr>
              <a:buSzPts val="1500"/>
              <a:buFont typeface="Arial"/>
              <a:buNone/>
            </a:pPr>
            <a:r>
              <a:t/>
            </a:r>
            <a:endParaRPr sz="1000">
              <a:solidFill>
                <a:schemeClr val="lt1"/>
              </a:solidFill>
              <a:latin typeface="Open Sans"/>
              <a:ea typeface="Open Sans"/>
              <a:cs typeface="Open Sans"/>
              <a:sym typeface="Open Sans"/>
            </a:endParaRPr>
          </a:p>
          <a:p>
            <a:pPr indent="0" lvl="0" marL="0" marR="0" rtl="0" algn="l">
              <a:lnSpc>
                <a:spcPct val="120000"/>
              </a:lnSpc>
              <a:spcBef>
                <a:spcPts val="0"/>
              </a:spcBef>
              <a:spcAft>
                <a:spcPts val="0"/>
              </a:spcAft>
              <a:buClr>
                <a:srgbClr val="000000"/>
              </a:buClr>
              <a:buSzPts val="1500"/>
              <a:buFont typeface="Arial"/>
              <a:buNone/>
            </a:pPr>
            <a:r>
              <a:rPr b="0" i="0" lang="en" sz="1000" u="none" cap="none" strike="noStrike">
                <a:solidFill>
                  <a:schemeClr val="lt1"/>
                </a:solidFill>
                <a:latin typeface="Open Sans"/>
                <a:ea typeface="Open Sans"/>
                <a:cs typeface="Open Sans"/>
                <a:sym typeface="Open Sans"/>
              </a:rPr>
              <a:t>Ilana Sherman - Director of Education</a:t>
            </a:r>
            <a:endParaRPr b="0" i="0" sz="1000" u="none" cap="none" strike="noStrike">
              <a:solidFill>
                <a:schemeClr val="lt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500"/>
              <a:buFont typeface="Arial"/>
              <a:buNone/>
            </a:pPr>
            <a:r>
              <a:rPr b="0" i="0" lang="en" sz="1000" u="sng" cap="none" strike="noStrike">
                <a:solidFill>
                  <a:schemeClr val="lt1"/>
                </a:solidFill>
                <a:latin typeface="Open Sans"/>
                <a:ea typeface="Open Sans"/>
                <a:cs typeface="Open Sans"/>
                <a:sym typeface="Open Sans"/>
              </a:rPr>
              <a:t>I</a:t>
            </a:r>
            <a:r>
              <a:rPr b="0" i="0" lang="en" sz="1000" u="sng" cap="none" strike="noStrike">
                <a:solidFill>
                  <a:schemeClr val="lt1"/>
                </a:solidFill>
                <a:latin typeface="Open Sans"/>
                <a:ea typeface="Open Sans"/>
                <a:cs typeface="Open Sans"/>
                <a:sym typeface="Open Sans"/>
                <a:hlinkClick r:id="rId6">
                  <a:extLst>
                    <a:ext uri="{A12FA001-AC4F-418D-AE19-62706E023703}">
                      <ahyp:hlinkClr val="tx"/>
                    </a:ext>
                  </a:extLst>
                </a:hlinkClick>
              </a:rPr>
              <a:t>lana@erikaslighthouse.org</a:t>
            </a:r>
            <a:endParaRPr b="0" i="0" sz="1000" u="sng" cap="none" strike="noStrike">
              <a:solidFill>
                <a:srgbClr val="0563C1"/>
              </a:solidFill>
              <a:latin typeface="Open Sans"/>
              <a:ea typeface="Open Sans"/>
              <a:cs typeface="Open Sans"/>
              <a:sym typeface="Open Sans"/>
              <a:hlinkClick r:id="rId7">
                <a:extLst>
                  <a:ext uri="{A12FA001-AC4F-418D-AE19-62706E023703}">
                    <ahyp:hlinkClr val="tx"/>
                  </a:ext>
                </a:extLst>
              </a:hlinkClick>
            </a:endParaRPr>
          </a:p>
          <a:p>
            <a:pPr indent="0" lvl="0" marL="0" marR="0" rtl="0" algn="l">
              <a:lnSpc>
                <a:spcPct val="111966"/>
              </a:lnSpc>
              <a:spcBef>
                <a:spcPts val="0"/>
              </a:spcBef>
              <a:spcAft>
                <a:spcPts val="0"/>
              </a:spcAft>
              <a:buClr>
                <a:srgbClr val="000000"/>
              </a:buClr>
              <a:buSzPts val="1500"/>
              <a:buFont typeface="Arial"/>
              <a:buNone/>
            </a:pPr>
            <a:r>
              <a:t/>
            </a:r>
            <a:endParaRPr b="0" i="0" sz="1500" u="sng" cap="none" strike="noStrike">
              <a:solidFill>
                <a:srgbClr val="0563C1"/>
              </a:solidFill>
              <a:latin typeface="Open Sans"/>
              <a:ea typeface="Open Sans"/>
              <a:cs typeface="Open Sans"/>
              <a:sym typeface="Open Sans"/>
            </a:endParaRPr>
          </a:p>
          <a:p>
            <a:pPr indent="0" lvl="0" marL="0" marR="0" rtl="0" algn="l">
              <a:lnSpc>
                <a:spcPct val="111966"/>
              </a:lnSpc>
              <a:spcBef>
                <a:spcPts val="0"/>
              </a:spcBef>
              <a:spcAft>
                <a:spcPts val="0"/>
              </a:spcAft>
              <a:buClr>
                <a:srgbClr val="000000"/>
              </a:buClr>
              <a:buSzPts val="1500"/>
              <a:buFont typeface="Arial"/>
              <a:buNone/>
            </a:pPr>
            <a:r>
              <a:t/>
            </a:r>
            <a:endParaRPr b="0" i="0" sz="1500" u="sng" cap="none" strike="noStrike">
              <a:solidFill>
                <a:srgbClr val="0563C1"/>
              </a:solidFill>
              <a:latin typeface="Open Sans"/>
              <a:ea typeface="Open Sans"/>
              <a:cs typeface="Open Sans"/>
              <a:sym typeface="Open Sans"/>
            </a:endParaRPr>
          </a:p>
        </p:txBody>
      </p:sp>
      <p:sp>
        <p:nvSpPr>
          <p:cNvPr id="114" name="Google Shape;114;p19"/>
          <p:cNvSpPr txBox="1"/>
          <p:nvPr/>
        </p:nvSpPr>
        <p:spPr>
          <a:xfrm>
            <a:off x="4121150" y="480375"/>
            <a:ext cx="3661500" cy="1866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3200">
                <a:solidFill>
                  <a:schemeClr val="accent5"/>
                </a:solidFill>
                <a:latin typeface="Open Sans"/>
                <a:ea typeface="Open Sans"/>
                <a:cs typeface="Open Sans"/>
                <a:sym typeface="Open Sans"/>
              </a:rPr>
              <a:t>Thank You &amp; Enjoy the Staff Training</a:t>
            </a:r>
            <a:endParaRPr b="1" sz="4500">
              <a:solidFill>
                <a:schemeClr val="accent5"/>
              </a:solidFill>
              <a:latin typeface="Open Sans"/>
              <a:ea typeface="Open Sans"/>
              <a:cs typeface="Open Sans"/>
              <a:sym typeface="Open Sans"/>
            </a:endParaRPr>
          </a:p>
        </p:txBody>
      </p:sp>
      <p:pic>
        <p:nvPicPr>
          <p:cNvPr id="115" name="Google Shape;115;p19"/>
          <p:cNvPicPr preferRelativeResize="0"/>
          <p:nvPr/>
        </p:nvPicPr>
        <p:blipFill>
          <a:blip r:embed="rId8">
            <a:alphaModFix/>
          </a:blip>
          <a:stretch>
            <a:fillRect/>
          </a:stretch>
        </p:blipFill>
        <p:spPr>
          <a:xfrm>
            <a:off x="5154587" y="4097322"/>
            <a:ext cx="1989576" cy="9122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ELH Template">
  <a:themeElements>
    <a:clrScheme name="Simple Light">
      <a:dk1>
        <a:srgbClr val="000000"/>
      </a:dk1>
      <a:lt1>
        <a:srgbClr val="FFFFFF"/>
      </a:lt1>
      <a:dk2>
        <a:srgbClr val="595959"/>
      </a:dk2>
      <a:lt2>
        <a:srgbClr val="EEEEEE"/>
      </a:lt2>
      <a:accent1>
        <a:srgbClr val="3D7EDB"/>
      </a:accent1>
      <a:accent2>
        <a:srgbClr val="434345"/>
      </a:accent2>
      <a:accent3>
        <a:srgbClr val="939598"/>
      </a:accent3>
      <a:accent4>
        <a:srgbClr val="FF585F"/>
      </a:accent4>
      <a:accent5>
        <a:srgbClr val="FED100"/>
      </a:accent5>
      <a:accent6>
        <a:srgbClr val="85DA4C"/>
      </a:accent6>
      <a:hlink>
        <a:srgbClr val="FED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