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embeddedFontLst>
    <p:embeddedFont>
      <p:font typeface="Roboto"/>
      <p:regular r:id="rId35"/>
      <p:bold r:id="rId36"/>
      <p:italic r:id="rId37"/>
      <p:boldItalic r:id="rId38"/>
    </p:embeddedFont>
    <p:embeddedFont>
      <p:font typeface="Open Sans ExtraBold"/>
      <p:bold r:id="rId39"/>
      <p:boldItalic r:id="rId40"/>
    </p:embeddedFont>
    <p:embeddedFont>
      <p:font typeface="Merriweather"/>
      <p:regular r:id="rId41"/>
      <p:bold r:id="rId42"/>
      <p:italic r:id="rId43"/>
      <p:boldItalic r:id="rId44"/>
    </p:embeddedFont>
    <p:embeddedFont>
      <p:font typeface="Open Sans Light"/>
      <p:regular r:id="rId45"/>
      <p:bold r:id="rId46"/>
      <p:italic r:id="rId47"/>
      <p:boldItalic r:id="rId48"/>
    </p:embeddedFont>
    <p:embeddedFont>
      <p:font typeface="Open Sans"/>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ExtraBold-boldItalic.fntdata"/><Relationship Id="rId42" Type="http://schemas.openxmlformats.org/officeDocument/2006/relationships/font" Target="fonts/Merriweather-bold.fntdata"/><Relationship Id="rId41" Type="http://schemas.openxmlformats.org/officeDocument/2006/relationships/font" Target="fonts/Merriweather-regular.fntdata"/><Relationship Id="rId44" Type="http://schemas.openxmlformats.org/officeDocument/2006/relationships/font" Target="fonts/Merriweather-boldItalic.fntdata"/><Relationship Id="rId43" Type="http://schemas.openxmlformats.org/officeDocument/2006/relationships/font" Target="fonts/Merriweather-italic.fntdata"/><Relationship Id="rId46" Type="http://schemas.openxmlformats.org/officeDocument/2006/relationships/font" Target="fonts/OpenSansLight-bold.fntdata"/><Relationship Id="rId45" Type="http://schemas.openxmlformats.org/officeDocument/2006/relationships/font" Target="fonts/OpenSansLight-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OpenSansLight-boldItalic.fntdata"/><Relationship Id="rId47" Type="http://schemas.openxmlformats.org/officeDocument/2006/relationships/font" Target="fonts/OpenSansLight-italic.fntdata"/><Relationship Id="rId49" Type="http://schemas.openxmlformats.org/officeDocument/2006/relationships/font" Target="fonts/OpenSans-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font" Target="fonts/Roboto-regular.fntdata"/><Relationship Id="rId34" Type="http://schemas.openxmlformats.org/officeDocument/2006/relationships/slide" Target="slides/slide29.xml"/><Relationship Id="rId37" Type="http://schemas.openxmlformats.org/officeDocument/2006/relationships/font" Target="fonts/Roboto-italic.fntdata"/><Relationship Id="rId36" Type="http://schemas.openxmlformats.org/officeDocument/2006/relationships/font" Target="fonts/Roboto-bold.fntdata"/><Relationship Id="rId39" Type="http://schemas.openxmlformats.org/officeDocument/2006/relationships/font" Target="fonts/OpenSansExtraBold-bold.fntdata"/><Relationship Id="rId38" Type="http://schemas.openxmlformats.org/officeDocument/2006/relationships/font" Target="fonts/Roboto-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OpenSans-italic.fntdata"/><Relationship Id="rId50" Type="http://schemas.openxmlformats.org/officeDocument/2006/relationships/font" Target="fonts/OpenSans-bold.fntdata"/><Relationship Id="rId52"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g2e9c035fe6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 name="Google Shape;45;g2e9c035fe6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Welcome to the </a:t>
            </a:r>
            <a:r>
              <a:rPr lang="en"/>
              <a:t>implementation</a:t>
            </a:r>
            <a:r>
              <a:rPr lang="en"/>
              <a:t> training for the Erika’s Lighthouse Level II: Depression Awareness program.  We’re glad you could join us.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80a8c8a4a4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80a8c8a4a4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Open Sans"/>
                <a:ea typeface="Open Sans"/>
                <a:cs typeface="Open Sans"/>
                <a:sym typeface="Open Sans"/>
              </a:rPr>
              <a:t>Fighting adolescent depression requires compassion, empathy, and education. Our depression programs provide educators with youth-oriented materials that raise awareness, teach skills, encourage conversation, promote early identification and prevention, and help show teens that they are never alone. So many young people do not seek help they need. By raising awareness of depression and reducing the stigma that surrounds it through education that is teen-centered, factual and hopeful, we can change that.</a:t>
            </a:r>
            <a:endParaRPr>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Open Sans"/>
                <a:ea typeface="Open Sans"/>
                <a:cs typeface="Open Sans"/>
                <a:sym typeface="Open Sans"/>
              </a:rPr>
              <a:t>All programs are easy to download and implement and are available at no cost. The messages that come from Erika’s Lighthouse are hopeful, never dark, sensational or fear based. We focus on good mental health. Absolutely everyone, even those not going through depression, can learn to take care of themselves. </a:t>
            </a:r>
            <a:r>
              <a:rPr lang="en">
                <a:solidFill>
                  <a:srgbClr val="222222"/>
                </a:solidFill>
                <a:highlight>
                  <a:schemeClr val="lt1"/>
                </a:highlight>
                <a:latin typeface="Open Sans"/>
                <a:ea typeface="Open Sans"/>
                <a:cs typeface="Open Sans"/>
                <a:sym typeface="Open Sans"/>
              </a:rPr>
              <a:t>Our classroom programs are tier one, early intervention, and early identification programs. </a:t>
            </a:r>
            <a:r>
              <a:rPr lang="en">
                <a:solidFill>
                  <a:schemeClr val="dk1"/>
                </a:solidFill>
                <a:latin typeface="Open Sans"/>
                <a:ea typeface="Open Sans"/>
                <a:cs typeface="Open Sans"/>
                <a:sym typeface="Open Sans"/>
              </a:rPr>
              <a:t> </a:t>
            </a:r>
            <a:endParaRPr>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Open Sans"/>
                <a:ea typeface="Open Sans"/>
                <a:cs typeface="Open Sans"/>
                <a:sym typeface="Open Sans"/>
              </a:rPr>
              <a:t>This program can serve as your school’s primary depression and suicide awareness teaching tool or can be used to supplement the education you’re already providing your students through your own lesson plans, textbooks, other curricula and/or guest speakers. </a:t>
            </a:r>
            <a:r>
              <a:rPr lang="en">
                <a:solidFill>
                  <a:srgbClr val="222222"/>
                </a:solidFill>
                <a:highlight>
                  <a:schemeClr val="lt1"/>
                </a:highlight>
                <a:latin typeface="Open Sans"/>
                <a:ea typeface="Open Sans"/>
                <a:cs typeface="Open Sans"/>
                <a:sym typeface="Open Sans"/>
              </a:rPr>
              <a:t>Student education can be delivered in whatever class makes the most sense - </a:t>
            </a:r>
            <a:r>
              <a:rPr lang="en">
                <a:solidFill>
                  <a:srgbClr val="222222"/>
                </a:solidFill>
                <a:highlight>
                  <a:schemeClr val="lt1"/>
                </a:highlight>
                <a:latin typeface="Open Sans"/>
                <a:ea typeface="Open Sans"/>
                <a:cs typeface="Open Sans"/>
                <a:sym typeface="Open Sans"/>
              </a:rPr>
              <a:t>health class or advisory,</a:t>
            </a:r>
            <a:r>
              <a:rPr lang="en">
                <a:solidFill>
                  <a:srgbClr val="222222"/>
                </a:solidFill>
                <a:highlight>
                  <a:schemeClr val="lt1"/>
                </a:highlight>
                <a:latin typeface="Open Sans"/>
                <a:ea typeface="Open Sans"/>
                <a:cs typeface="Open Sans"/>
                <a:sym typeface="Open Sans"/>
              </a:rPr>
              <a:t> and can be taught by a health teacher, social worker, and/or counselor in conjunction with another classroom teacher.  Know that when you use our classroom programs as part of your depression and suicide prevention education -we are here for you. We are committed to partnering with you as you teach this program. Please let us know how we can best support you.</a:t>
            </a:r>
            <a:endParaRPr>
              <a:solidFill>
                <a:srgbClr val="222222"/>
              </a:solidFill>
              <a:highlight>
                <a:schemeClr val="lt1"/>
              </a:highlight>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spcBef>
                <a:spcPts val="120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76eb734ec6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76eb734ec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One of the first steps to take as you prepare to teach the Level II program is to choose your path. Two versions of the Level II program are available to teach - the Full version or the 1-Day version. The full version is made up of 4 lessons, each running about 40-45 minutes in length. Teaching the full version of Level II meets National Health Education Standards. The 1-day lesson is made up of one lesson, running about 40-45 minutes in length and this is a condensed version of the full program.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e9c035fe62_0_6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e9c035fe62_0_6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Open Sans"/>
                <a:ea typeface="Open Sans"/>
                <a:cs typeface="Open Sans"/>
                <a:sym typeface="Open Sans"/>
              </a:rPr>
              <a:t>Each lesson in the full version has objectives. In lesson 1 students will define that depression is a mood disorder, be able to </a:t>
            </a:r>
            <a:r>
              <a:rPr lang="en" sz="1000">
                <a:solidFill>
                  <a:schemeClr val="dk1"/>
                </a:solidFill>
                <a:latin typeface="Open Sans"/>
                <a:ea typeface="Open Sans"/>
                <a:cs typeface="Open Sans"/>
                <a:sym typeface="Open Sans"/>
              </a:rPr>
              <a:t>describe</a:t>
            </a:r>
            <a:r>
              <a:rPr lang="en" sz="1000">
                <a:solidFill>
                  <a:schemeClr val="dk1"/>
                </a:solidFill>
                <a:latin typeface="Open Sans"/>
                <a:ea typeface="Open Sans"/>
                <a:cs typeface="Open Sans"/>
                <a:sym typeface="Open Sans"/>
              </a:rPr>
              <a:t> the signs &amp; </a:t>
            </a:r>
            <a:r>
              <a:rPr lang="en" sz="1000">
                <a:solidFill>
                  <a:schemeClr val="dk1"/>
                </a:solidFill>
                <a:latin typeface="Open Sans"/>
                <a:ea typeface="Open Sans"/>
                <a:cs typeface="Open Sans"/>
                <a:sym typeface="Open Sans"/>
              </a:rPr>
              <a:t>symptoms</a:t>
            </a:r>
            <a:r>
              <a:rPr lang="en" sz="1000">
                <a:solidFill>
                  <a:schemeClr val="dk1"/>
                </a:solidFill>
                <a:latin typeface="Open Sans"/>
                <a:ea typeface="Open Sans"/>
                <a:cs typeface="Open Sans"/>
                <a:sym typeface="Open Sans"/>
              </a:rPr>
              <a:t>, risk factors and resources for depression. They will also learn how to access a reliable, trusted adult at school. In lesson 2, students will understand stigma, the treatment </a:t>
            </a:r>
            <a:r>
              <a:rPr lang="en" sz="1000">
                <a:solidFill>
                  <a:schemeClr val="dk1"/>
                </a:solidFill>
                <a:latin typeface="Open Sans"/>
                <a:ea typeface="Open Sans"/>
                <a:cs typeface="Open Sans"/>
                <a:sym typeface="Open Sans"/>
              </a:rPr>
              <a:t>available</a:t>
            </a:r>
            <a:r>
              <a:rPr lang="en" sz="1000">
                <a:solidFill>
                  <a:schemeClr val="dk1"/>
                </a:solidFill>
                <a:latin typeface="Open Sans"/>
                <a:ea typeface="Open Sans"/>
                <a:cs typeface="Open Sans"/>
                <a:sym typeface="Open Sans"/>
              </a:rPr>
              <a:t> for depression, and </a:t>
            </a:r>
            <a:r>
              <a:rPr lang="en" sz="1000">
                <a:solidFill>
                  <a:schemeClr val="dk1"/>
                </a:solidFill>
                <a:latin typeface="Open Sans"/>
                <a:ea typeface="Open Sans"/>
                <a:cs typeface="Open Sans"/>
                <a:sym typeface="Open Sans"/>
              </a:rPr>
              <a:t>demonstrate</a:t>
            </a:r>
            <a:r>
              <a:rPr lang="en" sz="1000">
                <a:solidFill>
                  <a:schemeClr val="dk1"/>
                </a:solidFill>
                <a:latin typeface="Open Sans"/>
                <a:ea typeface="Open Sans"/>
                <a:cs typeface="Open Sans"/>
                <a:sym typeface="Open Sans"/>
              </a:rPr>
              <a:t> how to reach out for help for themself or a friend. In lesson 3, students will demonstrate how to help themself or others, discuss how to support their mental health, and demonstrate the ability to use interpersonal </a:t>
            </a:r>
            <a:r>
              <a:rPr lang="en" sz="1000">
                <a:solidFill>
                  <a:schemeClr val="dk1"/>
                </a:solidFill>
                <a:latin typeface="Open Sans"/>
                <a:ea typeface="Open Sans"/>
                <a:cs typeface="Open Sans"/>
                <a:sym typeface="Open Sans"/>
              </a:rPr>
              <a:t>communication</a:t>
            </a:r>
            <a:r>
              <a:rPr lang="en" sz="1000">
                <a:solidFill>
                  <a:schemeClr val="dk1"/>
                </a:solidFill>
                <a:latin typeface="Open Sans"/>
                <a:ea typeface="Open Sans"/>
                <a:cs typeface="Open Sans"/>
                <a:sym typeface="Open Sans"/>
              </a:rPr>
              <a:t> skills to support health and well-being of themself and others. Lesson 4 is a student skills check where students can establish a plan for maintaining and improving their mental health. </a:t>
            </a:r>
            <a:endParaRPr sz="1000">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769d1de41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769d1de41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Open Sans"/>
                <a:ea typeface="Open Sans"/>
                <a:cs typeface="Open Sans"/>
                <a:sym typeface="Open Sans"/>
              </a:rPr>
              <a:t>The 1-day version of the Level II classroom program consists of an engaging and interactive lesson designed to be taught to provide students with increased </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rPr lang="en" sz="1000">
                <a:solidFill>
                  <a:schemeClr val="dk1"/>
                </a:solidFill>
                <a:latin typeface="Open Sans"/>
                <a:ea typeface="Open Sans"/>
                <a:cs typeface="Open Sans"/>
                <a:sym typeface="Open Sans"/>
              </a:rPr>
              <a:t>-knowledge of key concepts related to </a:t>
            </a:r>
            <a:r>
              <a:rPr lang="en" sz="1000">
                <a:solidFill>
                  <a:schemeClr val="dk1"/>
                </a:solidFill>
                <a:latin typeface="Open Sans"/>
                <a:ea typeface="Open Sans"/>
                <a:cs typeface="Open Sans"/>
                <a:sym typeface="Open Sans"/>
              </a:rPr>
              <a:t>identifying</a:t>
            </a:r>
            <a:r>
              <a:rPr lang="en" sz="1000">
                <a:solidFill>
                  <a:schemeClr val="dk1"/>
                </a:solidFill>
                <a:latin typeface="Open Sans"/>
                <a:ea typeface="Open Sans"/>
                <a:cs typeface="Open Sans"/>
                <a:sym typeface="Open Sans"/>
              </a:rPr>
              <a:t> depression</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rPr lang="en" sz="1000">
                <a:solidFill>
                  <a:schemeClr val="dk1"/>
                </a:solidFill>
                <a:latin typeface="Open Sans"/>
                <a:ea typeface="Open Sans"/>
                <a:cs typeface="Open Sans"/>
                <a:sym typeface="Open Sans"/>
              </a:rPr>
              <a:t>-self-advocacy and peer-to-peer intervention to promote help-seeking</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rPr lang="en" sz="1000">
                <a:solidFill>
                  <a:schemeClr val="dk1"/>
                </a:solidFill>
                <a:latin typeface="Open Sans"/>
                <a:ea typeface="Open Sans"/>
                <a:cs typeface="Open Sans"/>
                <a:sym typeface="Open Sans"/>
              </a:rPr>
              <a:t>-awareness of how students can support this own mental health and well-being</a:t>
            </a:r>
            <a:endParaRPr sz="1000">
              <a:solidFill>
                <a:schemeClr val="dk1"/>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e9c035fe62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e9c035fe62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sz="1000">
                <a:solidFill>
                  <a:schemeClr val="dk1"/>
                </a:solidFill>
                <a:latin typeface="Open Sans"/>
                <a:ea typeface="Open Sans"/>
                <a:cs typeface="Open Sans"/>
                <a:sym typeface="Open Sans"/>
              </a:rPr>
              <a:t>Everything you need to teach the Level II program is on the Resource Portal.   The Full and 1-day program are video-based programs that include a facilitator guide, student-facing slides, student workbooks, self-referral cards, student bookmarks and pre and post tests. On the right side of the slide, you can see what the Full program looks like on the resource portal.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e9c035fe62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e9c035fe62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Open Sans"/>
                <a:ea typeface="Open Sans"/>
                <a:cs typeface="Open Sans"/>
                <a:sym typeface="Open Sans"/>
              </a:rPr>
              <a:t>Here are some steps to take before you teach each lesson:  review the Facilitator Guide, watch the video, review the student-facing  slides and prep any classroom materials and/or pre and post test for your students. We recommend informing the school mental health team that you are teaching this program, especially if you will be using the self-referral cards.  Once you have completed the first two steps, you are ready to teach the program. After you teach, please complete the required Report on Impact form letting Erika’s Lighthouse know you have taught the program and then complete the Educator Evaluation Survey.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76eb734ec6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76eb734ec6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We’re now going to go through some of the resources you will use to teach the Level II program. Both versions of the Level II program have a complete </a:t>
            </a:r>
            <a:r>
              <a:rPr lang="en">
                <a:latin typeface="Open Sans"/>
                <a:ea typeface="Open Sans"/>
                <a:cs typeface="Open Sans"/>
                <a:sym typeface="Open Sans"/>
              </a:rPr>
              <a:t>facilitator's</a:t>
            </a:r>
            <a:r>
              <a:rPr lang="en">
                <a:latin typeface="Open Sans"/>
                <a:ea typeface="Open Sans"/>
                <a:cs typeface="Open Sans"/>
                <a:sym typeface="Open Sans"/>
              </a:rPr>
              <a:t> </a:t>
            </a:r>
            <a:r>
              <a:rPr lang="en">
                <a:latin typeface="Open Sans"/>
                <a:ea typeface="Open Sans"/>
                <a:cs typeface="Open Sans"/>
                <a:sym typeface="Open Sans"/>
              </a:rPr>
              <a:t>guide</a:t>
            </a:r>
            <a:r>
              <a:rPr lang="en">
                <a:latin typeface="Open Sans"/>
                <a:ea typeface="Open Sans"/>
                <a:cs typeface="Open Sans"/>
                <a:sym typeface="Open Sans"/>
              </a:rPr>
              <a:t> for you to use. The facilitator’s guide lists all of the materials that you will need to teach the program. It also includes a full teaching script that pairs with the student facing slide deck.</a:t>
            </a:r>
            <a:endParaRPr>
              <a:latin typeface="Open Sans"/>
              <a:ea typeface="Open Sans"/>
              <a:cs typeface="Open Sans"/>
              <a:sym typeface="Open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e9c035fe62_0_3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e9c035fe62_0_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lang="en">
                <a:solidFill>
                  <a:schemeClr val="dk1"/>
                </a:solidFill>
                <a:highlight>
                  <a:schemeClr val="lt1"/>
                </a:highlight>
              </a:rPr>
              <a:t>One strength of our classroom programs is our videos. And a strength of our videos is their authenticity. The teens in the videos are real teens, not actors, talking about their life, their depression, how it started, what has helped them, who has helped them, and how they practice good mental health. In our Level II program, the messages delivered come from young people who look and sound like most students, making it easier for a young person to recognize themselves in our videos.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e9c035fe62_0_4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e9c035fe62_0_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Each lesson in the Level II program has an opportunity for students to select which student story they would like to learn more about. The links to the student stories are divided into 3 </a:t>
            </a:r>
            <a:r>
              <a:rPr lang="en">
                <a:latin typeface="Open Sans"/>
                <a:ea typeface="Open Sans"/>
                <a:cs typeface="Open Sans"/>
                <a:sym typeface="Open Sans"/>
              </a:rPr>
              <a:t>categories</a:t>
            </a:r>
            <a:r>
              <a:rPr lang="en">
                <a:latin typeface="Open Sans"/>
                <a:ea typeface="Open Sans"/>
                <a:cs typeface="Open Sans"/>
                <a:sym typeface="Open Sans"/>
              </a:rPr>
              <a:t> - Signs &amp; </a:t>
            </a:r>
            <a:r>
              <a:rPr lang="en">
                <a:latin typeface="Open Sans"/>
                <a:ea typeface="Open Sans"/>
                <a:cs typeface="Open Sans"/>
                <a:sym typeface="Open Sans"/>
              </a:rPr>
              <a:t>Symptoms</a:t>
            </a:r>
            <a:r>
              <a:rPr lang="en">
                <a:latin typeface="Open Sans"/>
                <a:ea typeface="Open Sans"/>
                <a:cs typeface="Open Sans"/>
                <a:sym typeface="Open Sans"/>
              </a:rPr>
              <a:t>, help-seeking and coping strategies, which aligns with each </a:t>
            </a:r>
            <a:r>
              <a:rPr lang="en">
                <a:latin typeface="Open Sans"/>
                <a:ea typeface="Open Sans"/>
                <a:cs typeface="Open Sans"/>
                <a:sym typeface="Open Sans"/>
              </a:rPr>
              <a:t>lesson</a:t>
            </a:r>
            <a:r>
              <a:rPr lang="en">
                <a:latin typeface="Open Sans"/>
                <a:ea typeface="Open Sans"/>
                <a:cs typeface="Open Sans"/>
                <a:sym typeface="Open Sans"/>
              </a:rPr>
              <a:t> topic. You may choose to listen ahead of time to the student stories and pre-determine which student story you would like your students to learn about. The format of this program allows for a lot of small group work and opportunity for students to dive deeper if you’d like.</a:t>
            </a:r>
            <a:endParaRPr>
              <a:latin typeface="Open Sans"/>
              <a:ea typeface="Open Sans"/>
              <a:cs typeface="Open Sans"/>
              <a:sym typeface="Open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cfb8921805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1cfb8921805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We are going to meet Catharine and hear how she describes her signs and </a:t>
            </a:r>
            <a:r>
              <a:rPr lang="en" sz="1000">
                <a:latin typeface="Open Sans"/>
                <a:ea typeface="Open Sans"/>
                <a:cs typeface="Open Sans"/>
                <a:sym typeface="Open Sans"/>
              </a:rPr>
              <a:t>symptoms of depression. We hope this gives you a nice overview of the messages in the Level II program.</a:t>
            </a:r>
            <a:endParaRPr sz="1000">
              <a:latin typeface="Open Sans"/>
              <a:ea typeface="Open Sans"/>
              <a:cs typeface="Open Sans"/>
              <a:sym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g2e9c035fe62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 name="Google Shape;51;g2e9c035fe62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The Level II implementation training will review the Core Messages from Erika’s Lighthouse, the objectives &amp; </a:t>
            </a:r>
            <a:r>
              <a:rPr lang="en">
                <a:solidFill>
                  <a:schemeClr val="dk1"/>
                </a:solidFill>
                <a:latin typeface="Open Sans"/>
                <a:ea typeface="Open Sans"/>
                <a:cs typeface="Open Sans"/>
                <a:sym typeface="Open Sans"/>
              </a:rPr>
              <a:t>components</a:t>
            </a:r>
            <a:r>
              <a:rPr lang="en">
                <a:solidFill>
                  <a:schemeClr val="dk1"/>
                </a:solidFill>
                <a:latin typeface="Open Sans"/>
                <a:ea typeface="Open Sans"/>
                <a:cs typeface="Open Sans"/>
                <a:sym typeface="Open Sans"/>
              </a:rPr>
              <a:t> of the Level II program, how to address </a:t>
            </a:r>
            <a:r>
              <a:rPr lang="en">
                <a:solidFill>
                  <a:schemeClr val="dk1"/>
                </a:solidFill>
                <a:latin typeface="Open Sans"/>
                <a:ea typeface="Open Sans"/>
                <a:cs typeface="Open Sans"/>
                <a:sym typeface="Open Sans"/>
              </a:rPr>
              <a:t>sensitive</a:t>
            </a:r>
            <a:r>
              <a:rPr lang="en">
                <a:solidFill>
                  <a:schemeClr val="dk1"/>
                </a:solidFill>
                <a:latin typeface="Open Sans"/>
                <a:ea typeface="Open Sans"/>
                <a:cs typeface="Open Sans"/>
                <a:sym typeface="Open Sans"/>
              </a:rPr>
              <a:t> topics within the </a:t>
            </a:r>
            <a:r>
              <a:rPr lang="en">
                <a:solidFill>
                  <a:schemeClr val="dk1"/>
                </a:solidFill>
                <a:latin typeface="Open Sans"/>
                <a:ea typeface="Open Sans"/>
                <a:cs typeface="Open Sans"/>
                <a:sym typeface="Open Sans"/>
              </a:rPr>
              <a:t>classroom, the content of the program and tips for successful teaching and implementation. </a:t>
            </a:r>
            <a:endParaRPr>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e9c035fe62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e9c035fe62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Each lesson has </a:t>
            </a:r>
            <a:r>
              <a:rPr lang="en">
                <a:latin typeface="Open Sans"/>
                <a:ea typeface="Open Sans"/>
                <a:cs typeface="Open Sans"/>
                <a:sym typeface="Open Sans"/>
              </a:rPr>
              <a:t>its</a:t>
            </a:r>
            <a:r>
              <a:rPr lang="en">
                <a:latin typeface="Open Sans"/>
                <a:ea typeface="Open Sans"/>
                <a:cs typeface="Open Sans"/>
                <a:sym typeface="Open Sans"/>
              </a:rPr>
              <a:t> own student facing slide deck. Here is a sample of one of the slide shows. We encourage you to take a look at each deck prior to showing them to students. </a:t>
            </a:r>
            <a:endParaRPr>
              <a:latin typeface="Open Sans"/>
              <a:ea typeface="Open Sans"/>
              <a:cs typeface="Open Sans"/>
              <a:sym typeface="Open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76eb734ec6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76eb734ec6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The student workbooks are used in a variety of ways. First, students will </a:t>
            </a:r>
            <a:r>
              <a:rPr lang="en">
                <a:latin typeface="Open Sans"/>
                <a:ea typeface="Open Sans"/>
                <a:cs typeface="Open Sans"/>
                <a:sym typeface="Open Sans"/>
              </a:rPr>
              <a:t>record</a:t>
            </a:r>
            <a:r>
              <a:rPr lang="en">
                <a:latin typeface="Open Sans"/>
                <a:ea typeface="Open Sans"/>
                <a:cs typeface="Open Sans"/>
                <a:sym typeface="Open Sans"/>
              </a:rPr>
              <a:t> their answers to the video prompts in the workbook. </a:t>
            </a:r>
            <a:r>
              <a:rPr lang="en">
                <a:latin typeface="Open Sans"/>
                <a:ea typeface="Open Sans"/>
                <a:cs typeface="Open Sans"/>
                <a:sym typeface="Open Sans"/>
              </a:rPr>
              <a:t>Second, they can keep the workbooks so that they have access to important information, such as the role play, who they identify as their trusted adults, and a prompt for how to ask for help, if needed. We recommend either printing a copy for each student or using the fillable form. </a:t>
            </a:r>
            <a:endParaRPr>
              <a:latin typeface="Open Sans"/>
              <a:ea typeface="Open Sans"/>
              <a:cs typeface="Open Sans"/>
              <a:sym typeface="Open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e9c035fe62_0_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We want to ensure that </a:t>
            </a:r>
            <a:r>
              <a:rPr lang="en" sz="1000">
                <a:solidFill>
                  <a:schemeClr val="dk1"/>
                </a:solidFill>
                <a:latin typeface="Open Sans"/>
                <a:ea typeface="Open Sans"/>
                <a:cs typeface="Open Sans"/>
                <a:sym typeface="Open Sans"/>
              </a:rPr>
              <a:t>students</a:t>
            </a:r>
            <a:r>
              <a:rPr lang="en" sz="1000">
                <a:solidFill>
                  <a:schemeClr val="dk1"/>
                </a:solidFill>
                <a:latin typeface="Open Sans"/>
                <a:ea typeface="Open Sans"/>
                <a:cs typeface="Open Sans"/>
                <a:sym typeface="Open Sans"/>
              </a:rPr>
              <a:t> know where they can access a trusted adult at school. So, the student bookmarks have a blank space for you or the </a:t>
            </a:r>
            <a:r>
              <a:rPr lang="en" sz="1000">
                <a:solidFill>
                  <a:schemeClr val="dk1"/>
                </a:solidFill>
                <a:latin typeface="Open Sans"/>
                <a:ea typeface="Open Sans"/>
                <a:cs typeface="Open Sans"/>
                <a:sym typeface="Open Sans"/>
              </a:rPr>
              <a:t>students</a:t>
            </a:r>
            <a:r>
              <a:rPr lang="en" sz="1000">
                <a:solidFill>
                  <a:schemeClr val="dk1"/>
                </a:solidFill>
                <a:latin typeface="Open Sans"/>
                <a:ea typeface="Open Sans"/>
                <a:cs typeface="Open Sans"/>
                <a:sym typeface="Open Sans"/>
              </a:rPr>
              <a:t> to write down the name of the school counselor or school social worker. We </a:t>
            </a:r>
            <a:r>
              <a:rPr lang="en" sz="1000">
                <a:solidFill>
                  <a:schemeClr val="dk1"/>
                </a:solidFill>
                <a:latin typeface="Open Sans"/>
                <a:ea typeface="Open Sans"/>
                <a:cs typeface="Open Sans"/>
                <a:sym typeface="Open Sans"/>
              </a:rPr>
              <a:t>encourage</a:t>
            </a:r>
            <a:r>
              <a:rPr lang="en" sz="1000">
                <a:solidFill>
                  <a:schemeClr val="dk1"/>
                </a:solidFill>
                <a:latin typeface="Open Sans"/>
                <a:ea typeface="Open Sans"/>
                <a:cs typeface="Open Sans"/>
                <a:sym typeface="Open Sans"/>
              </a:rPr>
              <a:t> you to also include their office number so that students know where they can locate them in the building. If your school does not have an onsite counselor or social worker, you can encourage the students to write down who they </a:t>
            </a:r>
            <a:r>
              <a:rPr lang="en" sz="1000">
                <a:solidFill>
                  <a:schemeClr val="dk1"/>
                </a:solidFill>
                <a:latin typeface="Open Sans"/>
                <a:ea typeface="Open Sans"/>
                <a:cs typeface="Open Sans"/>
                <a:sym typeface="Open Sans"/>
              </a:rPr>
              <a:t>identify</a:t>
            </a:r>
            <a:r>
              <a:rPr lang="en" sz="1000">
                <a:solidFill>
                  <a:schemeClr val="dk1"/>
                </a:solidFill>
                <a:latin typeface="Open Sans"/>
                <a:ea typeface="Open Sans"/>
                <a:cs typeface="Open Sans"/>
                <a:sym typeface="Open Sans"/>
              </a:rPr>
              <a:t> as a trusted adult. That could be a family member, coach, someone in their community,  or YOU! </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You will notice, that on one side the student bookmark lists the signs and symptoms of depression and on the other side, there are tips for taking care of their mental health. </a:t>
            </a:r>
            <a:endParaRPr/>
          </a:p>
        </p:txBody>
      </p:sp>
      <p:sp>
        <p:nvSpPr>
          <p:cNvPr id="264" name="Google Shape;264;g2e9c035fe62_0_5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cfb8921805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cfb8921805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lang="en">
                <a:solidFill>
                  <a:schemeClr val="dk1"/>
                </a:solidFill>
              </a:rPr>
              <a:t>Lesson 4 is a skills check. There are three portions for the skills check: a true/false quiz, a mental health checklist, and a mental health journal. These assignments are optional and just ideas, if you have an idea that feels more appropriate for your students you are welcome to use something different.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cfb8921805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1cfb8921805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Open Sans"/>
                <a:ea typeface="Open Sans"/>
                <a:cs typeface="Open Sans"/>
                <a:sym typeface="Open Sans"/>
              </a:rPr>
              <a:t>Erika’s Lighthouse does not use screeners, we use a self-referral card. Here you can see an </a:t>
            </a:r>
            <a:r>
              <a:rPr lang="en" sz="1000">
                <a:solidFill>
                  <a:schemeClr val="dk1"/>
                </a:solidFill>
                <a:latin typeface="Open Sans"/>
                <a:ea typeface="Open Sans"/>
                <a:cs typeface="Open Sans"/>
                <a:sym typeface="Open Sans"/>
              </a:rPr>
              <a:t>example</a:t>
            </a:r>
            <a:r>
              <a:rPr lang="en" sz="1000">
                <a:solidFill>
                  <a:schemeClr val="dk1"/>
                </a:solidFill>
                <a:latin typeface="Open Sans"/>
                <a:ea typeface="Open Sans"/>
                <a:cs typeface="Open Sans"/>
                <a:sym typeface="Open Sans"/>
              </a:rPr>
              <a:t> of the it. On this card, it gives </a:t>
            </a:r>
            <a:r>
              <a:rPr lang="en" sz="1000">
                <a:solidFill>
                  <a:schemeClr val="dk1"/>
                </a:solidFill>
                <a:latin typeface="Open Sans"/>
                <a:ea typeface="Open Sans"/>
                <a:cs typeface="Open Sans"/>
                <a:sym typeface="Open Sans"/>
              </a:rPr>
              <a:t>students</a:t>
            </a:r>
            <a:r>
              <a:rPr lang="en" sz="1000">
                <a:solidFill>
                  <a:schemeClr val="dk1"/>
                </a:solidFill>
                <a:latin typeface="Open Sans"/>
                <a:ea typeface="Open Sans"/>
                <a:cs typeface="Open Sans"/>
                <a:sym typeface="Open Sans"/>
              </a:rPr>
              <a:t> the option of choosing the following: I would like to speak to a mental health worker in 24 hours, in 7 days, I do not need to speak to someone. If you will be using the self-referral cards, please ensure that every </a:t>
            </a:r>
            <a:r>
              <a:rPr lang="en" sz="1000">
                <a:solidFill>
                  <a:schemeClr val="dk1"/>
                </a:solidFill>
                <a:latin typeface="Open Sans"/>
                <a:ea typeface="Open Sans"/>
                <a:cs typeface="Open Sans"/>
                <a:sym typeface="Open Sans"/>
              </a:rPr>
              <a:t>student turns one in at the end of the lesson. </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rPr lang="en" sz="1000">
                <a:solidFill>
                  <a:schemeClr val="dk1"/>
                </a:solidFill>
              </a:rPr>
              <a:t>Like everything else in our program, you have flexibility and </a:t>
            </a:r>
            <a:r>
              <a:rPr lang="en" sz="1000">
                <a:solidFill>
                  <a:schemeClr val="dk1"/>
                </a:solidFill>
              </a:rPr>
              <a:t>choice</a:t>
            </a:r>
            <a:r>
              <a:rPr lang="en" sz="1000">
                <a:solidFill>
                  <a:schemeClr val="dk1"/>
                </a:solidFill>
              </a:rPr>
              <a:t> about using the self- referral cards. However, if you are planning to use them please make sure to collaborate with the mental health professionals in your building as they may see an uptick in the number of students who need support. </a:t>
            </a:r>
            <a:endParaRPr sz="1000">
              <a:solidFill>
                <a:schemeClr val="dk1"/>
              </a:solidFill>
            </a:endParaRPr>
          </a:p>
          <a:p>
            <a:pPr indent="0" lvl="0" marL="0" rtl="0" algn="l">
              <a:spcBef>
                <a:spcPts val="0"/>
              </a:spcBef>
              <a:spcAft>
                <a:spcPts val="0"/>
              </a:spcAft>
              <a:buNone/>
            </a:pPr>
            <a:r>
              <a:t/>
            </a:r>
            <a:endParaRPr sz="1000">
              <a:solidFill>
                <a:schemeClr val="dk1"/>
              </a:solidFill>
              <a:latin typeface="Open Sans"/>
              <a:ea typeface="Open Sans"/>
              <a:cs typeface="Open Sans"/>
              <a:sym typeface="Open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786781a8e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786781a8e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ask you to have students complete the pre and post tests as part of teaching the Level II program. If teaching the full program, students will complete the pre-test before Lesson 1 and will complete the post-test after Lesson 3. If teaching the 1-day lesson, students will complete the pre test before the lesson and the post-test after the lesson. The results of the pre and post tests can be found on the Erika’s Lighthouse Data Center on the Resource Portal, which is updated daily.</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d0af19a0e4_0_317:notes"/>
          <p:cNvSpPr/>
          <p:nvPr>
            <p:ph idx="2" type="sldImg"/>
          </p:nvPr>
        </p:nvSpPr>
        <p:spPr>
          <a:xfrm>
            <a:off x="399363" y="685488"/>
            <a:ext cx="60609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7" name="Google Shape;307;g1d0af19a0e4_0_317:notes"/>
          <p:cNvSpPr txBox="1"/>
          <p:nvPr>
            <p:ph idx="1" type="body"/>
          </p:nvPr>
        </p:nvSpPr>
        <p:spPr>
          <a:xfrm>
            <a:off x="686108" y="4344100"/>
            <a:ext cx="5485800" cy="411450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After our many years working with schools, we have developed some helpful tips for a successful program. First, our programs are extremely flexible. You can edit slide decks, cut something or add something from a lesson. Please feel free to make the script and the program materials work for you. Second, you know your students best.You know what content they are ready for and how to continue the conversation in meaningful ways. It is best practice not to deliver this program at the end of a day or on a Friday and to make sure there is extra mental health support on the days the programs are taught. And lastly, a plan should be in plan for how to handle self-referrals and who will be supporting that process. Please know that Erika’s Lighthouse education team is here to support you. Should you have any questions or concerns you are welcome to contact them</a:t>
            </a:r>
            <a:endParaRPr sz="10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000">
              <a:latin typeface="Open Sans"/>
              <a:ea typeface="Open Sans"/>
              <a:cs typeface="Open Sans"/>
              <a:sym typeface="Open Sans"/>
            </a:endParaRPr>
          </a:p>
        </p:txBody>
      </p:sp>
      <p:sp>
        <p:nvSpPr>
          <p:cNvPr id="308" name="Google Shape;308;g1d0af19a0e4_0_317:notes"/>
          <p:cNvSpPr txBox="1"/>
          <p:nvPr/>
        </p:nvSpPr>
        <p:spPr>
          <a:xfrm>
            <a:off x="3884355" y="8685098"/>
            <a:ext cx="2972100" cy="457500"/>
          </a:xfrm>
          <a:prstGeom prst="rect">
            <a:avLst/>
          </a:prstGeom>
          <a:noFill/>
          <a:ln>
            <a:noFill/>
          </a:ln>
        </p:spPr>
        <p:txBody>
          <a:bodyPr anchorCtr="0" anchor="b" bIns="45650" lIns="91300" spcFirstLastPara="1" rIns="91300" wrap="square" tIns="45650">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e9c035fe62_0_40:notes"/>
          <p:cNvSpPr/>
          <p:nvPr>
            <p:ph idx="2" type="sldImg"/>
          </p:nvPr>
        </p:nvSpPr>
        <p:spPr>
          <a:xfrm>
            <a:off x="381392"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e9c035fe62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“As an organization, Erika’s Lighthouse promotes inclusive school cultures around mental health by using a four-pillar approach to impact every stakeholder in a young person’s life. These four pillars include classroom education, student-led empowerment clubs, family engagement and school policy &amp; staff training.”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e9c035fe62_0_6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e9c035fe62_0_6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you are interested and time allows, we offer many extension lessons to </a:t>
            </a:r>
            <a:r>
              <a:rPr lang="en"/>
              <a:t>continue</a:t>
            </a:r>
            <a:r>
              <a:rPr lang="en"/>
              <a:t> this </a:t>
            </a:r>
            <a:r>
              <a:rPr lang="en"/>
              <a:t>important</a:t>
            </a:r>
            <a:r>
              <a:rPr lang="en"/>
              <a:t> conversation with students. There’s a mental health </a:t>
            </a:r>
            <a:r>
              <a:rPr lang="en"/>
              <a:t>jeopardy</a:t>
            </a:r>
            <a:r>
              <a:rPr lang="en"/>
              <a:t> game that you can play, mental health Recharge, or worksheets to help students overcome barriers for asking for help. There are many resources that can help you </a:t>
            </a:r>
            <a:r>
              <a:rPr lang="en"/>
              <a:t>continue</a:t>
            </a:r>
            <a:r>
              <a:rPr lang="en"/>
              <a:t> the conversations with </a:t>
            </a:r>
            <a:r>
              <a:rPr lang="en"/>
              <a:t>students.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d0af19a0e4_0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1d0af19a0e4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Erika’s Lighthouse is here to </a:t>
            </a:r>
            <a:r>
              <a:rPr lang="en"/>
              <a:t>support</a:t>
            </a:r>
            <a:r>
              <a:rPr lang="en"/>
              <a:t> you. If you have any questions or thoughts, please feel free to reach out to us.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e9c035fe62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e9c035fe62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000">
                <a:solidFill>
                  <a:schemeClr val="dk1"/>
                </a:solidFill>
                <a:latin typeface="Open Sans"/>
                <a:ea typeface="Open Sans"/>
                <a:cs typeface="Open Sans"/>
                <a:sym typeface="Open Sans"/>
              </a:rPr>
              <a:t>Erika’s Lighthouse offers  3 classroom programs that are designed to educate students about mental health, depression, suicide, good mental health and help-seeking behaviors. This implementation training is focused on Depression Awareness, our Level II program. </a:t>
            </a:r>
            <a:r>
              <a:rPr lang="en" sz="1000">
                <a:solidFill>
                  <a:schemeClr val="dk1"/>
                </a:solidFill>
                <a:latin typeface="Open Sans"/>
                <a:ea typeface="Open Sans"/>
                <a:cs typeface="Open Sans"/>
                <a:sym typeface="Open Sans"/>
              </a:rPr>
              <a:t>The Level II program provides an introduction to the topic of depression and is ideal for middle school and early high school students, in grades 5-9. The program is fully bilingual in English and Spanish. The  lessons and activities are designed to increase young people's knowledge of depression, decrease negative attitudes of depression and its treatment, increase self-advocacy and peer to peer intervention and increase engagement in good mental health behaviors.</a:t>
            </a:r>
            <a:endParaRPr sz="10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000">
              <a:solidFill>
                <a:schemeClr val="dk1"/>
              </a:solidFill>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cfb8921805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cfb8921805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50">
                <a:solidFill>
                  <a:srgbClr val="333333"/>
                </a:solidFill>
                <a:highlight>
                  <a:schemeClr val="lt1"/>
                </a:highlight>
                <a:latin typeface="Roboto"/>
                <a:ea typeface="Roboto"/>
                <a:cs typeface="Roboto"/>
                <a:sym typeface="Roboto"/>
              </a:rPr>
              <a:t>When we look at the multi-tiered system of supports (MTSS), there are foundational, tier-one, tier-two, and tier-three levels. Erika’s Lighthouse fits into the tier-one, foundational level of MTSS. We want all students to be educated on mental health, signs and symptoms of depression, positive coping mechanisms, help-seeking skills and good mental health behaviors. That being said, these are sensitive topics.</a:t>
            </a:r>
            <a:endParaRPr sz="1150">
              <a:solidFill>
                <a:srgbClr val="333333"/>
              </a:solidFill>
              <a:highlight>
                <a:srgbClr val="FFFFFF"/>
              </a:highlight>
              <a:latin typeface="Roboto"/>
              <a:ea typeface="Roboto"/>
              <a:cs typeface="Roboto"/>
              <a:sym typeface="Robo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787975eda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787975eda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In order for students to feel safe and be fully engaged in the lessons, there are some important things to do when introducing the program to students. On the coming slides, we will review how to establish group norms, answer difficult questions that may arise and provide reminders about the importance of being sensitive and trauma informed. </a:t>
            </a:r>
            <a:endParaRPr>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787975eda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787975eda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it is important to establish group norms. Group norms are ways that groups of people can work together in a thoughtful, respectful, safe and productive way. Here are some guidelines you may find useful in helping students come up with group norms: </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Everyone should be involved in creating the group norms. </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Use guiding questions to help students identify the norms that will achieve a safe and caring classroom: Some examples of guiding questions are:</a:t>
            </a:r>
            <a:endParaRPr sz="1000">
              <a:solidFill>
                <a:schemeClr val="dk1"/>
              </a:solidFill>
              <a:latin typeface="Open Sans"/>
              <a:ea typeface="Open Sans"/>
              <a:cs typeface="Open Sans"/>
              <a:sym typeface="Open Sans"/>
            </a:endParaRPr>
          </a:p>
          <a:p>
            <a:pPr indent="-292100" lvl="1" marL="9144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How can we be sure that people will be able to safely share private information and feelings?</a:t>
            </a:r>
            <a:endParaRPr sz="1000">
              <a:solidFill>
                <a:schemeClr val="dk1"/>
              </a:solidFill>
              <a:latin typeface="Open Sans"/>
              <a:ea typeface="Open Sans"/>
              <a:cs typeface="Open Sans"/>
              <a:sym typeface="Open Sans"/>
            </a:endParaRPr>
          </a:p>
          <a:p>
            <a:pPr indent="-292100" lvl="1" marL="9144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How can we be sure that everyone has a chance to freely share and that they are heard?</a:t>
            </a:r>
            <a:endParaRPr sz="1000">
              <a:solidFill>
                <a:schemeClr val="dk1"/>
              </a:solidFill>
              <a:latin typeface="Open Sans"/>
              <a:ea typeface="Open Sans"/>
              <a:cs typeface="Open Sans"/>
              <a:sym typeface="Open Sans"/>
            </a:endParaRPr>
          </a:p>
          <a:p>
            <a:pPr indent="-292100" lvl="1" marL="9144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How can we be sure that people are not forced to say or do something that makes them feel uncomfortable or unsafe?</a:t>
            </a:r>
            <a:endParaRPr sz="1000">
              <a:solidFill>
                <a:schemeClr val="dk1"/>
              </a:solidFill>
              <a:latin typeface="Open Sans"/>
              <a:ea typeface="Open Sans"/>
              <a:cs typeface="Open Sans"/>
              <a:sym typeface="Open Sans"/>
            </a:endParaRPr>
          </a:p>
          <a:p>
            <a:pPr indent="0" lvl="0" marL="457200" rtl="0" algn="l">
              <a:lnSpc>
                <a:spcPct val="115000"/>
              </a:lnSpc>
              <a:spcBef>
                <a:spcPts val="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Some examples of group norms that are brainstormed may include:</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Listen to others’ perspectives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Maintain confidentiality</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Participate</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Right to pass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Respect differences</a:t>
            </a:r>
            <a:endParaRPr sz="1000">
              <a:solidFill>
                <a:schemeClr val="dk1"/>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787975eda6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787975eda6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Sometimes when covering sensitive content such as emotions, social influences, and personal topics, questions may arise that are difficult to answer. Sometimes, the question may relate to personal values that are not universally shared. Or the question might have more than one answer depending on a person’s values, beliefs, and personal history. </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It may be helpful to follow this protocol when responding to difficult questions: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AutoNum type="arabicPeriod"/>
            </a:pPr>
            <a:r>
              <a:rPr b="1" i="1" lang="en" sz="1000">
                <a:solidFill>
                  <a:schemeClr val="dk1"/>
                </a:solidFill>
                <a:latin typeface="Open Sans"/>
                <a:ea typeface="Open Sans"/>
                <a:cs typeface="Open Sans"/>
                <a:sym typeface="Open Sans"/>
              </a:rPr>
              <a:t>Affirm that the student’s question is legitimate.</a:t>
            </a:r>
            <a:r>
              <a:rPr lang="en" sz="1000">
                <a:solidFill>
                  <a:schemeClr val="dk1"/>
                </a:solidFill>
                <a:latin typeface="Open Sans"/>
                <a:ea typeface="Open Sans"/>
                <a:cs typeface="Open Sans"/>
                <a:sym typeface="Open Sans"/>
              </a:rPr>
              <a:t> Restate it for clarification and acknowledge that others might also wonder about this. “Thanks for asking that. I am sure other people would like to know about...” </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AutoNum type="arabicPeriod"/>
            </a:pPr>
            <a:r>
              <a:rPr b="1" i="1" lang="en" sz="1000">
                <a:solidFill>
                  <a:schemeClr val="dk1"/>
                </a:solidFill>
                <a:latin typeface="Open Sans"/>
                <a:ea typeface="Open Sans"/>
                <a:cs typeface="Open Sans"/>
                <a:sym typeface="Open Sans"/>
              </a:rPr>
              <a:t>Identify if there is a belief/value that is inherent in the question.</a:t>
            </a:r>
            <a:r>
              <a:rPr lang="en" sz="1000">
                <a:solidFill>
                  <a:schemeClr val="dk1"/>
                </a:solidFill>
                <a:latin typeface="Open Sans"/>
                <a:ea typeface="Open Sans"/>
                <a:cs typeface="Open Sans"/>
                <a:sym typeface="Open Sans"/>
              </a:rPr>
              <a:t> Point out anything about the question that might be opinion-related. It is important to express the range of opinions without identifying that any single opinion is the right one. “Some people might believe…while others believe…” </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AutoNum type="arabicPeriod"/>
            </a:pPr>
            <a:r>
              <a:rPr b="1" i="1" lang="en" sz="1000">
                <a:solidFill>
                  <a:schemeClr val="dk1"/>
                </a:solidFill>
                <a:latin typeface="Open Sans"/>
                <a:ea typeface="Open Sans"/>
                <a:cs typeface="Open Sans"/>
                <a:sym typeface="Open Sans"/>
              </a:rPr>
              <a:t>Answer the factual part of the question.</a:t>
            </a:r>
            <a:r>
              <a:rPr lang="en" sz="1000">
                <a:solidFill>
                  <a:schemeClr val="dk1"/>
                </a:solidFill>
                <a:latin typeface="Open Sans"/>
                <a:ea typeface="Open Sans"/>
                <a:cs typeface="Open Sans"/>
                <a:sym typeface="Open Sans"/>
              </a:rPr>
              <a:t> “Here is what is known to be true…” </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AutoNum type="arabicPeriod"/>
            </a:pPr>
            <a:r>
              <a:rPr b="1" i="1" lang="en" sz="1000">
                <a:solidFill>
                  <a:schemeClr val="dk1"/>
                </a:solidFill>
                <a:latin typeface="Open Sans"/>
                <a:ea typeface="Open Sans"/>
                <a:cs typeface="Open Sans"/>
                <a:sym typeface="Open Sans"/>
              </a:rPr>
              <a:t>Refer to a trusted adult.</a:t>
            </a:r>
            <a:r>
              <a:rPr i="1" lang="en" sz="1000">
                <a:solidFill>
                  <a:schemeClr val="dk1"/>
                </a:solidFill>
                <a:latin typeface="Open Sans"/>
                <a:ea typeface="Open Sans"/>
                <a:cs typeface="Open Sans"/>
                <a:sym typeface="Open Sans"/>
              </a:rPr>
              <a:t> </a:t>
            </a:r>
            <a:r>
              <a:rPr lang="en" sz="1000">
                <a:solidFill>
                  <a:schemeClr val="dk1"/>
                </a:solidFill>
                <a:latin typeface="Open Sans"/>
                <a:ea typeface="Open Sans"/>
                <a:cs typeface="Open Sans"/>
                <a:sym typeface="Open Sans"/>
              </a:rPr>
              <a:t>“This would be a great question to ask your (aunt, dad, caregiver, etc.)” </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AutoNum type="arabicPeriod"/>
            </a:pPr>
            <a:r>
              <a:rPr b="1" i="1" lang="en" sz="1000">
                <a:solidFill>
                  <a:schemeClr val="dk1"/>
                </a:solidFill>
                <a:latin typeface="Open Sans"/>
                <a:ea typeface="Open Sans"/>
                <a:cs typeface="Open Sans"/>
                <a:sym typeface="Open Sans"/>
              </a:rPr>
              <a:t>Check back.</a:t>
            </a:r>
            <a:r>
              <a:rPr lang="en" sz="1000">
                <a:solidFill>
                  <a:schemeClr val="dk1"/>
                </a:solidFill>
                <a:latin typeface="Open Sans"/>
                <a:ea typeface="Open Sans"/>
                <a:cs typeface="Open Sans"/>
                <a:sym typeface="Open Sans"/>
              </a:rPr>
              <a:t> “Did I answer your question?”</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AutoNum type="arabicPeriod"/>
            </a:pPr>
            <a:r>
              <a:rPr b="1" i="1" lang="en" sz="1000">
                <a:solidFill>
                  <a:schemeClr val="dk1"/>
                </a:solidFill>
                <a:latin typeface="Open Sans"/>
                <a:ea typeface="Open Sans"/>
                <a:cs typeface="Open Sans"/>
                <a:sym typeface="Open Sans"/>
              </a:rPr>
              <a:t>Leave the door open.</a:t>
            </a:r>
            <a:r>
              <a:rPr lang="en" sz="1000">
                <a:solidFill>
                  <a:schemeClr val="dk1"/>
                </a:solidFill>
                <a:latin typeface="Open Sans"/>
                <a:ea typeface="Open Sans"/>
                <a:cs typeface="Open Sans"/>
                <a:sym typeface="Open Sans"/>
              </a:rPr>
              <a:t> “If you have any other related questions, I hope you will feel free to ask.” </a:t>
            </a:r>
            <a:endParaRPr>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787975eda6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787975eda6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Any time a sensitive topic is addressed in the classroom, it is important to ensure that all students are protected from potential trauma. We need to approach the topic with sensitivity and from the lens of being trauma informed. So what does that mean to be trauma-informed?</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Students:</a:t>
            </a:r>
            <a:endParaRPr sz="1000">
              <a:solidFill>
                <a:schemeClr val="dk1"/>
              </a:solidFill>
              <a:latin typeface="Open Sans"/>
              <a:ea typeface="Open Sans"/>
              <a:cs typeface="Open Sans"/>
              <a:sym typeface="Open Sans"/>
            </a:endParaRPr>
          </a:p>
          <a:p>
            <a:pPr indent="-292100" lvl="0" marL="596900" rtl="0" algn="l">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Come to the classroom with many different values, cultural and religious beliefs, and ideas about these topics.</a:t>
            </a:r>
            <a:endParaRPr sz="1000">
              <a:solidFill>
                <a:schemeClr val="dk1"/>
              </a:solidFill>
              <a:latin typeface="Open Sans"/>
              <a:ea typeface="Open Sans"/>
              <a:cs typeface="Open Sans"/>
              <a:sym typeface="Open Sans"/>
            </a:endParaRPr>
          </a:p>
          <a:p>
            <a:pPr indent="-292100" lvl="0" marL="596900" rtl="0" algn="l">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May have experienced trauma of some sort in their life, it may have an impact on their ability to thrive and be healthy.</a:t>
            </a:r>
            <a:endParaRPr sz="1000">
              <a:solidFill>
                <a:schemeClr val="dk1"/>
              </a:solidFill>
              <a:latin typeface="Open Sans"/>
              <a:ea typeface="Open Sans"/>
              <a:cs typeface="Open Sans"/>
              <a:sym typeface="Open Sans"/>
            </a:endParaRPr>
          </a:p>
          <a:p>
            <a:pPr indent="-292100" lvl="0" marL="596900" rtl="0" algn="l">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May have difficulty sharing ideas and discussing these issues with their peers.</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Educators should:</a:t>
            </a:r>
            <a:endParaRPr sz="1000">
              <a:solidFill>
                <a:schemeClr val="dk1"/>
              </a:solidFill>
              <a:latin typeface="Open Sans"/>
              <a:ea typeface="Open Sans"/>
              <a:cs typeface="Open Sans"/>
              <a:sym typeface="Open Sans"/>
            </a:endParaRPr>
          </a:p>
          <a:p>
            <a:pPr indent="-292100" lvl="0" marL="596900" rtl="0" algn="l">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Infuse language and guidelines to support sensitive and personal discussions in classrooms.</a:t>
            </a:r>
            <a:endParaRPr sz="1000">
              <a:solidFill>
                <a:schemeClr val="dk1"/>
              </a:solidFill>
              <a:latin typeface="Open Sans"/>
              <a:ea typeface="Open Sans"/>
              <a:cs typeface="Open Sans"/>
              <a:sym typeface="Open Sans"/>
            </a:endParaRPr>
          </a:p>
          <a:p>
            <a:pPr indent="-292100" lvl="1" marL="914400" rtl="0" algn="l">
              <a:spcBef>
                <a:spcPts val="0"/>
              </a:spcBef>
              <a:spcAft>
                <a:spcPts val="0"/>
              </a:spcAft>
              <a:buClr>
                <a:schemeClr val="dk1"/>
              </a:buClr>
              <a:buSzPts val="1000"/>
              <a:buFont typeface="Open Sans"/>
              <a:buAutoNum type="alphaLcPeriod"/>
            </a:pPr>
            <a:r>
              <a:rPr lang="en" sz="1000">
                <a:solidFill>
                  <a:schemeClr val="dk1"/>
                </a:solidFill>
                <a:latin typeface="Open Sans"/>
                <a:ea typeface="Open Sans"/>
                <a:cs typeface="Open Sans"/>
                <a:sym typeface="Open Sans"/>
              </a:rPr>
              <a:t> Create routines to promote a feeling of stability and comfort. Kids who have been through trauma, worry about what’s going to happen next. </a:t>
            </a:r>
            <a:endParaRPr sz="1000">
              <a:solidFill>
                <a:schemeClr val="dk1"/>
              </a:solidFill>
              <a:latin typeface="Open Sans"/>
              <a:ea typeface="Open Sans"/>
              <a:cs typeface="Open Sans"/>
              <a:sym typeface="Open Sans"/>
            </a:endParaRPr>
          </a:p>
          <a:p>
            <a:pPr indent="-292100" lvl="1" marL="914400" rtl="0" algn="l">
              <a:spcBef>
                <a:spcPts val="0"/>
              </a:spcBef>
              <a:spcAft>
                <a:spcPts val="0"/>
              </a:spcAft>
              <a:buClr>
                <a:schemeClr val="dk1"/>
              </a:buClr>
              <a:buSzPts val="1000"/>
              <a:buFont typeface="Open Sans"/>
              <a:buAutoNum type="alphaLcPeriod"/>
            </a:pPr>
            <a:r>
              <a:rPr lang="en" sz="1000">
                <a:solidFill>
                  <a:schemeClr val="dk1"/>
                </a:solidFill>
                <a:latin typeface="Open Sans"/>
                <a:ea typeface="Open Sans"/>
                <a:cs typeface="Open Sans"/>
                <a:sym typeface="Open Sans"/>
              </a:rPr>
              <a:t>Create a classroom community that builds connections with students and let them know you are here to help them succeed.</a:t>
            </a:r>
            <a:endParaRPr sz="1000">
              <a:solidFill>
                <a:schemeClr val="dk1"/>
              </a:solidFill>
              <a:latin typeface="Open Sans"/>
              <a:ea typeface="Open Sans"/>
              <a:cs typeface="Open Sans"/>
              <a:sym typeface="Open Sans"/>
            </a:endParaRPr>
          </a:p>
          <a:p>
            <a:pPr indent="-292100" lvl="0" marL="596900" rtl="0" algn="l">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Seek opportunities to instill hope, resilience, and safety.</a:t>
            </a:r>
            <a:endParaRPr sz="1000">
              <a:solidFill>
                <a:schemeClr val="dk1"/>
              </a:solidFill>
              <a:latin typeface="Open Sans"/>
              <a:ea typeface="Open Sans"/>
              <a:cs typeface="Open Sans"/>
              <a:sym typeface="Open Sans"/>
            </a:endParaRPr>
          </a:p>
          <a:p>
            <a:pPr indent="-292100" lvl="1" marL="914400" rtl="0" algn="l">
              <a:spcBef>
                <a:spcPts val="0"/>
              </a:spcBef>
              <a:spcAft>
                <a:spcPts val="0"/>
              </a:spcAft>
              <a:buClr>
                <a:schemeClr val="dk1"/>
              </a:buClr>
              <a:buSzPts val="1000"/>
              <a:buFont typeface="Open Sans"/>
              <a:buAutoNum type="alphaLcPeriod"/>
            </a:pPr>
            <a:r>
              <a:rPr lang="en" sz="1000">
                <a:solidFill>
                  <a:schemeClr val="dk1"/>
                </a:solidFill>
                <a:latin typeface="Open Sans"/>
                <a:ea typeface="Open Sans"/>
                <a:cs typeface="Open Sans"/>
                <a:sym typeface="Open Sans"/>
              </a:rPr>
              <a:t>Greeting your students in the hall, offering praise, listening non-judgmentally all help to foster resiliency in your students. </a:t>
            </a:r>
            <a:endParaRPr sz="1000">
              <a:solidFill>
                <a:schemeClr val="dk1"/>
              </a:solidFill>
              <a:latin typeface="Open Sans"/>
              <a:ea typeface="Open Sans"/>
              <a:cs typeface="Open Sans"/>
              <a:sym typeface="Open Sans"/>
            </a:endParaRPr>
          </a:p>
          <a:p>
            <a:pPr indent="-292100" lvl="1" marL="914400" rtl="0" algn="l">
              <a:spcBef>
                <a:spcPts val="0"/>
              </a:spcBef>
              <a:spcAft>
                <a:spcPts val="0"/>
              </a:spcAft>
              <a:buClr>
                <a:schemeClr val="dk1"/>
              </a:buClr>
              <a:buSzPts val="1000"/>
              <a:buFont typeface="Open Sans"/>
              <a:buAutoNum type="alphaLcPeriod"/>
            </a:pPr>
            <a:r>
              <a:rPr lang="en" sz="1000">
                <a:solidFill>
                  <a:schemeClr val="dk1"/>
                </a:solidFill>
                <a:latin typeface="Open Sans"/>
                <a:ea typeface="Open Sans"/>
                <a:cs typeface="Open Sans"/>
                <a:sym typeface="Open Sans"/>
              </a:rPr>
              <a:t>Talk to the student 1 on 1. Ask gently what going on in their life and what you can do to support them-maybe listening to music, taking a walk, or having a snack will help them get through the day.</a:t>
            </a:r>
            <a:endParaRPr sz="1000">
              <a:solidFill>
                <a:schemeClr val="dk1"/>
              </a:solidFill>
              <a:latin typeface="Open Sans"/>
              <a:ea typeface="Open Sans"/>
              <a:cs typeface="Open Sans"/>
              <a:sym typeface="Open Sans"/>
            </a:endParaRPr>
          </a:p>
          <a:p>
            <a:pPr indent="-292100" lvl="0" marL="596900" rtl="0" algn="l">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Switch your mindset-”remember the student who has experienced trauma is not trying to push your buttons. Positive interactions might seem small but they can build resilience.</a:t>
            </a:r>
            <a:r>
              <a:rPr lang="en" sz="1000">
                <a:solidFill>
                  <a:schemeClr val="dk1"/>
                </a:solidFill>
                <a:highlight>
                  <a:schemeClr val="lt1"/>
                </a:highlight>
                <a:latin typeface="Open Sans"/>
                <a:ea typeface="Open Sans"/>
                <a:cs typeface="Open Sans"/>
                <a:sym typeface="Open Sans"/>
              </a:rPr>
              <a:t>”</a:t>
            </a:r>
            <a:endParaRPr sz="1000">
              <a:latin typeface="Open Sans"/>
              <a:ea typeface="Open Sans"/>
              <a:cs typeface="Open Sans"/>
              <a:sym typeface="Open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cfb8921805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cfb8921805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want you and the young people you are with everyday to know that depression is real, it’s common (in fact, 15-20% of young people will experience depression before adulthood), it’s serious (</a:t>
            </a:r>
            <a:r>
              <a:rPr lang="en">
                <a:solidFill>
                  <a:srgbClr val="222222"/>
                </a:solidFill>
              </a:rPr>
              <a:t>90-98% of suicides are a result of a diagnosable mental illness – the vast majority being depression)</a:t>
            </a:r>
            <a:r>
              <a:rPr lang="en">
                <a:solidFill>
                  <a:schemeClr val="dk1"/>
                </a:solidFill>
              </a:rPr>
              <a:t> and it’s treatable. Just as important as the signs and symptoms of depression, we teach our young people that everyone deserves good mental health and we carry the message that you are not alone and that there is always hope. That is a key </a:t>
            </a:r>
            <a:r>
              <a:rPr lang="en">
                <a:solidFill>
                  <a:schemeClr val="dk1"/>
                </a:solidFill>
              </a:rPr>
              <a:t>component</a:t>
            </a:r>
            <a:r>
              <a:rPr lang="en">
                <a:solidFill>
                  <a:schemeClr val="dk1"/>
                </a:solidFill>
              </a:rPr>
              <a:t> for our students and our educators to understand.</a:t>
            </a:r>
            <a:endParaRPr sz="1000">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311701" y="744575"/>
            <a:ext cx="78129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4000"/>
              <a:buNone/>
              <a:defRPr sz="4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 name="Google Shape;14;p2"/>
          <p:cNvSpPr txBox="1"/>
          <p:nvPr>
            <p:ph idx="1" type="subTitle"/>
          </p:nvPr>
        </p:nvSpPr>
        <p:spPr>
          <a:xfrm>
            <a:off x="311700" y="2834125"/>
            <a:ext cx="78129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2500"/>
              <a:buFont typeface="Merriweather"/>
              <a:buNone/>
              <a:defRPr i="1" sz="2500">
                <a:solidFill>
                  <a:schemeClr val="lt1"/>
                </a:solidFill>
                <a:latin typeface="Merriweather"/>
                <a:ea typeface="Merriweather"/>
                <a:cs typeface="Merriweather"/>
                <a:sym typeface="Merriweath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8" name="Shape 38"/>
        <p:cNvGrpSpPr/>
        <p:nvPr/>
      </p:nvGrpSpPr>
      <p:grpSpPr>
        <a:xfrm>
          <a:off x="0" y="0"/>
          <a:ext cx="0" cy="0"/>
          <a:chOff x="0" y="0"/>
          <a:chExt cx="0" cy="0"/>
        </a:xfrm>
      </p:grpSpPr>
      <p:sp>
        <p:nvSpPr>
          <p:cNvPr id="39" name="Google Shape;39;p11"/>
          <p:cNvSpPr txBox="1"/>
          <p:nvPr>
            <p:ph hasCustomPrompt="1" type="title"/>
          </p:nvPr>
        </p:nvSpPr>
        <p:spPr>
          <a:xfrm>
            <a:off x="311700" y="1106125"/>
            <a:ext cx="77742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0" name="Google Shape;40;p11"/>
          <p:cNvSpPr txBox="1"/>
          <p:nvPr>
            <p:ph idx="1" type="body"/>
          </p:nvPr>
        </p:nvSpPr>
        <p:spPr>
          <a:xfrm>
            <a:off x="311700" y="3152225"/>
            <a:ext cx="77742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42900" lvl="1" marL="914400" algn="ctr">
              <a:spcBef>
                <a:spcPts val="0"/>
              </a:spcBef>
              <a:spcAft>
                <a:spcPts val="0"/>
              </a:spcAft>
              <a:buSzPts val="1800"/>
              <a:buChar char="○"/>
              <a:defRPr/>
            </a:lvl2pPr>
            <a:lvl3pPr indent="-342900" lvl="2" marL="1371600" algn="ctr">
              <a:spcBef>
                <a:spcPts val="0"/>
              </a:spcBef>
              <a:spcAft>
                <a:spcPts val="0"/>
              </a:spcAft>
              <a:buSzPts val="1800"/>
              <a:buChar char="■"/>
              <a:defRPr/>
            </a:lvl3pPr>
            <a:lvl4pPr indent="-342900" lvl="3" marL="1828800" algn="ctr">
              <a:spcBef>
                <a:spcPts val="0"/>
              </a:spcBef>
              <a:spcAft>
                <a:spcPts val="0"/>
              </a:spcAft>
              <a:buSzPts val="1800"/>
              <a:buChar char="●"/>
              <a:defRPr/>
            </a:lvl4pPr>
            <a:lvl5pPr indent="-342900" lvl="4" marL="2286000" algn="ctr">
              <a:spcBef>
                <a:spcPts val="0"/>
              </a:spcBef>
              <a:spcAft>
                <a:spcPts val="0"/>
              </a:spcAft>
              <a:buSzPts val="1800"/>
              <a:buChar char="○"/>
              <a:defRPr/>
            </a:lvl5pPr>
            <a:lvl6pPr indent="-342900" lvl="5" marL="2743200" algn="ctr">
              <a:spcBef>
                <a:spcPts val="0"/>
              </a:spcBef>
              <a:spcAft>
                <a:spcPts val="0"/>
              </a:spcAft>
              <a:buSzPts val="1800"/>
              <a:buChar char="■"/>
              <a:defRPr/>
            </a:lvl6pPr>
            <a:lvl7pPr indent="-342900" lvl="6" marL="3200400" algn="ctr">
              <a:spcBef>
                <a:spcPts val="0"/>
              </a:spcBef>
              <a:spcAft>
                <a:spcPts val="0"/>
              </a:spcAft>
              <a:buSzPts val="1800"/>
              <a:buChar char="●"/>
              <a:defRPr/>
            </a:lvl7pPr>
            <a:lvl8pPr indent="-342900" lvl="7" marL="3657600" algn="ctr">
              <a:spcBef>
                <a:spcPts val="0"/>
              </a:spcBef>
              <a:spcAft>
                <a:spcPts val="0"/>
              </a:spcAft>
              <a:buSzPts val="1800"/>
              <a:buChar char="○"/>
              <a:defRPr/>
            </a:lvl8pPr>
            <a:lvl9pPr indent="-342900" lvl="8" marL="4114800" algn="ctr">
              <a:spcBef>
                <a:spcPts val="0"/>
              </a:spcBef>
              <a:spcAft>
                <a:spcPts val="0"/>
              </a:spcAft>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 name="Shape 4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42" name="Shape 4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76431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500"/>
              <a:buNone/>
              <a:defRPr sz="3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3D7EDB"/>
        </a:solidFill>
      </p:bgPr>
    </p:bg>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7836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 name="Google Shape;19;p4"/>
          <p:cNvSpPr txBox="1"/>
          <p:nvPr>
            <p:ph idx="1" type="body"/>
          </p:nvPr>
        </p:nvSpPr>
        <p:spPr>
          <a:xfrm>
            <a:off x="311700" y="1152475"/>
            <a:ext cx="78360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42900" lvl="2" marL="13716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3pPr>
            <a:lvl4pPr indent="-342900" lvl="3" marL="18288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4pPr>
            <a:lvl5pPr indent="-342900" lvl="4" marL="22860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7836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8742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42900" lvl="2" marL="13716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3pPr>
            <a:lvl4pPr indent="-342900" lvl="3" marL="18288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4pPr>
            <a:lvl5pPr indent="-342900" lvl="4" marL="22860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23" name="Google Shape;23;p5"/>
          <p:cNvSpPr txBox="1"/>
          <p:nvPr>
            <p:ph idx="2" type="body"/>
          </p:nvPr>
        </p:nvSpPr>
        <p:spPr>
          <a:xfrm>
            <a:off x="4479325" y="1152475"/>
            <a:ext cx="37224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42900" lvl="2" marL="13716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3pPr>
            <a:lvl4pPr indent="-342900" lvl="3" marL="18288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4pPr>
            <a:lvl5pPr indent="-342900" lvl="4" marL="22860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 name="Shape 24"/>
        <p:cNvGrpSpPr/>
        <p:nvPr/>
      </p:nvGrpSpPr>
      <p:grpSpPr>
        <a:xfrm>
          <a:off x="0" y="0"/>
          <a:ext cx="0" cy="0"/>
          <a:chOff x="0" y="0"/>
          <a:chExt cx="0" cy="0"/>
        </a:xfrm>
      </p:grpSpPr>
      <p:sp>
        <p:nvSpPr>
          <p:cNvPr id="25" name="Google Shape;25;p6"/>
          <p:cNvSpPr txBox="1"/>
          <p:nvPr>
            <p:ph type="title"/>
          </p:nvPr>
        </p:nvSpPr>
        <p:spPr>
          <a:xfrm>
            <a:off x="311700" y="445025"/>
            <a:ext cx="7836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6" name="Shape 26"/>
        <p:cNvGrpSpPr/>
        <p:nvPr/>
      </p:nvGrpSpPr>
      <p:grpSpPr>
        <a:xfrm>
          <a:off x="0" y="0"/>
          <a:ext cx="0" cy="0"/>
          <a:chOff x="0" y="0"/>
          <a:chExt cx="0" cy="0"/>
        </a:xfrm>
      </p:grpSpPr>
      <p:sp>
        <p:nvSpPr>
          <p:cNvPr id="27" name="Google Shape;27;p7"/>
          <p:cNvSpPr txBox="1"/>
          <p:nvPr>
            <p:ph type="title"/>
          </p:nvPr>
        </p:nvSpPr>
        <p:spPr>
          <a:xfrm>
            <a:off x="311700" y="331625"/>
            <a:ext cx="772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8" name="Google Shape;28;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9" name="Shape 29"/>
        <p:cNvGrpSpPr/>
        <p:nvPr/>
      </p:nvGrpSpPr>
      <p:grpSpPr>
        <a:xfrm>
          <a:off x="0" y="0"/>
          <a:ext cx="0" cy="0"/>
          <a:chOff x="0" y="0"/>
          <a:chExt cx="0" cy="0"/>
        </a:xfrm>
      </p:grpSpPr>
      <p:sp>
        <p:nvSpPr>
          <p:cNvPr id="30" name="Google Shape;30;p8"/>
          <p:cNvSpPr txBox="1"/>
          <p:nvPr>
            <p:ph type="title"/>
          </p:nvPr>
        </p:nvSpPr>
        <p:spPr>
          <a:xfrm>
            <a:off x="490250" y="450150"/>
            <a:ext cx="74181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 name="Shape 31"/>
        <p:cNvGrpSpPr/>
        <p:nvPr/>
      </p:nvGrpSpPr>
      <p:grpSpPr>
        <a:xfrm>
          <a:off x="0" y="0"/>
          <a:ext cx="0" cy="0"/>
          <a:chOff x="0" y="0"/>
          <a:chExt cx="0" cy="0"/>
        </a:xfrm>
      </p:grpSpPr>
      <p:sp>
        <p:nvSpPr>
          <p:cNvPr id="32" name="Google Shape;32;p9"/>
          <p:cNvSpPr/>
          <p:nvPr/>
        </p:nvSpPr>
        <p:spPr>
          <a:xfrm>
            <a:off x="4572000" y="-125"/>
            <a:ext cx="39543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000"/>
              <a:buNone/>
              <a:defRPr sz="4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4" name="Google Shape;34;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5" name="Google Shape;35;p9"/>
          <p:cNvSpPr txBox="1"/>
          <p:nvPr>
            <p:ph idx="2" type="body"/>
          </p:nvPr>
        </p:nvSpPr>
        <p:spPr>
          <a:xfrm>
            <a:off x="4939500" y="724075"/>
            <a:ext cx="33009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dk2"/>
              </a:buClr>
              <a:buSzPts val="1800"/>
              <a:buChar char="●"/>
              <a:defRPr>
                <a:solidFill>
                  <a:schemeClr val="dk2"/>
                </a:solidFill>
              </a:defRPr>
            </a:lvl1pPr>
            <a:lvl2pPr indent="-342900" lvl="1" marL="914400">
              <a:spcBef>
                <a:spcPts val="0"/>
              </a:spcBef>
              <a:spcAft>
                <a:spcPts val="0"/>
              </a:spcAft>
              <a:buClr>
                <a:schemeClr val="dk2"/>
              </a:buClr>
              <a:buSzPts val="1800"/>
              <a:buChar char="○"/>
              <a:defRPr>
                <a:solidFill>
                  <a:schemeClr val="dk2"/>
                </a:solidFill>
              </a:defRPr>
            </a:lvl2pPr>
            <a:lvl3pPr indent="-342900" lvl="2" marL="1371600">
              <a:spcBef>
                <a:spcPts val="0"/>
              </a:spcBef>
              <a:spcAft>
                <a:spcPts val="0"/>
              </a:spcAft>
              <a:buClr>
                <a:schemeClr val="dk2"/>
              </a:buClr>
              <a:buSzPts val="1800"/>
              <a:buChar char="■"/>
              <a:defRPr>
                <a:solidFill>
                  <a:schemeClr val="dk2"/>
                </a:solidFill>
              </a:defRPr>
            </a:lvl3pPr>
            <a:lvl4pPr indent="-342900" lvl="3" marL="1828800">
              <a:spcBef>
                <a:spcPts val="0"/>
              </a:spcBef>
              <a:spcAft>
                <a:spcPts val="0"/>
              </a:spcAft>
              <a:buClr>
                <a:schemeClr val="dk2"/>
              </a:buClr>
              <a:buSzPts val="1800"/>
              <a:buChar char="●"/>
              <a:defRPr>
                <a:solidFill>
                  <a:schemeClr val="dk2"/>
                </a:solidFill>
              </a:defRPr>
            </a:lvl4pPr>
            <a:lvl5pPr indent="-342900" lvl="4" marL="2286000">
              <a:spcBef>
                <a:spcPts val="0"/>
              </a:spcBef>
              <a:spcAft>
                <a:spcPts val="0"/>
              </a:spcAft>
              <a:buClr>
                <a:schemeClr val="dk2"/>
              </a:buClr>
              <a:buSzPts val="1800"/>
              <a:buChar char="○"/>
              <a:defRPr>
                <a:solidFill>
                  <a:schemeClr val="dk2"/>
                </a:solidFill>
              </a:defRPr>
            </a:lvl5pPr>
            <a:lvl6pPr indent="-342900" lvl="5" marL="2743200">
              <a:spcBef>
                <a:spcPts val="0"/>
              </a:spcBef>
              <a:spcAft>
                <a:spcPts val="0"/>
              </a:spcAft>
              <a:buClr>
                <a:schemeClr val="dk2"/>
              </a:buClr>
              <a:buSzPts val="1800"/>
              <a:buChar char="■"/>
              <a:defRPr>
                <a:solidFill>
                  <a:schemeClr val="dk2"/>
                </a:solidFill>
              </a:defRPr>
            </a:lvl6pPr>
            <a:lvl7pPr indent="-342900" lvl="6" marL="3200400">
              <a:spcBef>
                <a:spcPts val="0"/>
              </a:spcBef>
              <a:spcAft>
                <a:spcPts val="0"/>
              </a:spcAft>
              <a:buClr>
                <a:schemeClr val="dk2"/>
              </a:buClr>
              <a:buSzPts val="1800"/>
              <a:buChar char="●"/>
              <a:defRPr>
                <a:solidFill>
                  <a:schemeClr val="dk2"/>
                </a:solidFill>
              </a:defRPr>
            </a:lvl7pPr>
            <a:lvl8pPr indent="-342900" lvl="7" marL="3657600">
              <a:spcBef>
                <a:spcPts val="0"/>
              </a:spcBef>
              <a:spcAft>
                <a:spcPts val="0"/>
              </a:spcAft>
              <a:buClr>
                <a:schemeClr val="dk2"/>
              </a:buClr>
              <a:buSzPts val="1800"/>
              <a:buChar char="○"/>
              <a:defRPr>
                <a:solidFill>
                  <a:schemeClr val="dk2"/>
                </a:solidFill>
              </a:defRPr>
            </a:lvl8pPr>
            <a:lvl9pPr indent="-342900" lvl="8" marL="4114800">
              <a:spcBef>
                <a:spcPts val="0"/>
              </a:spcBef>
              <a:spcAft>
                <a:spcPts val="0"/>
              </a:spcAft>
              <a:buClr>
                <a:schemeClr val="dk2"/>
              </a:buClr>
              <a:buSzPts val="1800"/>
              <a:buChar char="■"/>
              <a:defRPr>
                <a:solidFill>
                  <a:schemeClr val="dk2"/>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6" name="Shape 36"/>
        <p:cNvGrpSpPr/>
        <p:nvPr/>
      </p:nvGrpSpPr>
      <p:grpSpPr>
        <a:xfrm>
          <a:off x="0" y="0"/>
          <a:ext cx="0" cy="0"/>
          <a:chOff x="0" y="0"/>
          <a:chExt cx="0" cy="0"/>
        </a:xfrm>
      </p:grpSpPr>
      <p:sp>
        <p:nvSpPr>
          <p:cNvPr id="37" name="Google Shape;37;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78360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3000"/>
              <a:buFont typeface="Open Sans"/>
              <a:buNone/>
              <a:defRPr b="1" sz="3000">
                <a:solidFill>
                  <a:schemeClr val="lt1"/>
                </a:solidFill>
                <a:latin typeface="Open Sans"/>
                <a:ea typeface="Open Sans"/>
                <a:cs typeface="Open Sans"/>
                <a:sym typeface="Open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78360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1pPr>
            <a:lvl2pPr indent="-342900" lvl="1" marL="9144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42900" lvl="2" marL="13716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3pPr>
            <a:lvl4pPr indent="-342900" lvl="3" marL="18288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4pPr>
            <a:lvl5pPr indent="-342900" lvl="4" marL="22860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5pPr>
            <a:lvl6pPr indent="-342900" lvl="5" marL="27432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6pPr>
            <a:lvl7pPr indent="-342900" lvl="6" marL="32004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7pPr>
            <a:lvl8pPr indent="-342900" lvl="7" marL="36576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8pPr>
            <a:lvl9pPr indent="-342900" lvl="8" marL="41148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9pPr>
          </a:lstStyle>
          <a:p/>
        </p:txBody>
      </p:sp>
      <p:sp>
        <p:nvSpPr>
          <p:cNvPr id="8" name="Google Shape;8;p1"/>
          <p:cNvSpPr/>
          <p:nvPr/>
        </p:nvSpPr>
        <p:spPr>
          <a:xfrm>
            <a:off x="8533100" y="-30900"/>
            <a:ext cx="649500" cy="5244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Light"/>
              <a:ea typeface="Open Sans Light"/>
              <a:cs typeface="Open Sans Light"/>
              <a:sym typeface="Open Sans Light"/>
            </a:endParaRPr>
          </a:p>
        </p:txBody>
      </p:sp>
      <p:pic>
        <p:nvPicPr>
          <p:cNvPr id="9" name="Google Shape;9;p1"/>
          <p:cNvPicPr preferRelativeResize="0"/>
          <p:nvPr/>
        </p:nvPicPr>
        <p:blipFill>
          <a:blip r:embed="rId1">
            <a:alphaModFix/>
          </a:blip>
          <a:stretch>
            <a:fillRect/>
          </a:stretch>
        </p:blipFill>
        <p:spPr>
          <a:xfrm>
            <a:off x="8533100" y="4532700"/>
            <a:ext cx="610799" cy="610799"/>
          </a:xfrm>
          <a:prstGeom prst="rect">
            <a:avLst/>
          </a:prstGeom>
          <a:noFill/>
          <a:ln>
            <a:noFill/>
          </a:ln>
        </p:spPr>
      </p:pic>
      <p:sp>
        <p:nvSpPr>
          <p:cNvPr id="10" name="Google Shape;10;p1"/>
          <p:cNvSpPr txBox="1"/>
          <p:nvPr/>
        </p:nvSpPr>
        <p:spPr>
          <a:xfrm rot="5400000">
            <a:off x="8111000" y="734075"/>
            <a:ext cx="1455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434345"/>
                </a:solidFill>
                <a:latin typeface="Open Sans Light"/>
                <a:ea typeface="Open Sans Light"/>
                <a:cs typeface="Open Sans Light"/>
                <a:sym typeface="Open Sans Light"/>
              </a:rPr>
              <a:t>Copyright © 2024, Erika’s Lighthouse</a:t>
            </a:r>
            <a:endParaRPr sz="600">
              <a:latin typeface="Open Sans Light"/>
              <a:ea typeface="Open Sans Light"/>
              <a:cs typeface="Open Sans Light"/>
              <a:sym typeface="Open Sans Light"/>
            </a:endParaRPr>
          </a:p>
        </p:txBody>
      </p:sp>
      <p:sp>
        <p:nvSpPr>
          <p:cNvPr id="11" name="Google Shape;11;p1"/>
          <p:cNvSpPr txBox="1"/>
          <p:nvPr/>
        </p:nvSpPr>
        <p:spPr>
          <a:xfrm rot="5400000">
            <a:off x="7840400" y="2944475"/>
            <a:ext cx="1996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434345"/>
                </a:solidFill>
                <a:latin typeface="Open Sans"/>
                <a:ea typeface="Open Sans"/>
                <a:cs typeface="Open Sans"/>
                <a:sym typeface="Open Sans"/>
              </a:rPr>
              <a:t>www.ErikasLighthouse.org</a:t>
            </a:r>
            <a:endParaRPr b="1" sz="1000">
              <a:latin typeface="Open Sans"/>
              <a:ea typeface="Open Sans"/>
              <a:cs typeface="Open Sans"/>
              <a:sym typeface="Open Sans"/>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9.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3.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0"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38.png"/><Relationship Id="rId9" Type="http://schemas.openxmlformats.org/officeDocument/2006/relationships/image" Target="../media/image46.png"/><Relationship Id="rId5" Type="http://schemas.openxmlformats.org/officeDocument/2006/relationships/image" Target="../media/image31.png"/><Relationship Id="rId6" Type="http://schemas.openxmlformats.org/officeDocument/2006/relationships/image" Target="../media/image18.png"/><Relationship Id="rId7" Type="http://schemas.openxmlformats.org/officeDocument/2006/relationships/image" Target="../media/image29.png"/><Relationship Id="rId8"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www.youtube.com/watch?v=Ds9_D6NGjUY" TargetMode="Externa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9.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40.png"/><Relationship Id="rId5" Type="http://schemas.openxmlformats.org/officeDocument/2006/relationships/image" Target="../media/image25.png"/><Relationship Id="rId6"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image" Target="../media/image35.png"/><Relationship Id="rId5" Type="http://schemas.openxmlformats.org/officeDocument/2006/relationships/image" Target="../media/image53.png"/><Relationship Id="rId6"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7.png"/><Relationship Id="rId4" Type="http://schemas.openxmlformats.org/officeDocument/2006/relationships/image" Target="../media/image52.png"/><Relationship Id="rId5" Type="http://schemas.openxmlformats.org/officeDocument/2006/relationships/image" Target="../media/image5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6.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4.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58.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4.png"/><Relationship Id="rId4" Type="http://schemas.openxmlformats.org/officeDocument/2006/relationships/image" Target="../media/image51.png"/><Relationship Id="rId5" Type="http://schemas.openxmlformats.org/officeDocument/2006/relationships/image" Target="../media/image41.png"/><Relationship Id="rId6" Type="http://schemas.openxmlformats.org/officeDocument/2006/relationships/image" Target="../media/image57.png"/><Relationship Id="rId7"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mailto:ilana@erikaslighthouse.org" TargetMode="External"/><Relationship Id="rId4" Type="http://schemas.openxmlformats.org/officeDocument/2006/relationships/hyperlink" Target="mailto:katie@erikaslighthouse.org" TargetMode="External"/><Relationship Id="rId5" Type="http://schemas.openxmlformats.org/officeDocument/2006/relationships/image" Target="../media/image56.png"/><Relationship Id="rId6"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6" name="Shape 46"/>
        <p:cNvGrpSpPr/>
        <p:nvPr/>
      </p:nvGrpSpPr>
      <p:grpSpPr>
        <a:xfrm>
          <a:off x="0" y="0"/>
          <a:ext cx="0" cy="0"/>
          <a:chOff x="0" y="0"/>
          <a:chExt cx="0" cy="0"/>
        </a:xfrm>
      </p:grpSpPr>
      <p:sp>
        <p:nvSpPr>
          <p:cNvPr id="47" name="Google Shape;47;p14"/>
          <p:cNvSpPr txBox="1"/>
          <p:nvPr>
            <p:ph type="ctrTitle"/>
          </p:nvPr>
        </p:nvSpPr>
        <p:spPr>
          <a:xfrm>
            <a:off x="618713" y="1289625"/>
            <a:ext cx="7325100" cy="3286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a:t>Implementation Training</a:t>
            </a:r>
            <a:endParaRPr/>
          </a:p>
          <a:p>
            <a:pPr indent="0" lvl="0" marL="0" rtl="0" algn="ctr">
              <a:spcBef>
                <a:spcPts val="0"/>
              </a:spcBef>
              <a:spcAft>
                <a:spcPts val="0"/>
              </a:spcAft>
              <a:buSzPts val="990"/>
              <a:buNone/>
            </a:pPr>
            <a:r>
              <a:rPr b="0" i="1" lang="en" sz="3580"/>
              <a:t>for</a:t>
            </a:r>
            <a:endParaRPr b="0" i="1" sz="3580"/>
          </a:p>
          <a:p>
            <a:pPr indent="0" lvl="0" marL="0" rtl="0" algn="ctr">
              <a:spcBef>
                <a:spcPts val="0"/>
              </a:spcBef>
              <a:spcAft>
                <a:spcPts val="0"/>
              </a:spcAft>
              <a:buSzPts val="990"/>
              <a:buNone/>
            </a:pPr>
            <a:r>
              <a:rPr b="0" i="1" lang="en" sz="3580"/>
              <a:t>Level II: Depression Awareness Classroom Program</a:t>
            </a:r>
            <a:br>
              <a:rPr b="1" lang="en" sz="3580">
                <a:solidFill>
                  <a:schemeClr val="lt1"/>
                </a:solidFill>
                <a:latin typeface="Open Sans"/>
                <a:ea typeface="Open Sans"/>
                <a:cs typeface="Open Sans"/>
                <a:sym typeface="Open Sans"/>
              </a:rPr>
            </a:br>
            <a:endParaRPr sz="1700"/>
          </a:p>
        </p:txBody>
      </p:sp>
      <p:pic>
        <p:nvPicPr>
          <p:cNvPr id="48" name="Google Shape;48;p14"/>
          <p:cNvPicPr preferRelativeResize="0"/>
          <p:nvPr/>
        </p:nvPicPr>
        <p:blipFill>
          <a:blip r:embed="rId3">
            <a:alphaModFix/>
          </a:blip>
          <a:stretch>
            <a:fillRect/>
          </a:stretch>
        </p:blipFill>
        <p:spPr>
          <a:xfrm>
            <a:off x="2552899" y="114100"/>
            <a:ext cx="3456727" cy="15848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2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35" name="Google Shape;135;p23"/>
          <p:cNvPicPr preferRelativeResize="0"/>
          <p:nvPr/>
        </p:nvPicPr>
        <p:blipFill>
          <a:blip r:embed="rId4">
            <a:alphaModFix/>
          </a:blip>
          <a:stretch>
            <a:fillRect/>
          </a:stretch>
        </p:blipFill>
        <p:spPr>
          <a:xfrm>
            <a:off x="8682550" y="137625"/>
            <a:ext cx="348300" cy="4203198"/>
          </a:xfrm>
          <a:prstGeom prst="rect">
            <a:avLst/>
          </a:prstGeom>
          <a:noFill/>
          <a:ln>
            <a:noFill/>
          </a:ln>
        </p:spPr>
      </p:pic>
      <p:sp>
        <p:nvSpPr>
          <p:cNvPr id="136" name="Google Shape;136;p23"/>
          <p:cNvSpPr txBox="1"/>
          <p:nvPr/>
        </p:nvSpPr>
        <p:spPr>
          <a:xfrm>
            <a:off x="201475" y="-13575"/>
            <a:ext cx="8076900" cy="7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900">
                <a:solidFill>
                  <a:schemeClr val="accent4"/>
                </a:solidFill>
                <a:latin typeface="Open Sans"/>
                <a:ea typeface="Open Sans"/>
                <a:cs typeface="Open Sans"/>
                <a:sym typeface="Open Sans"/>
              </a:rPr>
              <a:t>Level II: Depression Awareness </a:t>
            </a:r>
            <a:endParaRPr b="1" sz="3900">
              <a:solidFill>
                <a:schemeClr val="accent4"/>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chemeClr val="dk1"/>
              </a:solidFill>
              <a:latin typeface="Open Sans"/>
              <a:ea typeface="Open Sans"/>
              <a:cs typeface="Open Sans"/>
              <a:sym typeface="Open Sans"/>
            </a:endParaRPr>
          </a:p>
        </p:txBody>
      </p:sp>
      <p:sp>
        <p:nvSpPr>
          <p:cNvPr id="137" name="Google Shape;137;p23"/>
          <p:cNvSpPr txBox="1"/>
          <p:nvPr/>
        </p:nvSpPr>
        <p:spPr>
          <a:xfrm>
            <a:off x="318625" y="612375"/>
            <a:ext cx="7639800" cy="5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a:solidFill>
                  <a:srgbClr val="434345"/>
                </a:solidFill>
                <a:latin typeface="Open Sans"/>
                <a:ea typeface="Open Sans"/>
                <a:cs typeface="Open Sans"/>
                <a:sym typeface="Open Sans"/>
              </a:rPr>
              <a:t>teaches young people the skills to seek help through depression education that is teen centered, factual and hopeful.</a:t>
            </a:r>
            <a:endParaRPr b="1">
              <a:solidFill>
                <a:srgbClr val="434345"/>
              </a:solidFill>
              <a:latin typeface="Open Sans"/>
              <a:ea typeface="Open Sans"/>
              <a:cs typeface="Open Sans"/>
              <a:sym typeface="Open Sans"/>
            </a:endParaRPr>
          </a:p>
        </p:txBody>
      </p:sp>
      <p:sp>
        <p:nvSpPr>
          <p:cNvPr id="138" name="Google Shape;138;p23"/>
          <p:cNvSpPr txBox="1"/>
          <p:nvPr/>
        </p:nvSpPr>
        <p:spPr>
          <a:xfrm>
            <a:off x="156100" y="1581775"/>
            <a:ext cx="2521200" cy="6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585F"/>
                </a:solidFill>
                <a:latin typeface="Open Sans"/>
                <a:ea typeface="Open Sans"/>
                <a:cs typeface="Open Sans"/>
                <a:sym typeface="Open Sans"/>
              </a:rPr>
              <a:t>AUTHENTIC</a:t>
            </a:r>
            <a:endParaRPr b="1" sz="3000">
              <a:solidFill>
                <a:srgbClr val="FF585F"/>
              </a:solidFill>
              <a:latin typeface="Open Sans"/>
              <a:ea typeface="Open Sans"/>
              <a:cs typeface="Open Sans"/>
              <a:sym typeface="Open Sans"/>
            </a:endParaRPr>
          </a:p>
        </p:txBody>
      </p:sp>
      <p:sp>
        <p:nvSpPr>
          <p:cNvPr id="139" name="Google Shape;139;p23"/>
          <p:cNvSpPr txBox="1"/>
          <p:nvPr/>
        </p:nvSpPr>
        <p:spPr>
          <a:xfrm>
            <a:off x="192400" y="2017325"/>
            <a:ext cx="26010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Real stories from real teens</a:t>
            </a:r>
            <a:endParaRPr>
              <a:solidFill>
                <a:schemeClr val="lt1"/>
              </a:solidFill>
              <a:latin typeface="Open Sans"/>
              <a:ea typeface="Open Sans"/>
              <a:cs typeface="Open Sans"/>
              <a:sym typeface="Open Sans"/>
            </a:endParaRPr>
          </a:p>
        </p:txBody>
      </p:sp>
      <p:sp>
        <p:nvSpPr>
          <p:cNvPr id="140" name="Google Shape;140;p23"/>
          <p:cNvSpPr txBox="1"/>
          <p:nvPr/>
        </p:nvSpPr>
        <p:spPr>
          <a:xfrm>
            <a:off x="1678775" y="2430570"/>
            <a:ext cx="2997000" cy="560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3000">
                <a:solidFill>
                  <a:srgbClr val="FF585F"/>
                </a:solidFill>
                <a:latin typeface="Open Sans"/>
                <a:ea typeface="Open Sans"/>
                <a:cs typeface="Open Sans"/>
                <a:sym typeface="Open Sans"/>
              </a:rPr>
              <a:t>EMPOWERING</a:t>
            </a:r>
            <a:endParaRPr b="1" sz="3000">
              <a:solidFill>
                <a:srgbClr val="FF585F"/>
              </a:solidFill>
              <a:latin typeface="Open Sans"/>
              <a:ea typeface="Open Sans"/>
              <a:cs typeface="Open Sans"/>
              <a:sym typeface="Open Sans"/>
            </a:endParaRPr>
          </a:p>
        </p:txBody>
      </p:sp>
      <p:sp>
        <p:nvSpPr>
          <p:cNvPr id="141" name="Google Shape;141;p23"/>
          <p:cNvSpPr txBox="1"/>
          <p:nvPr/>
        </p:nvSpPr>
        <p:spPr>
          <a:xfrm>
            <a:off x="1960525" y="2838675"/>
            <a:ext cx="2715300" cy="475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500">
                <a:solidFill>
                  <a:srgbClr val="FFFFFF"/>
                </a:solidFill>
                <a:latin typeface="Open Sans"/>
                <a:ea typeface="Open Sans"/>
                <a:cs typeface="Open Sans"/>
                <a:sym typeface="Open Sans"/>
              </a:rPr>
              <a:t>Teens can find their voice</a:t>
            </a:r>
            <a:endParaRPr sz="1500">
              <a:solidFill>
                <a:srgbClr val="FFFFFF"/>
              </a:solidFill>
              <a:latin typeface="Open Sans"/>
              <a:ea typeface="Open Sans"/>
              <a:cs typeface="Open Sans"/>
              <a:sym typeface="Open Sans"/>
            </a:endParaRPr>
          </a:p>
        </p:txBody>
      </p:sp>
      <p:sp>
        <p:nvSpPr>
          <p:cNvPr id="142" name="Google Shape;142;p23"/>
          <p:cNvSpPr txBox="1"/>
          <p:nvPr/>
        </p:nvSpPr>
        <p:spPr>
          <a:xfrm>
            <a:off x="246675" y="3300700"/>
            <a:ext cx="2601000" cy="5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585F"/>
                </a:solidFill>
                <a:latin typeface="Open Sans"/>
                <a:ea typeface="Open Sans"/>
                <a:cs typeface="Open Sans"/>
                <a:sym typeface="Open Sans"/>
              </a:rPr>
              <a:t>ACCESSIBLE</a:t>
            </a:r>
            <a:endParaRPr b="1" sz="3000">
              <a:solidFill>
                <a:srgbClr val="FF585F"/>
              </a:solidFill>
              <a:latin typeface="Open Sans"/>
              <a:ea typeface="Open Sans"/>
              <a:cs typeface="Open Sans"/>
              <a:sym typeface="Open Sans"/>
            </a:endParaRPr>
          </a:p>
        </p:txBody>
      </p:sp>
      <p:sp>
        <p:nvSpPr>
          <p:cNvPr id="143" name="Google Shape;143;p23"/>
          <p:cNvSpPr txBox="1"/>
          <p:nvPr/>
        </p:nvSpPr>
        <p:spPr>
          <a:xfrm>
            <a:off x="246675" y="3736550"/>
            <a:ext cx="32829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FFFFFF"/>
                </a:solidFill>
                <a:latin typeface="Open Sans"/>
                <a:ea typeface="Open Sans"/>
                <a:cs typeface="Open Sans"/>
                <a:sym typeface="Open Sans"/>
              </a:rPr>
              <a:t>Flexible and ready to use</a:t>
            </a:r>
            <a:endParaRPr sz="1500">
              <a:solidFill>
                <a:srgbClr val="FFFFFF"/>
              </a:solidFill>
              <a:latin typeface="Open Sans"/>
              <a:ea typeface="Open Sans"/>
              <a:cs typeface="Open Sans"/>
              <a:sym typeface="Open Sans"/>
            </a:endParaRPr>
          </a:p>
        </p:txBody>
      </p:sp>
      <p:sp>
        <p:nvSpPr>
          <p:cNvPr id="144" name="Google Shape;144;p23"/>
          <p:cNvSpPr txBox="1"/>
          <p:nvPr/>
        </p:nvSpPr>
        <p:spPr>
          <a:xfrm>
            <a:off x="2336275" y="4104375"/>
            <a:ext cx="1957200" cy="615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3000">
                <a:solidFill>
                  <a:srgbClr val="FF585F"/>
                </a:solidFill>
                <a:latin typeface="Open Sans"/>
                <a:ea typeface="Open Sans"/>
                <a:cs typeface="Open Sans"/>
                <a:sym typeface="Open Sans"/>
              </a:rPr>
              <a:t>HOPEFUL</a:t>
            </a:r>
            <a:endParaRPr b="1" sz="3000">
              <a:solidFill>
                <a:srgbClr val="FF585F"/>
              </a:solidFill>
              <a:latin typeface="Open Sans"/>
              <a:ea typeface="Open Sans"/>
              <a:cs typeface="Open Sans"/>
              <a:sym typeface="Open Sans"/>
            </a:endParaRPr>
          </a:p>
        </p:txBody>
      </p:sp>
      <p:sp>
        <p:nvSpPr>
          <p:cNvPr id="145" name="Google Shape;145;p23"/>
          <p:cNvSpPr txBox="1"/>
          <p:nvPr/>
        </p:nvSpPr>
        <p:spPr>
          <a:xfrm>
            <a:off x="156100" y="4496925"/>
            <a:ext cx="4137300" cy="475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500">
                <a:solidFill>
                  <a:srgbClr val="FFFFFF"/>
                </a:solidFill>
                <a:latin typeface="Open Sans"/>
                <a:ea typeface="Open Sans"/>
                <a:cs typeface="Open Sans"/>
                <a:sym typeface="Open Sans"/>
              </a:rPr>
              <a:t>Not fear-based; comes from the heart</a:t>
            </a:r>
            <a:endParaRPr sz="1500">
              <a:solidFill>
                <a:srgbClr val="FFFFFF"/>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24"/>
          <p:cNvPicPr preferRelativeResize="0"/>
          <p:nvPr/>
        </p:nvPicPr>
        <p:blipFill>
          <a:blip r:embed="rId3">
            <a:alphaModFix/>
          </a:blip>
          <a:stretch>
            <a:fillRect/>
          </a:stretch>
        </p:blipFill>
        <p:spPr>
          <a:xfrm>
            <a:off x="8533200" y="4532700"/>
            <a:ext cx="610799" cy="610799"/>
          </a:xfrm>
          <a:prstGeom prst="rect">
            <a:avLst/>
          </a:prstGeom>
          <a:noFill/>
          <a:ln>
            <a:noFill/>
          </a:ln>
        </p:spPr>
      </p:pic>
      <p:grpSp>
        <p:nvGrpSpPr>
          <p:cNvPr id="151" name="Google Shape;151;p24"/>
          <p:cNvGrpSpPr/>
          <p:nvPr/>
        </p:nvGrpSpPr>
        <p:grpSpPr>
          <a:xfrm>
            <a:off x="42675" y="246200"/>
            <a:ext cx="8251085" cy="609619"/>
            <a:chOff x="42675" y="246200"/>
            <a:chExt cx="8251085" cy="609619"/>
          </a:xfrm>
        </p:grpSpPr>
        <p:sp>
          <p:nvSpPr>
            <p:cNvPr id="152" name="Google Shape;152;p24"/>
            <p:cNvSpPr/>
            <p:nvPr/>
          </p:nvSpPr>
          <p:spPr>
            <a:xfrm>
              <a:off x="42675" y="2462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153" name="Google Shape;153;p24"/>
            <p:cNvSpPr txBox="1"/>
            <p:nvPr/>
          </p:nvSpPr>
          <p:spPr>
            <a:xfrm>
              <a:off x="108463" y="366363"/>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Choose Your Path for Level II</a:t>
              </a:r>
              <a:endParaRPr b="0" i="0" sz="100" u="none" cap="none" strike="noStrike">
                <a:solidFill>
                  <a:srgbClr val="000000"/>
                </a:solidFill>
                <a:latin typeface="Arial"/>
                <a:ea typeface="Arial"/>
                <a:cs typeface="Arial"/>
                <a:sym typeface="Arial"/>
              </a:endParaRPr>
            </a:p>
          </p:txBody>
        </p:sp>
      </p:grpSp>
      <p:sp>
        <p:nvSpPr>
          <p:cNvPr id="154" name="Google Shape;154;p24"/>
          <p:cNvSpPr txBox="1"/>
          <p:nvPr/>
        </p:nvSpPr>
        <p:spPr>
          <a:xfrm>
            <a:off x="227825" y="1186350"/>
            <a:ext cx="4200300" cy="3447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600">
                <a:solidFill>
                  <a:schemeClr val="lt1"/>
                </a:solidFill>
                <a:latin typeface="Open Sans"/>
                <a:ea typeface="Open Sans"/>
                <a:cs typeface="Open Sans"/>
                <a:sym typeface="Open Sans"/>
              </a:rPr>
              <a:t>Determine which version you will be teaching:</a:t>
            </a:r>
            <a:endParaRPr b="1"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b="1" sz="16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600">
                <a:solidFill>
                  <a:schemeClr val="lt1"/>
                </a:solidFill>
                <a:latin typeface="Open Sans"/>
                <a:ea typeface="Open Sans"/>
                <a:cs typeface="Open Sans"/>
                <a:sym typeface="Open Sans"/>
              </a:rPr>
              <a:t>Full Program:</a:t>
            </a:r>
            <a:endParaRPr b="1" sz="1600">
              <a:solidFill>
                <a:schemeClr val="lt1"/>
              </a:solidFill>
              <a:latin typeface="Open Sans"/>
              <a:ea typeface="Open Sans"/>
              <a:cs typeface="Open Sans"/>
              <a:sym typeface="Open Sans"/>
            </a:endParaRPr>
          </a:p>
          <a:p>
            <a:pPr indent="-330200" lvl="0" marL="457200" rtl="0" algn="l">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Made up of 4 lessons</a:t>
            </a:r>
            <a:endParaRPr sz="1600">
              <a:solidFill>
                <a:schemeClr val="lt1"/>
              </a:solidFill>
              <a:latin typeface="Open Sans"/>
              <a:ea typeface="Open Sans"/>
              <a:cs typeface="Open Sans"/>
              <a:sym typeface="Open Sans"/>
            </a:endParaRPr>
          </a:p>
          <a:p>
            <a:pPr indent="-330200" lvl="0" marL="457200" rtl="0" algn="l">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Each lesson is 40-45 minutes</a:t>
            </a:r>
            <a:endParaRPr sz="1600">
              <a:solidFill>
                <a:schemeClr val="lt1"/>
              </a:solidFill>
              <a:latin typeface="Open Sans"/>
              <a:ea typeface="Open Sans"/>
              <a:cs typeface="Open Sans"/>
              <a:sym typeface="Open Sans"/>
            </a:endParaRPr>
          </a:p>
          <a:p>
            <a:pPr indent="-330200" lvl="0" marL="457200" rtl="0" algn="l">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Meets National Health Education Standards</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1600">
                <a:solidFill>
                  <a:schemeClr val="lt1"/>
                </a:solidFill>
                <a:latin typeface="Open Sans"/>
                <a:ea typeface="Open Sans"/>
                <a:cs typeface="Open Sans"/>
                <a:sym typeface="Open Sans"/>
              </a:rPr>
              <a:t>1-Day Lesson:</a:t>
            </a:r>
            <a:endParaRPr b="1" sz="1600">
              <a:solidFill>
                <a:schemeClr val="lt1"/>
              </a:solidFill>
              <a:latin typeface="Open Sans"/>
              <a:ea typeface="Open Sans"/>
              <a:cs typeface="Open Sans"/>
              <a:sym typeface="Open Sans"/>
            </a:endParaRPr>
          </a:p>
          <a:p>
            <a:pPr indent="-330200" lvl="0" marL="457200" rtl="0" algn="l">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One lesson that is a condensed version of the Full Program.</a:t>
            </a:r>
            <a:endParaRPr sz="1600">
              <a:solidFill>
                <a:schemeClr val="lt1"/>
              </a:solidFill>
              <a:latin typeface="Open Sans"/>
              <a:ea typeface="Open Sans"/>
              <a:cs typeface="Open Sans"/>
              <a:sym typeface="Open Sans"/>
            </a:endParaRPr>
          </a:p>
          <a:p>
            <a:pPr indent="-330200" lvl="0" marL="457200" rtl="0" algn="l">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The lesson is 40-45 minutes</a:t>
            </a:r>
            <a:endParaRPr sz="1600">
              <a:solidFill>
                <a:schemeClr val="lt1"/>
              </a:solidFill>
              <a:latin typeface="Open Sans"/>
              <a:ea typeface="Open Sans"/>
              <a:cs typeface="Open Sans"/>
              <a:sym typeface="Open Sans"/>
            </a:endParaRPr>
          </a:p>
        </p:txBody>
      </p:sp>
      <p:pic>
        <p:nvPicPr>
          <p:cNvPr id="155" name="Google Shape;155;p24"/>
          <p:cNvPicPr preferRelativeResize="0"/>
          <p:nvPr/>
        </p:nvPicPr>
        <p:blipFill>
          <a:blip r:embed="rId4">
            <a:alphaModFix/>
          </a:blip>
          <a:stretch>
            <a:fillRect/>
          </a:stretch>
        </p:blipFill>
        <p:spPr>
          <a:xfrm>
            <a:off x="4572000" y="173756"/>
            <a:ext cx="3895757" cy="3372081"/>
          </a:xfrm>
          <a:prstGeom prst="rect">
            <a:avLst/>
          </a:prstGeom>
          <a:noFill/>
          <a:ln>
            <a:noFill/>
          </a:ln>
        </p:spPr>
      </p:pic>
      <p:pic>
        <p:nvPicPr>
          <p:cNvPr id="156" name="Google Shape;156;p24"/>
          <p:cNvPicPr preferRelativeResize="0"/>
          <p:nvPr/>
        </p:nvPicPr>
        <p:blipFill>
          <a:blip r:embed="rId5">
            <a:alphaModFix/>
          </a:blip>
          <a:stretch>
            <a:fillRect/>
          </a:stretch>
        </p:blipFill>
        <p:spPr>
          <a:xfrm>
            <a:off x="4602862" y="3562899"/>
            <a:ext cx="3834049" cy="1504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5"/>
          <p:cNvSpPr txBox="1"/>
          <p:nvPr/>
        </p:nvSpPr>
        <p:spPr>
          <a:xfrm>
            <a:off x="177050" y="1145725"/>
            <a:ext cx="4541700" cy="3317400"/>
          </a:xfrm>
          <a:prstGeom prst="rect">
            <a:avLst/>
          </a:prstGeom>
          <a:noFill/>
          <a:ln>
            <a:noFill/>
          </a:ln>
        </p:spPr>
        <p:txBody>
          <a:bodyPr anchorCtr="0" anchor="t" bIns="91425" lIns="91425" spcFirstLastPara="1" rIns="91425" wrap="square" tIns="91425">
            <a:noAutofit/>
          </a:bodyPr>
          <a:lstStyle/>
          <a:p>
            <a:pPr indent="0" lvl="0" marL="0" marR="456565" rtl="0" algn="l">
              <a:spcBef>
                <a:spcPts val="0"/>
              </a:spcBef>
              <a:spcAft>
                <a:spcPts val="0"/>
              </a:spcAft>
              <a:buNone/>
            </a:pPr>
            <a:r>
              <a:rPr b="1" lang="en" sz="1700">
                <a:solidFill>
                  <a:schemeClr val="lt1"/>
                </a:solidFill>
                <a:latin typeface="Open Sans"/>
                <a:ea typeface="Open Sans"/>
                <a:cs typeface="Open Sans"/>
                <a:sym typeface="Open Sans"/>
              </a:rPr>
              <a:t>Lesson 1: Signs &amp; Symptoms of Depression</a:t>
            </a:r>
            <a:endParaRPr b="1" sz="1700">
              <a:solidFill>
                <a:schemeClr val="lt1"/>
              </a:solidFill>
              <a:latin typeface="Open Sans"/>
              <a:ea typeface="Open Sans"/>
              <a:cs typeface="Open Sans"/>
              <a:sym typeface="Open Sans"/>
            </a:endParaRPr>
          </a:p>
          <a:p>
            <a:pPr indent="-323850" lvl="0" marL="457200" marR="456565"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Define depression as a mood disorder</a:t>
            </a:r>
            <a:endParaRPr sz="1500">
              <a:solidFill>
                <a:schemeClr val="lt1"/>
              </a:solidFill>
              <a:latin typeface="Open Sans"/>
              <a:ea typeface="Open Sans"/>
              <a:cs typeface="Open Sans"/>
              <a:sym typeface="Open Sans"/>
            </a:endParaRPr>
          </a:p>
          <a:p>
            <a:pPr indent="-323850" lvl="0" marL="457200" marR="456565"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Describe the signs &amp; symptoms, risk factors and resources for depression</a:t>
            </a:r>
            <a:endParaRPr sz="1500">
              <a:solidFill>
                <a:schemeClr val="lt1"/>
              </a:solidFill>
              <a:latin typeface="Open Sans"/>
              <a:ea typeface="Open Sans"/>
              <a:cs typeface="Open Sans"/>
              <a:sym typeface="Open Sans"/>
            </a:endParaRPr>
          </a:p>
          <a:p>
            <a:pPr indent="-323850" lvl="0" marL="457200" marR="456565"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Learn how to access a reliable, trusted adult at school</a:t>
            </a:r>
            <a:endParaRPr sz="1500">
              <a:solidFill>
                <a:schemeClr val="lt1"/>
              </a:solidFill>
              <a:latin typeface="Open Sans"/>
              <a:ea typeface="Open Sans"/>
              <a:cs typeface="Open Sans"/>
              <a:sym typeface="Open Sans"/>
            </a:endParaRPr>
          </a:p>
          <a:p>
            <a:pPr indent="0" lvl="0" marL="0" marR="456565" rtl="0" algn="l">
              <a:spcBef>
                <a:spcPts val="0"/>
              </a:spcBef>
              <a:spcAft>
                <a:spcPts val="0"/>
              </a:spcAft>
              <a:buNone/>
            </a:pPr>
            <a:r>
              <a:t/>
            </a:r>
            <a:endParaRPr sz="1700">
              <a:solidFill>
                <a:schemeClr val="lt1"/>
              </a:solidFill>
              <a:latin typeface="Open Sans"/>
              <a:ea typeface="Open Sans"/>
              <a:cs typeface="Open Sans"/>
              <a:sym typeface="Open Sans"/>
            </a:endParaRPr>
          </a:p>
          <a:p>
            <a:pPr indent="0" lvl="0" marL="0" marR="456565" rtl="0" algn="l">
              <a:spcBef>
                <a:spcPts val="0"/>
              </a:spcBef>
              <a:spcAft>
                <a:spcPts val="0"/>
              </a:spcAft>
              <a:buNone/>
            </a:pPr>
            <a:r>
              <a:rPr b="1" lang="en" sz="1700">
                <a:solidFill>
                  <a:schemeClr val="lt1"/>
                </a:solidFill>
                <a:latin typeface="Open Sans"/>
                <a:ea typeface="Open Sans"/>
                <a:cs typeface="Open Sans"/>
                <a:sym typeface="Open Sans"/>
              </a:rPr>
              <a:t>Lesson 2: Help-Seeking</a:t>
            </a:r>
            <a:endParaRPr b="1" sz="1700">
              <a:solidFill>
                <a:schemeClr val="lt1"/>
              </a:solidFill>
              <a:latin typeface="Open Sans"/>
              <a:ea typeface="Open Sans"/>
              <a:cs typeface="Open Sans"/>
              <a:sym typeface="Open Sans"/>
            </a:endParaRPr>
          </a:p>
          <a:p>
            <a:pPr indent="-323850" lvl="0" marL="457200" marR="456565"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Stigma</a:t>
            </a:r>
            <a:endParaRPr sz="1500">
              <a:solidFill>
                <a:schemeClr val="lt1"/>
              </a:solidFill>
              <a:latin typeface="Open Sans"/>
              <a:ea typeface="Open Sans"/>
              <a:cs typeface="Open Sans"/>
              <a:sym typeface="Open Sans"/>
            </a:endParaRPr>
          </a:p>
          <a:p>
            <a:pPr indent="-323850" lvl="0" marL="457200" marR="456565"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Treatment</a:t>
            </a:r>
            <a:endParaRPr sz="1500">
              <a:solidFill>
                <a:schemeClr val="lt1"/>
              </a:solidFill>
              <a:latin typeface="Open Sans"/>
              <a:ea typeface="Open Sans"/>
              <a:cs typeface="Open Sans"/>
              <a:sym typeface="Open Sans"/>
            </a:endParaRPr>
          </a:p>
          <a:p>
            <a:pPr indent="-323850" lvl="0" marL="457200" marR="456565"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Demonstrate how to reach out for help for themselves or a friend</a:t>
            </a:r>
            <a:endParaRPr sz="1500">
              <a:solidFill>
                <a:schemeClr val="lt1"/>
              </a:solidFill>
              <a:latin typeface="Open Sans"/>
              <a:ea typeface="Open Sans"/>
              <a:cs typeface="Open Sans"/>
              <a:sym typeface="Open Sans"/>
            </a:endParaRPr>
          </a:p>
          <a:p>
            <a:pPr indent="0" lvl="0" marL="0" marR="456565" rtl="0" algn="l">
              <a:spcBef>
                <a:spcPts val="0"/>
              </a:spcBef>
              <a:spcAft>
                <a:spcPts val="0"/>
              </a:spcAft>
              <a:buNone/>
            </a:pPr>
            <a:r>
              <a:t/>
            </a:r>
            <a:endParaRPr i="1" sz="1700">
              <a:solidFill>
                <a:schemeClr val="lt1"/>
              </a:solidFill>
              <a:latin typeface="Open Sans"/>
              <a:ea typeface="Open Sans"/>
              <a:cs typeface="Open Sans"/>
              <a:sym typeface="Open Sans"/>
            </a:endParaRPr>
          </a:p>
        </p:txBody>
      </p:sp>
      <p:grpSp>
        <p:nvGrpSpPr>
          <p:cNvPr id="162" name="Google Shape;162;p25"/>
          <p:cNvGrpSpPr/>
          <p:nvPr/>
        </p:nvGrpSpPr>
        <p:grpSpPr>
          <a:xfrm>
            <a:off x="118888" y="364100"/>
            <a:ext cx="8251085" cy="609619"/>
            <a:chOff x="118888" y="364100"/>
            <a:chExt cx="8251085" cy="609619"/>
          </a:xfrm>
        </p:grpSpPr>
        <p:sp>
          <p:nvSpPr>
            <p:cNvPr id="163" name="Google Shape;163;p25"/>
            <p:cNvSpPr/>
            <p:nvPr/>
          </p:nvSpPr>
          <p:spPr>
            <a:xfrm>
              <a:off x="118888" y="3641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164" name="Google Shape;164;p25"/>
            <p:cNvSpPr txBox="1"/>
            <p:nvPr/>
          </p:nvSpPr>
          <p:spPr>
            <a:xfrm>
              <a:off x="260888" y="425275"/>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Objectives of Level II: Full Program (4 lessons)</a:t>
              </a:r>
              <a:endParaRPr b="0" i="0" sz="100" u="none" cap="none" strike="noStrike">
                <a:solidFill>
                  <a:srgbClr val="000000"/>
                </a:solidFill>
                <a:latin typeface="Arial"/>
                <a:ea typeface="Arial"/>
                <a:cs typeface="Arial"/>
                <a:sym typeface="Arial"/>
              </a:endParaRPr>
            </a:p>
          </p:txBody>
        </p:sp>
      </p:grpSp>
      <p:sp>
        <p:nvSpPr>
          <p:cNvPr id="165" name="Google Shape;165;p25"/>
          <p:cNvSpPr txBox="1"/>
          <p:nvPr/>
        </p:nvSpPr>
        <p:spPr>
          <a:xfrm>
            <a:off x="4276150" y="1145725"/>
            <a:ext cx="4259700" cy="3825900"/>
          </a:xfrm>
          <a:prstGeom prst="rect">
            <a:avLst/>
          </a:prstGeom>
          <a:noFill/>
          <a:ln>
            <a:noFill/>
          </a:ln>
        </p:spPr>
        <p:txBody>
          <a:bodyPr anchorCtr="0" anchor="t" bIns="91425" lIns="91425" spcFirstLastPara="1" rIns="91425" wrap="square" tIns="91425">
            <a:noAutofit/>
          </a:bodyPr>
          <a:lstStyle/>
          <a:p>
            <a:pPr indent="0" lvl="0" marL="0" marR="456565" rtl="0" algn="l">
              <a:spcBef>
                <a:spcPts val="0"/>
              </a:spcBef>
              <a:spcAft>
                <a:spcPts val="0"/>
              </a:spcAft>
              <a:buNone/>
            </a:pPr>
            <a:r>
              <a:rPr b="1" lang="en" sz="1700">
                <a:solidFill>
                  <a:schemeClr val="lt1"/>
                </a:solidFill>
                <a:latin typeface="Open Sans"/>
                <a:ea typeface="Open Sans"/>
                <a:cs typeface="Open Sans"/>
                <a:sym typeface="Open Sans"/>
              </a:rPr>
              <a:t>Lesson 3: Coping Strategies</a:t>
            </a:r>
            <a:endParaRPr b="1" sz="1700">
              <a:solidFill>
                <a:schemeClr val="lt1"/>
              </a:solidFill>
              <a:latin typeface="Open Sans"/>
              <a:ea typeface="Open Sans"/>
              <a:cs typeface="Open Sans"/>
              <a:sym typeface="Open Sans"/>
            </a:endParaRPr>
          </a:p>
          <a:p>
            <a:pPr indent="-323850" lvl="0" marL="457200" marR="456565"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Demonstrate how to help themselves or others </a:t>
            </a:r>
            <a:endParaRPr sz="1500">
              <a:solidFill>
                <a:schemeClr val="lt1"/>
              </a:solidFill>
              <a:latin typeface="Open Sans"/>
              <a:ea typeface="Open Sans"/>
              <a:cs typeface="Open Sans"/>
              <a:sym typeface="Open Sans"/>
            </a:endParaRPr>
          </a:p>
          <a:p>
            <a:pPr indent="-323850" lvl="0" marL="457200" marR="456565"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Discuss what we can all do to support mental health</a:t>
            </a:r>
            <a:endParaRPr sz="1500">
              <a:solidFill>
                <a:schemeClr val="lt1"/>
              </a:solidFill>
              <a:latin typeface="Open Sans"/>
              <a:ea typeface="Open Sans"/>
              <a:cs typeface="Open Sans"/>
              <a:sym typeface="Open Sans"/>
            </a:endParaRPr>
          </a:p>
          <a:p>
            <a:pPr indent="-323850" lvl="0" marL="457200" marR="456565"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Demonstrate the ability to use interpersonal communication skills to support health and well-being of self &amp; others</a:t>
            </a:r>
            <a:endParaRPr sz="1500">
              <a:solidFill>
                <a:schemeClr val="lt1"/>
              </a:solidFill>
              <a:latin typeface="Open Sans"/>
              <a:ea typeface="Open Sans"/>
              <a:cs typeface="Open Sans"/>
              <a:sym typeface="Open Sans"/>
            </a:endParaRPr>
          </a:p>
          <a:p>
            <a:pPr indent="0" lvl="0" marL="0" marR="456565" rtl="0" algn="l">
              <a:spcBef>
                <a:spcPts val="0"/>
              </a:spcBef>
              <a:spcAft>
                <a:spcPts val="0"/>
              </a:spcAft>
              <a:buNone/>
            </a:pPr>
            <a:r>
              <a:t/>
            </a:r>
            <a:endParaRPr sz="1700">
              <a:solidFill>
                <a:schemeClr val="lt1"/>
              </a:solidFill>
              <a:latin typeface="Open Sans"/>
              <a:ea typeface="Open Sans"/>
              <a:cs typeface="Open Sans"/>
              <a:sym typeface="Open Sans"/>
            </a:endParaRPr>
          </a:p>
          <a:p>
            <a:pPr indent="0" lvl="0" marL="0" marR="456565" rtl="0" algn="l">
              <a:spcBef>
                <a:spcPts val="0"/>
              </a:spcBef>
              <a:spcAft>
                <a:spcPts val="0"/>
              </a:spcAft>
              <a:buNone/>
            </a:pPr>
            <a:r>
              <a:rPr b="1" lang="en" sz="1700">
                <a:solidFill>
                  <a:schemeClr val="lt1"/>
                </a:solidFill>
                <a:latin typeface="Open Sans"/>
                <a:ea typeface="Open Sans"/>
                <a:cs typeface="Open Sans"/>
                <a:sym typeface="Open Sans"/>
              </a:rPr>
              <a:t>Lesson 4: Student Skills Check</a:t>
            </a:r>
            <a:endParaRPr b="1" sz="1700">
              <a:solidFill>
                <a:schemeClr val="lt1"/>
              </a:solidFill>
              <a:latin typeface="Open Sans"/>
              <a:ea typeface="Open Sans"/>
              <a:cs typeface="Open Sans"/>
              <a:sym typeface="Open Sans"/>
            </a:endParaRPr>
          </a:p>
          <a:p>
            <a:pPr indent="-323850" lvl="0" marL="457200" marR="456565"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Establish a plan for maintaining or improving their mental health</a:t>
            </a:r>
            <a:endParaRPr sz="1500">
              <a:solidFill>
                <a:schemeClr val="lt1"/>
              </a:solidFill>
              <a:latin typeface="Open Sans"/>
              <a:ea typeface="Open Sans"/>
              <a:cs typeface="Open Sans"/>
              <a:sym typeface="Open Sans"/>
            </a:endParaRPr>
          </a:p>
          <a:p>
            <a:pPr indent="0" lvl="0" marL="0" marR="456565" rtl="0" algn="l">
              <a:spcBef>
                <a:spcPts val="0"/>
              </a:spcBef>
              <a:spcAft>
                <a:spcPts val="0"/>
              </a:spcAft>
              <a:buNone/>
            </a:pPr>
            <a:r>
              <a:t/>
            </a:r>
            <a:endParaRPr i="1" sz="1700">
              <a:solidFill>
                <a:schemeClr val="lt1"/>
              </a:solidFill>
              <a:latin typeface="Open Sans"/>
              <a:ea typeface="Open Sans"/>
              <a:cs typeface="Open Sans"/>
              <a:sym typeface="Open Sans"/>
            </a:endParaRPr>
          </a:p>
        </p:txBody>
      </p:sp>
      <p:sp>
        <p:nvSpPr>
          <p:cNvPr id="166" name="Google Shape;166;p25"/>
          <p:cNvSpPr/>
          <p:nvPr/>
        </p:nvSpPr>
        <p:spPr>
          <a:xfrm>
            <a:off x="3557101" y="4435552"/>
            <a:ext cx="717527" cy="610083"/>
          </a:xfrm>
          <a:custGeom>
            <a:rect b="b" l="l" r="r" t="t"/>
            <a:pathLst>
              <a:path extrusionOk="0" h="968386" w="1427914">
                <a:moveTo>
                  <a:pt x="0" y="0"/>
                </a:moveTo>
                <a:lnTo>
                  <a:pt x="1427914" y="0"/>
                </a:lnTo>
                <a:lnTo>
                  <a:pt x="1427914" y="968385"/>
                </a:lnTo>
                <a:lnTo>
                  <a:pt x="0" y="968385"/>
                </a:lnTo>
                <a:lnTo>
                  <a:pt x="0" y="0"/>
                </a:lnTo>
                <a:close/>
              </a:path>
            </a:pathLst>
          </a:custGeom>
          <a:blipFill rotWithShape="1">
            <a:blip r:embed="rId3">
              <a:alphaModFix/>
            </a:blip>
            <a:stretch>
              <a:fillRect b="0" l="0" r="0" t="0"/>
            </a:stretch>
          </a:blipFill>
          <a:ln>
            <a:noFill/>
          </a:ln>
        </p:spPr>
      </p:sp>
      <p:sp>
        <p:nvSpPr>
          <p:cNvPr id="167" name="Google Shape;167;p25"/>
          <p:cNvSpPr/>
          <p:nvPr/>
        </p:nvSpPr>
        <p:spPr>
          <a:xfrm>
            <a:off x="7445215" y="892102"/>
            <a:ext cx="421915" cy="419194"/>
          </a:xfrm>
          <a:custGeom>
            <a:rect b="b" l="l" r="r" t="t"/>
            <a:pathLst>
              <a:path extrusionOk="0" h="471004" w="694510">
                <a:moveTo>
                  <a:pt x="0" y="0"/>
                </a:moveTo>
                <a:lnTo>
                  <a:pt x="694510" y="0"/>
                </a:lnTo>
                <a:lnTo>
                  <a:pt x="694510" y="471004"/>
                </a:lnTo>
                <a:lnTo>
                  <a:pt x="0" y="471004"/>
                </a:lnTo>
                <a:lnTo>
                  <a:pt x="0" y="0"/>
                </a:lnTo>
                <a:close/>
              </a:path>
            </a:pathLst>
          </a:custGeom>
          <a:blipFill rotWithShape="1">
            <a:blip r:embed="rId3">
              <a:alphaModFix/>
            </a:blip>
            <a:stretch>
              <a:fillRect b="0" l="0" r="0" t="0"/>
            </a:stretch>
          </a:blipFill>
          <a:ln>
            <a:noFill/>
          </a:ln>
        </p:spPr>
      </p:sp>
      <p:sp>
        <p:nvSpPr>
          <p:cNvPr id="168" name="Google Shape;168;p25"/>
          <p:cNvSpPr/>
          <p:nvPr/>
        </p:nvSpPr>
        <p:spPr>
          <a:xfrm>
            <a:off x="7867115" y="4552427"/>
            <a:ext cx="421915" cy="419194"/>
          </a:xfrm>
          <a:custGeom>
            <a:rect b="b" l="l" r="r" t="t"/>
            <a:pathLst>
              <a:path extrusionOk="0" h="471004" w="694510">
                <a:moveTo>
                  <a:pt x="0" y="0"/>
                </a:moveTo>
                <a:lnTo>
                  <a:pt x="694510" y="0"/>
                </a:lnTo>
                <a:lnTo>
                  <a:pt x="694510" y="471004"/>
                </a:lnTo>
                <a:lnTo>
                  <a:pt x="0" y="471004"/>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6"/>
          <p:cNvSpPr txBox="1"/>
          <p:nvPr/>
        </p:nvSpPr>
        <p:spPr>
          <a:xfrm>
            <a:off x="253250" y="1145725"/>
            <a:ext cx="7440000" cy="1880400"/>
          </a:xfrm>
          <a:prstGeom prst="rect">
            <a:avLst/>
          </a:prstGeom>
          <a:noFill/>
          <a:ln>
            <a:noFill/>
          </a:ln>
        </p:spPr>
        <p:txBody>
          <a:bodyPr anchorCtr="0" anchor="t" bIns="91425" lIns="91425" spcFirstLastPara="1" rIns="91425" wrap="square" tIns="91425">
            <a:noAutofit/>
          </a:bodyPr>
          <a:lstStyle/>
          <a:p>
            <a:pPr indent="0" lvl="0" marL="0" marR="456565" rtl="0" algn="l">
              <a:spcBef>
                <a:spcPts val="0"/>
              </a:spcBef>
              <a:spcAft>
                <a:spcPts val="0"/>
              </a:spcAft>
              <a:buNone/>
            </a:pPr>
            <a:r>
              <a:t/>
            </a:r>
            <a:endParaRPr sz="17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1500">
                <a:solidFill>
                  <a:schemeClr val="lt1"/>
                </a:solidFill>
                <a:latin typeface="Open Sans"/>
                <a:ea typeface="Open Sans"/>
                <a:cs typeface="Open Sans"/>
                <a:sym typeface="Open Sans"/>
              </a:rPr>
              <a:t>This one-day version of the program consists of an engaging and interactive lesson designed to be taught to provide students with increased:</a:t>
            </a:r>
            <a:endParaRPr b="1" sz="1500">
              <a:solidFill>
                <a:schemeClr val="lt1"/>
              </a:solidFill>
              <a:latin typeface="Open Sans"/>
              <a:ea typeface="Open Sans"/>
              <a:cs typeface="Open Sans"/>
              <a:sym typeface="Open Sans"/>
            </a:endParaRPr>
          </a:p>
          <a:p>
            <a:pPr indent="0" lvl="0" marL="0" rtl="0" algn="ctr">
              <a:lnSpc>
                <a:spcPct val="115000"/>
              </a:lnSpc>
              <a:spcBef>
                <a:spcPts val="0"/>
              </a:spcBef>
              <a:spcAft>
                <a:spcPts val="0"/>
              </a:spcAft>
              <a:buClr>
                <a:schemeClr val="dk1"/>
              </a:buClr>
              <a:buSzPts val="1100"/>
              <a:buFont typeface="Arial"/>
              <a:buNone/>
            </a:pPr>
            <a:r>
              <a:t/>
            </a:r>
            <a:endParaRPr b="1" sz="1500">
              <a:solidFill>
                <a:schemeClr val="lt1"/>
              </a:solidFill>
              <a:latin typeface="Open Sans"/>
              <a:ea typeface="Open Sans"/>
              <a:cs typeface="Open Sans"/>
              <a:sym typeface="Open Sans"/>
            </a:endParaRPr>
          </a:p>
          <a:p>
            <a:pPr indent="-323850" lvl="0" marL="457200" rtl="0" algn="l">
              <a:lnSpc>
                <a:spcPct val="115000"/>
              </a:lnSpc>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knowledge of key concepts related to identifying depression</a:t>
            </a:r>
            <a:endParaRPr sz="1500">
              <a:solidFill>
                <a:schemeClr val="lt1"/>
              </a:solidFill>
              <a:latin typeface="Open Sans"/>
              <a:ea typeface="Open Sans"/>
              <a:cs typeface="Open Sans"/>
              <a:sym typeface="Open Sans"/>
            </a:endParaRPr>
          </a:p>
          <a:p>
            <a:pPr indent="-323850" lvl="0" marL="457200" rtl="0" algn="l">
              <a:lnSpc>
                <a:spcPct val="115000"/>
              </a:lnSpc>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self-advocacy and peer-to-peer intervention to promote help-seeking</a:t>
            </a:r>
            <a:endParaRPr sz="1500">
              <a:solidFill>
                <a:schemeClr val="lt1"/>
              </a:solidFill>
              <a:latin typeface="Open Sans"/>
              <a:ea typeface="Open Sans"/>
              <a:cs typeface="Open Sans"/>
              <a:sym typeface="Open Sans"/>
            </a:endParaRPr>
          </a:p>
          <a:p>
            <a:pPr indent="-323850" lvl="0" marL="457200" rtl="0" algn="l">
              <a:lnSpc>
                <a:spcPct val="115000"/>
              </a:lnSpc>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awareness of how they can support their own mental health and well-being </a:t>
            </a:r>
            <a:endParaRPr sz="1500">
              <a:solidFill>
                <a:schemeClr val="lt1"/>
              </a:solidFill>
              <a:latin typeface="Open Sans"/>
              <a:ea typeface="Open Sans"/>
              <a:cs typeface="Open Sans"/>
              <a:sym typeface="Open Sans"/>
            </a:endParaRPr>
          </a:p>
          <a:p>
            <a:pPr indent="0" lvl="0" marL="457200" marR="456565" rtl="0" algn="l">
              <a:spcBef>
                <a:spcPts val="0"/>
              </a:spcBef>
              <a:spcAft>
                <a:spcPts val="0"/>
              </a:spcAft>
              <a:buNone/>
            </a:pPr>
            <a:r>
              <a:t/>
            </a:r>
            <a:endParaRPr sz="1500">
              <a:solidFill>
                <a:schemeClr val="lt1"/>
              </a:solidFill>
              <a:latin typeface="Open Sans"/>
              <a:ea typeface="Open Sans"/>
              <a:cs typeface="Open Sans"/>
              <a:sym typeface="Open Sans"/>
            </a:endParaRPr>
          </a:p>
          <a:p>
            <a:pPr indent="0" lvl="0" marL="0" marR="456565" rtl="0" algn="l">
              <a:spcBef>
                <a:spcPts val="0"/>
              </a:spcBef>
              <a:spcAft>
                <a:spcPts val="0"/>
              </a:spcAft>
              <a:buNone/>
            </a:pPr>
            <a:r>
              <a:t/>
            </a:r>
            <a:endParaRPr sz="1500">
              <a:solidFill>
                <a:schemeClr val="lt1"/>
              </a:solidFill>
              <a:latin typeface="Open Sans"/>
              <a:ea typeface="Open Sans"/>
              <a:cs typeface="Open Sans"/>
              <a:sym typeface="Open Sans"/>
            </a:endParaRPr>
          </a:p>
          <a:p>
            <a:pPr indent="0" lvl="0" marL="0" marR="456565" rtl="0" algn="l">
              <a:spcBef>
                <a:spcPts val="0"/>
              </a:spcBef>
              <a:spcAft>
                <a:spcPts val="0"/>
              </a:spcAft>
              <a:buNone/>
            </a:pPr>
            <a:r>
              <a:t/>
            </a:r>
            <a:endParaRPr i="1" sz="1700">
              <a:solidFill>
                <a:schemeClr val="lt1"/>
              </a:solidFill>
              <a:latin typeface="Open Sans"/>
              <a:ea typeface="Open Sans"/>
              <a:cs typeface="Open Sans"/>
              <a:sym typeface="Open Sans"/>
            </a:endParaRPr>
          </a:p>
        </p:txBody>
      </p:sp>
      <p:grpSp>
        <p:nvGrpSpPr>
          <p:cNvPr id="174" name="Google Shape;174;p26"/>
          <p:cNvGrpSpPr/>
          <p:nvPr/>
        </p:nvGrpSpPr>
        <p:grpSpPr>
          <a:xfrm>
            <a:off x="118888" y="364100"/>
            <a:ext cx="8251085" cy="609619"/>
            <a:chOff x="118888" y="364100"/>
            <a:chExt cx="8251085" cy="609619"/>
          </a:xfrm>
        </p:grpSpPr>
        <p:sp>
          <p:nvSpPr>
            <p:cNvPr id="175" name="Google Shape;175;p26"/>
            <p:cNvSpPr/>
            <p:nvPr/>
          </p:nvSpPr>
          <p:spPr>
            <a:xfrm>
              <a:off x="118888" y="3641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176" name="Google Shape;176;p26"/>
            <p:cNvSpPr txBox="1"/>
            <p:nvPr/>
          </p:nvSpPr>
          <p:spPr>
            <a:xfrm>
              <a:off x="260888" y="425275"/>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Objectives of Level II: One-Day Lesson </a:t>
              </a:r>
              <a:endParaRPr b="0" i="0" sz="100" u="none" cap="none" strike="noStrike">
                <a:solidFill>
                  <a:srgbClr val="000000"/>
                </a:solidFill>
                <a:latin typeface="Arial"/>
                <a:ea typeface="Arial"/>
                <a:cs typeface="Arial"/>
                <a:sym typeface="Arial"/>
              </a:endParaRPr>
            </a:p>
          </p:txBody>
        </p:sp>
      </p:grpSp>
      <p:sp>
        <p:nvSpPr>
          <p:cNvPr id="177" name="Google Shape;177;p26"/>
          <p:cNvSpPr/>
          <p:nvPr/>
        </p:nvSpPr>
        <p:spPr>
          <a:xfrm rot="10800000">
            <a:off x="2858138" y="3778876"/>
            <a:ext cx="2018146" cy="512631"/>
          </a:xfrm>
          <a:custGeom>
            <a:rect b="b" l="l" r="r" t="t"/>
            <a:pathLst>
              <a:path extrusionOk="0" h="512631" w="2018146">
                <a:moveTo>
                  <a:pt x="0" y="0"/>
                </a:moveTo>
                <a:lnTo>
                  <a:pt x="2018146" y="0"/>
                </a:lnTo>
                <a:lnTo>
                  <a:pt x="2018146" y="512631"/>
                </a:lnTo>
                <a:lnTo>
                  <a:pt x="0" y="512631"/>
                </a:lnTo>
                <a:lnTo>
                  <a:pt x="0" y="0"/>
                </a:lnTo>
                <a:close/>
              </a:path>
            </a:pathLst>
          </a:custGeom>
          <a:blipFill rotWithShape="1">
            <a:blip r:embed="rId3">
              <a:alphaModFix/>
            </a:blip>
            <a:stretch>
              <a:fillRect b="0" l="0" r="0" t="0"/>
            </a:stretch>
          </a:blipFill>
          <a:ln>
            <a:noFill/>
          </a:ln>
        </p:spPr>
      </p:sp>
      <p:sp>
        <p:nvSpPr>
          <p:cNvPr id="178" name="Google Shape;178;p26"/>
          <p:cNvSpPr/>
          <p:nvPr/>
        </p:nvSpPr>
        <p:spPr>
          <a:xfrm rot="10800000">
            <a:off x="5002638" y="3778876"/>
            <a:ext cx="2018146" cy="512631"/>
          </a:xfrm>
          <a:custGeom>
            <a:rect b="b" l="l" r="r" t="t"/>
            <a:pathLst>
              <a:path extrusionOk="0" h="512631" w="2018146">
                <a:moveTo>
                  <a:pt x="0" y="0"/>
                </a:moveTo>
                <a:lnTo>
                  <a:pt x="2018146" y="0"/>
                </a:lnTo>
                <a:lnTo>
                  <a:pt x="2018146" y="512631"/>
                </a:lnTo>
                <a:lnTo>
                  <a:pt x="0" y="512631"/>
                </a:lnTo>
                <a:lnTo>
                  <a:pt x="0" y="0"/>
                </a:lnTo>
                <a:close/>
              </a:path>
            </a:pathLst>
          </a:custGeom>
          <a:blipFill rotWithShape="1">
            <a:blip r:embed="rId3">
              <a:alphaModFix/>
            </a:blip>
            <a:stretch>
              <a:fillRect b="0" l="0" r="0" t="0"/>
            </a:stretch>
          </a:blipFill>
          <a:ln>
            <a:noFill/>
          </a:ln>
        </p:spPr>
      </p:sp>
      <p:sp>
        <p:nvSpPr>
          <p:cNvPr id="179" name="Google Shape;179;p26"/>
          <p:cNvSpPr/>
          <p:nvPr/>
        </p:nvSpPr>
        <p:spPr>
          <a:xfrm rot="10800000">
            <a:off x="713638" y="3778876"/>
            <a:ext cx="2018146" cy="512631"/>
          </a:xfrm>
          <a:custGeom>
            <a:rect b="b" l="l" r="r" t="t"/>
            <a:pathLst>
              <a:path extrusionOk="0" h="512631" w="2018146">
                <a:moveTo>
                  <a:pt x="0" y="0"/>
                </a:moveTo>
                <a:lnTo>
                  <a:pt x="2018146" y="0"/>
                </a:lnTo>
                <a:lnTo>
                  <a:pt x="2018146" y="512631"/>
                </a:lnTo>
                <a:lnTo>
                  <a:pt x="0" y="512631"/>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7"/>
          <p:cNvSpPr/>
          <p:nvPr/>
        </p:nvSpPr>
        <p:spPr>
          <a:xfrm>
            <a:off x="284663" y="1084425"/>
            <a:ext cx="4269732" cy="3865666"/>
          </a:xfrm>
          <a:custGeom>
            <a:rect b="b" l="l" r="r" t="t"/>
            <a:pathLst>
              <a:path extrusionOk="0" h="6872296" w="6999560">
                <a:moveTo>
                  <a:pt x="0" y="0"/>
                </a:moveTo>
                <a:lnTo>
                  <a:pt x="6999560" y="0"/>
                </a:lnTo>
                <a:lnTo>
                  <a:pt x="6999560" y="6872295"/>
                </a:lnTo>
                <a:lnTo>
                  <a:pt x="0" y="6872295"/>
                </a:lnTo>
                <a:lnTo>
                  <a:pt x="0" y="0"/>
                </a:lnTo>
                <a:close/>
              </a:path>
            </a:pathLst>
          </a:custGeom>
          <a:blipFill rotWithShape="1">
            <a:blip r:embed="rId3">
              <a:alphaModFix/>
            </a:blip>
            <a:stretch>
              <a:fillRect b="0" l="0" r="0" t="0"/>
            </a:stretch>
          </a:blipFill>
          <a:ln>
            <a:noFill/>
          </a:ln>
        </p:spPr>
      </p:sp>
      <p:pic>
        <p:nvPicPr>
          <p:cNvPr id="185" name="Google Shape;185;p27"/>
          <p:cNvPicPr preferRelativeResize="0"/>
          <p:nvPr/>
        </p:nvPicPr>
        <p:blipFill>
          <a:blip r:embed="rId4">
            <a:alphaModFix/>
          </a:blip>
          <a:stretch>
            <a:fillRect/>
          </a:stretch>
        </p:blipFill>
        <p:spPr>
          <a:xfrm>
            <a:off x="8533200" y="4532700"/>
            <a:ext cx="610799" cy="610799"/>
          </a:xfrm>
          <a:prstGeom prst="rect">
            <a:avLst/>
          </a:prstGeom>
          <a:noFill/>
          <a:ln>
            <a:noFill/>
          </a:ln>
        </p:spPr>
      </p:pic>
      <p:grpSp>
        <p:nvGrpSpPr>
          <p:cNvPr id="186" name="Google Shape;186;p27"/>
          <p:cNvGrpSpPr/>
          <p:nvPr/>
        </p:nvGrpSpPr>
        <p:grpSpPr>
          <a:xfrm>
            <a:off x="118875" y="246200"/>
            <a:ext cx="8251085" cy="609619"/>
            <a:chOff x="118875" y="246200"/>
            <a:chExt cx="8251085" cy="609619"/>
          </a:xfrm>
        </p:grpSpPr>
        <p:sp>
          <p:nvSpPr>
            <p:cNvPr id="187" name="Google Shape;187;p27"/>
            <p:cNvSpPr/>
            <p:nvPr/>
          </p:nvSpPr>
          <p:spPr>
            <a:xfrm>
              <a:off x="118875" y="2462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188" name="Google Shape;188;p27"/>
            <p:cNvSpPr txBox="1"/>
            <p:nvPr/>
          </p:nvSpPr>
          <p:spPr>
            <a:xfrm>
              <a:off x="260863" y="366363"/>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Components of Level II Program</a:t>
              </a:r>
              <a:endParaRPr b="0" i="0" sz="100" u="none" cap="none" strike="noStrike">
                <a:solidFill>
                  <a:srgbClr val="000000"/>
                </a:solidFill>
                <a:latin typeface="Arial"/>
                <a:ea typeface="Arial"/>
                <a:cs typeface="Arial"/>
                <a:sym typeface="Arial"/>
              </a:endParaRPr>
            </a:p>
          </p:txBody>
        </p:sp>
      </p:grpSp>
      <p:sp>
        <p:nvSpPr>
          <p:cNvPr id="189" name="Google Shape;189;p27"/>
          <p:cNvSpPr txBox="1"/>
          <p:nvPr/>
        </p:nvSpPr>
        <p:spPr>
          <a:xfrm>
            <a:off x="898375" y="1682650"/>
            <a:ext cx="3194700" cy="2616600"/>
          </a:xfrm>
          <a:prstGeom prst="rect">
            <a:avLst/>
          </a:prstGeom>
          <a:noFill/>
          <a:ln>
            <a:noFill/>
          </a:ln>
        </p:spPr>
        <p:txBody>
          <a:bodyPr anchorCtr="0" anchor="t" bIns="0" lIns="0" spcFirstLastPara="1" rIns="0" wrap="square" tIns="0">
            <a:spAutoFit/>
          </a:bodyPr>
          <a:lstStyle/>
          <a:p>
            <a:pPr indent="-336550" lvl="0" marL="457200" rtl="0" algn="l">
              <a:spcBef>
                <a:spcPts val="0"/>
              </a:spcBef>
              <a:spcAft>
                <a:spcPts val="0"/>
              </a:spcAft>
              <a:buClr>
                <a:schemeClr val="accent1"/>
              </a:buClr>
              <a:buSzPts val="1700"/>
              <a:buFont typeface="Open Sans"/>
              <a:buChar char="●"/>
            </a:pPr>
            <a:r>
              <a:rPr b="1" lang="en" sz="1700">
                <a:solidFill>
                  <a:schemeClr val="accent1"/>
                </a:solidFill>
                <a:latin typeface="Open Sans"/>
                <a:ea typeface="Open Sans"/>
                <a:cs typeface="Open Sans"/>
                <a:sym typeface="Open Sans"/>
              </a:rPr>
              <a:t>Videos</a:t>
            </a:r>
            <a:endParaRPr b="1" sz="1700">
              <a:solidFill>
                <a:schemeClr val="accent1"/>
              </a:solidFill>
              <a:latin typeface="Open Sans"/>
              <a:ea typeface="Open Sans"/>
              <a:cs typeface="Open Sans"/>
              <a:sym typeface="Open Sans"/>
            </a:endParaRPr>
          </a:p>
          <a:p>
            <a:pPr indent="-336550" lvl="1" marL="914400" rtl="0" algn="l">
              <a:spcBef>
                <a:spcPts val="0"/>
              </a:spcBef>
              <a:spcAft>
                <a:spcPts val="0"/>
              </a:spcAft>
              <a:buClr>
                <a:schemeClr val="accent1"/>
              </a:buClr>
              <a:buSzPts val="1700"/>
              <a:buFont typeface="Open Sans"/>
              <a:buChar char="○"/>
            </a:pPr>
            <a:r>
              <a:rPr b="1" lang="en" sz="1700">
                <a:solidFill>
                  <a:schemeClr val="accent1"/>
                </a:solidFill>
                <a:latin typeface="Open Sans"/>
                <a:ea typeface="Open Sans"/>
                <a:cs typeface="Open Sans"/>
                <a:sym typeface="Open Sans"/>
              </a:rPr>
              <a:t>Content video</a:t>
            </a:r>
            <a:endParaRPr b="1" sz="1700">
              <a:solidFill>
                <a:schemeClr val="accent1"/>
              </a:solidFill>
              <a:latin typeface="Open Sans"/>
              <a:ea typeface="Open Sans"/>
              <a:cs typeface="Open Sans"/>
              <a:sym typeface="Open Sans"/>
            </a:endParaRPr>
          </a:p>
          <a:p>
            <a:pPr indent="-336550" lvl="1" marL="914400" rtl="0" algn="l">
              <a:spcBef>
                <a:spcPts val="0"/>
              </a:spcBef>
              <a:spcAft>
                <a:spcPts val="0"/>
              </a:spcAft>
              <a:buClr>
                <a:schemeClr val="accent1"/>
              </a:buClr>
              <a:buSzPts val="1700"/>
              <a:buFont typeface="Open Sans"/>
              <a:buChar char="○"/>
            </a:pPr>
            <a:r>
              <a:rPr b="1" lang="en" sz="1700">
                <a:solidFill>
                  <a:schemeClr val="accent1"/>
                </a:solidFill>
                <a:latin typeface="Open Sans"/>
                <a:ea typeface="Open Sans"/>
                <a:cs typeface="Open Sans"/>
                <a:sym typeface="Open Sans"/>
              </a:rPr>
              <a:t>Student Story Vignettes</a:t>
            </a:r>
            <a:endParaRPr b="1" sz="1700">
              <a:solidFill>
                <a:schemeClr val="accent1"/>
              </a:solidFill>
              <a:latin typeface="Open Sans"/>
              <a:ea typeface="Open Sans"/>
              <a:cs typeface="Open Sans"/>
              <a:sym typeface="Open Sans"/>
            </a:endParaRPr>
          </a:p>
          <a:p>
            <a:pPr indent="-336550" lvl="0" marL="457200" rtl="0" algn="l">
              <a:spcBef>
                <a:spcPts val="0"/>
              </a:spcBef>
              <a:spcAft>
                <a:spcPts val="0"/>
              </a:spcAft>
              <a:buClr>
                <a:schemeClr val="accent1"/>
              </a:buClr>
              <a:buSzPts val="1700"/>
              <a:buFont typeface="Open Sans"/>
              <a:buChar char="●"/>
            </a:pPr>
            <a:r>
              <a:rPr b="1" lang="en" sz="1700">
                <a:solidFill>
                  <a:schemeClr val="accent1"/>
                </a:solidFill>
                <a:latin typeface="Open Sans"/>
                <a:ea typeface="Open Sans"/>
                <a:cs typeface="Open Sans"/>
                <a:sym typeface="Open Sans"/>
              </a:rPr>
              <a:t>Facilitator Instructions</a:t>
            </a:r>
            <a:endParaRPr b="1" sz="1700">
              <a:solidFill>
                <a:schemeClr val="accent1"/>
              </a:solidFill>
              <a:latin typeface="Open Sans"/>
              <a:ea typeface="Open Sans"/>
              <a:cs typeface="Open Sans"/>
              <a:sym typeface="Open Sans"/>
            </a:endParaRPr>
          </a:p>
          <a:p>
            <a:pPr indent="-336550" lvl="0" marL="457200" rtl="0" algn="l">
              <a:spcBef>
                <a:spcPts val="0"/>
              </a:spcBef>
              <a:spcAft>
                <a:spcPts val="0"/>
              </a:spcAft>
              <a:buClr>
                <a:schemeClr val="accent1"/>
              </a:buClr>
              <a:buSzPts val="1700"/>
              <a:buFont typeface="Open Sans"/>
              <a:buChar char="●"/>
            </a:pPr>
            <a:r>
              <a:rPr b="1" lang="en" sz="1700">
                <a:solidFill>
                  <a:schemeClr val="accent1"/>
                </a:solidFill>
                <a:latin typeface="Open Sans"/>
                <a:ea typeface="Open Sans"/>
                <a:cs typeface="Open Sans"/>
                <a:sym typeface="Open Sans"/>
              </a:rPr>
              <a:t>Student-facing Slides</a:t>
            </a:r>
            <a:endParaRPr b="1" sz="1700">
              <a:solidFill>
                <a:schemeClr val="accent1"/>
              </a:solidFill>
              <a:latin typeface="Open Sans"/>
              <a:ea typeface="Open Sans"/>
              <a:cs typeface="Open Sans"/>
              <a:sym typeface="Open Sans"/>
            </a:endParaRPr>
          </a:p>
          <a:p>
            <a:pPr indent="-336550" lvl="0" marL="457200" rtl="0" algn="l">
              <a:spcBef>
                <a:spcPts val="0"/>
              </a:spcBef>
              <a:spcAft>
                <a:spcPts val="0"/>
              </a:spcAft>
              <a:buClr>
                <a:schemeClr val="accent1"/>
              </a:buClr>
              <a:buSzPts val="1700"/>
              <a:buFont typeface="Open Sans"/>
              <a:buChar char="●"/>
            </a:pPr>
            <a:r>
              <a:rPr b="1" lang="en" sz="1700">
                <a:solidFill>
                  <a:schemeClr val="accent1"/>
                </a:solidFill>
                <a:latin typeface="Open Sans"/>
                <a:ea typeface="Open Sans"/>
                <a:cs typeface="Open Sans"/>
                <a:sym typeface="Open Sans"/>
              </a:rPr>
              <a:t>Student Workbooks</a:t>
            </a:r>
            <a:endParaRPr b="1" sz="1700">
              <a:solidFill>
                <a:schemeClr val="accent1"/>
              </a:solidFill>
              <a:latin typeface="Open Sans"/>
              <a:ea typeface="Open Sans"/>
              <a:cs typeface="Open Sans"/>
              <a:sym typeface="Open Sans"/>
            </a:endParaRPr>
          </a:p>
          <a:p>
            <a:pPr indent="-336550" lvl="0" marL="457200" rtl="0" algn="l">
              <a:spcBef>
                <a:spcPts val="0"/>
              </a:spcBef>
              <a:spcAft>
                <a:spcPts val="0"/>
              </a:spcAft>
              <a:buClr>
                <a:schemeClr val="accent1"/>
              </a:buClr>
              <a:buSzPts val="1700"/>
              <a:buFont typeface="Open Sans"/>
              <a:buChar char="●"/>
            </a:pPr>
            <a:r>
              <a:rPr b="1" lang="en" sz="1700">
                <a:solidFill>
                  <a:schemeClr val="accent1"/>
                </a:solidFill>
                <a:latin typeface="Open Sans"/>
                <a:ea typeface="Open Sans"/>
                <a:cs typeface="Open Sans"/>
                <a:sym typeface="Open Sans"/>
              </a:rPr>
              <a:t>Self-Referral Cards</a:t>
            </a:r>
            <a:endParaRPr b="1" sz="1700">
              <a:solidFill>
                <a:schemeClr val="accent1"/>
              </a:solidFill>
              <a:latin typeface="Open Sans"/>
              <a:ea typeface="Open Sans"/>
              <a:cs typeface="Open Sans"/>
              <a:sym typeface="Open Sans"/>
            </a:endParaRPr>
          </a:p>
          <a:p>
            <a:pPr indent="-336550" lvl="0" marL="457200" rtl="0" algn="l">
              <a:spcBef>
                <a:spcPts val="0"/>
              </a:spcBef>
              <a:spcAft>
                <a:spcPts val="0"/>
              </a:spcAft>
              <a:buClr>
                <a:schemeClr val="accent1"/>
              </a:buClr>
              <a:buSzPts val="1700"/>
              <a:buFont typeface="Open Sans"/>
              <a:buChar char="●"/>
            </a:pPr>
            <a:r>
              <a:rPr b="1" lang="en" sz="1700">
                <a:solidFill>
                  <a:schemeClr val="accent1"/>
                </a:solidFill>
                <a:latin typeface="Open Sans"/>
                <a:ea typeface="Open Sans"/>
                <a:cs typeface="Open Sans"/>
                <a:sym typeface="Open Sans"/>
              </a:rPr>
              <a:t>Student Bookmarks</a:t>
            </a:r>
            <a:endParaRPr b="1" sz="1700">
              <a:solidFill>
                <a:schemeClr val="accent1"/>
              </a:solidFill>
              <a:latin typeface="Open Sans"/>
              <a:ea typeface="Open Sans"/>
              <a:cs typeface="Open Sans"/>
              <a:sym typeface="Open Sans"/>
            </a:endParaRPr>
          </a:p>
          <a:p>
            <a:pPr indent="-336550" lvl="0" marL="457200" rtl="0" algn="l">
              <a:spcBef>
                <a:spcPts val="0"/>
              </a:spcBef>
              <a:spcAft>
                <a:spcPts val="0"/>
              </a:spcAft>
              <a:buClr>
                <a:schemeClr val="accent1"/>
              </a:buClr>
              <a:buSzPts val="1700"/>
              <a:buFont typeface="Open Sans"/>
              <a:buChar char="●"/>
            </a:pPr>
            <a:r>
              <a:rPr b="1" lang="en" sz="1700">
                <a:solidFill>
                  <a:schemeClr val="accent1"/>
                </a:solidFill>
                <a:latin typeface="Open Sans"/>
                <a:ea typeface="Open Sans"/>
                <a:cs typeface="Open Sans"/>
                <a:sym typeface="Open Sans"/>
              </a:rPr>
              <a:t>Pre- and Post-Tests</a:t>
            </a:r>
            <a:endParaRPr b="1" sz="1700">
              <a:solidFill>
                <a:schemeClr val="accent1"/>
              </a:solidFill>
              <a:latin typeface="Open Sans"/>
              <a:ea typeface="Open Sans"/>
              <a:cs typeface="Open Sans"/>
              <a:sym typeface="Open Sans"/>
            </a:endParaRPr>
          </a:p>
        </p:txBody>
      </p:sp>
      <p:pic>
        <p:nvPicPr>
          <p:cNvPr id="190" name="Google Shape;190;p27"/>
          <p:cNvPicPr preferRelativeResize="0"/>
          <p:nvPr/>
        </p:nvPicPr>
        <p:blipFill>
          <a:blip r:embed="rId5">
            <a:alphaModFix/>
          </a:blip>
          <a:stretch>
            <a:fillRect/>
          </a:stretch>
        </p:blipFill>
        <p:spPr>
          <a:xfrm>
            <a:off x="4554399" y="1461288"/>
            <a:ext cx="3914092" cy="283796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28"/>
          <p:cNvPicPr preferRelativeResize="0"/>
          <p:nvPr/>
        </p:nvPicPr>
        <p:blipFill>
          <a:blip r:embed="rId3">
            <a:alphaModFix/>
          </a:blip>
          <a:stretch>
            <a:fillRect/>
          </a:stretch>
        </p:blipFill>
        <p:spPr>
          <a:xfrm>
            <a:off x="8533200" y="4532700"/>
            <a:ext cx="610799" cy="610799"/>
          </a:xfrm>
          <a:prstGeom prst="rect">
            <a:avLst/>
          </a:prstGeom>
          <a:noFill/>
          <a:ln>
            <a:noFill/>
          </a:ln>
        </p:spPr>
      </p:pic>
      <p:sp>
        <p:nvSpPr>
          <p:cNvPr id="196" name="Google Shape;196;p28"/>
          <p:cNvSpPr/>
          <p:nvPr/>
        </p:nvSpPr>
        <p:spPr>
          <a:xfrm>
            <a:off x="118875" y="92225"/>
            <a:ext cx="7990181" cy="1450738"/>
          </a:xfrm>
          <a:custGeom>
            <a:rect b="b" l="l" r="r" t="t"/>
            <a:pathLst>
              <a:path extrusionOk="0" h="3086676" w="13045194">
                <a:moveTo>
                  <a:pt x="0" y="0"/>
                </a:moveTo>
                <a:lnTo>
                  <a:pt x="13045194" y="0"/>
                </a:lnTo>
                <a:lnTo>
                  <a:pt x="13045194" y="3086676"/>
                </a:lnTo>
                <a:lnTo>
                  <a:pt x="0" y="3086676"/>
                </a:lnTo>
                <a:lnTo>
                  <a:pt x="0" y="0"/>
                </a:lnTo>
                <a:close/>
              </a:path>
            </a:pathLst>
          </a:custGeom>
          <a:blipFill rotWithShape="1">
            <a:blip r:embed="rId4">
              <a:alphaModFix/>
            </a:blip>
            <a:stretch>
              <a:fillRect b="0" l="0" r="0" t="0"/>
            </a:stretch>
          </a:blipFill>
          <a:ln>
            <a:noFill/>
          </a:ln>
        </p:spPr>
      </p:sp>
      <p:sp>
        <p:nvSpPr>
          <p:cNvPr id="197" name="Google Shape;197;p28"/>
          <p:cNvSpPr txBox="1"/>
          <p:nvPr/>
        </p:nvSpPr>
        <p:spPr>
          <a:xfrm>
            <a:off x="242350" y="320825"/>
            <a:ext cx="77913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Plan &amp; Implementation for Teaching Level II</a:t>
            </a:r>
            <a:endParaRPr b="0" i="0" sz="100" u="none" cap="none" strike="noStrike">
              <a:solidFill>
                <a:srgbClr val="000000"/>
              </a:solidFill>
              <a:latin typeface="Arial"/>
              <a:ea typeface="Arial"/>
              <a:cs typeface="Arial"/>
              <a:sym typeface="Arial"/>
            </a:endParaRPr>
          </a:p>
        </p:txBody>
      </p:sp>
      <p:sp>
        <p:nvSpPr>
          <p:cNvPr id="198" name="Google Shape;198;p28"/>
          <p:cNvSpPr txBox="1"/>
          <p:nvPr/>
        </p:nvSpPr>
        <p:spPr>
          <a:xfrm>
            <a:off x="242350" y="1107275"/>
            <a:ext cx="7725900" cy="3709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2200"/>
              <a:buNone/>
            </a:pPr>
            <a:r>
              <a:rPr b="1" lang="en" sz="1500">
                <a:solidFill>
                  <a:schemeClr val="lt1"/>
                </a:solidFill>
                <a:latin typeface="Open Sans"/>
                <a:ea typeface="Open Sans"/>
                <a:cs typeface="Open Sans"/>
                <a:sym typeface="Open Sans"/>
              </a:rPr>
              <a:t>Step 1</a:t>
            </a:r>
            <a:r>
              <a:rPr lang="en" sz="1500">
                <a:solidFill>
                  <a:schemeClr val="lt1"/>
                </a:solidFill>
                <a:latin typeface="Open Sans"/>
                <a:ea typeface="Open Sans"/>
                <a:cs typeface="Open Sans"/>
                <a:sym typeface="Open Sans"/>
              </a:rPr>
              <a:t>: Prior to teaching every lesson</a:t>
            </a:r>
            <a:endParaRPr sz="1500">
              <a:solidFill>
                <a:schemeClr val="lt1"/>
              </a:solidFill>
              <a:latin typeface="Open Sans"/>
              <a:ea typeface="Open Sans"/>
              <a:cs typeface="Open Sans"/>
              <a:sym typeface="Open Sans"/>
            </a:endParaRPr>
          </a:p>
          <a:p>
            <a:pPr indent="-323850" lvl="0" marL="457200"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Read through the Facilitator’s Guide</a:t>
            </a:r>
            <a:endParaRPr sz="1500">
              <a:solidFill>
                <a:schemeClr val="lt1"/>
              </a:solidFill>
              <a:latin typeface="Open Sans"/>
              <a:ea typeface="Open Sans"/>
              <a:cs typeface="Open Sans"/>
              <a:sym typeface="Open Sans"/>
            </a:endParaRPr>
          </a:p>
          <a:p>
            <a:pPr indent="-323850" lvl="0" marL="457200"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Watch the video(s)</a:t>
            </a:r>
            <a:endParaRPr sz="1500">
              <a:solidFill>
                <a:schemeClr val="lt1"/>
              </a:solidFill>
              <a:latin typeface="Open Sans"/>
              <a:ea typeface="Open Sans"/>
              <a:cs typeface="Open Sans"/>
              <a:sym typeface="Open Sans"/>
            </a:endParaRPr>
          </a:p>
          <a:p>
            <a:pPr indent="-323850" lvl="1" marL="914400"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Determine if your students will select their own vignettes to watch  or if you will choose the vignettes for them.</a:t>
            </a:r>
            <a:endParaRPr sz="1500">
              <a:solidFill>
                <a:schemeClr val="lt1"/>
              </a:solidFill>
              <a:latin typeface="Open Sans"/>
              <a:ea typeface="Open Sans"/>
              <a:cs typeface="Open Sans"/>
              <a:sym typeface="Open Sans"/>
            </a:endParaRPr>
          </a:p>
          <a:p>
            <a:pPr indent="-323850" lvl="0" marL="457200"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Review the slides</a:t>
            </a:r>
            <a:endParaRPr sz="1500">
              <a:solidFill>
                <a:schemeClr val="lt1"/>
              </a:solidFill>
              <a:latin typeface="Open Sans"/>
              <a:ea typeface="Open Sans"/>
              <a:cs typeface="Open Sans"/>
              <a:sym typeface="Open Sans"/>
            </a:endParaRPr>
          </a:p>
          <a:p>
            <a:pPr indent="-323850" lvl="0" marL="457200" rtl="0" algn="l">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Prep classroom materials &amp; pre/post tests</a:t>
            </a:r>
            <a:endParaRPr sz="1500">
              <a:solidFill>
                <a:schemeClr val="lt1"/>
              </a:solidFill>
              <a:latin typeface="Open Sans"/>
              <a:ea typeface="Open Sans"/>
              <a:cs typeface="Open Sans"/>
              <a:sym typeface="Open Sans"/>
            </a:endParaRPr>
          </a:p>
          <a:p>
            <a:pPr indent="0" lvl="0" marL="45720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500">
                <a:solidFill>
                  <a:schemeClr val="lt1"/>
                </a:solidFill>
                <a:latin typeface="Open Sans"/>
                <a:ea typeface="Open Sans"/>
                <a:cs typeface="Open Sans"/>
                <a:sym typeface="Open Sans"/>
              </a:rPr>
              <a:t>Step 2:</a:t>
            </a:r>
            <a:r>
              <a:rPr lang="en" sz="1500">
                <a:solidFill>
                  <a:schemeClr val="lt1"/>
                </a:solidFill>
                <a:latin typeface="Open Sans"/>
                <a:ea typeface="Open Sans"/>
                <a:cs typeface="Open Sans"/>
                <a:sym typeface="Open Sans"/>
              </a:rPr>
              <a:t> Remind the school mental health team that you are teaching this programming (if using self referral cards).</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500">
                <a:solidFill>
                  <a:schemeClr val="lt1"/>
                </a:solidFill>
                <a:latin typeface="Open Sans"/>
                <a:ea typeface="Open Sans"/>
                <a:cs typeface="Open Sans"/>
                <a:sym typeface="Open Sans"/>
              </a:rPr>
              <a:t>Step 3: </a:t>
            </a:r>
            <a:r>
              <a:rPr lang="en" sz="1500">
                <a:solidFill>
                  <a:schemeClr val="lt1"/>
                </a:solidFill>
                <a:latin typeface="Open Sans"/>
                <a:ea typeface="Open Sans"/>
                <a:cs typeface="Open Sans"/>
                <a:sym typeface="Open Sans"/>
              </a:rPr>
              <a:t>Teach program</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500">
                <a:solidFill>
                  <a:schemeClr val="lt1"/>
                </a:solidFill>
                <a:latin typeface="Open Sans"/>
                <a:ea typeface="Open Sans"/>
                <a:cs typeface="Open Sans"/>
                <a:sym typeface="Open Sans"/>
              </a:rPr>
              <a:t>Step 4:</a:t>
            </a:r>
            <a:r>
              <a:rPr lang="en" sz="1500">
                <a:solidFill>
                  <a:schemeClr val="lt1"/>
                </a:solidFill>
                <a:latin typeface="Open Sans"/>
                <a:ea typeface="Open Sans"/>
                <a:cs typeface="Open Sans"/>
                <a:sym typeface="Open Sans"/>
              </a:rPr>
              <a:t> Complete the required Erika’s Lighthouse Report on Impact form</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5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500">
                <a:solidFill>
                  <a:schemeClr val="lt1"/>
                </a:solidFill>
                <a:latin typeface="Open Sans"/>
                <a:ea typeface="Open Sans"/>
                <a:cs typeface="Open Sans"/>
                <a:sym typeface="Open Sans"/>
              </a:rPr>
              <a:t>Step 5:</a:t>
            </a:r>
            <a:r>
              <a:rPr lang="en" sz="1500">
                <a:solidFill>
                  <a:schemeClr val="lt1"/>
                </a:solidFill>
                <a:latin typeface="Open Sans"/>
                <a:ea typeface="Open Sans"/>
                <a:cs typeface="Open Sans"/>
                <a:sym typeface="Open Sans"/>
              </a:rPr>
              <a:t> Complete the Educator Evaluation Survey</a:t>
            </a:r>
            <a:endParaRPr sz="1500">
              <a:solidFill>
                <a:schemeClr val="lt1"/>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9"/>
          <p:cNvSpPr txBox="1"/>
          <p:nvPr/>
        </p:nvSpPr>
        <p:spPr>
          <a:xfrm>
            <a:off x="250600" y="416275"/>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Representation Matters </a:t>
            </a:r>
            <a:endParaRPr b="0" i="0" sz="100" u="none" cap="none" strike="noStrike">
              <a:solidFill>
                <a:srgbClr val="000000"/>
              </a:solidFill>
              <a:latin typeface="Arial"/>
              <a:ea typeface="Arial"/>
              <a:cs typeface="Arial"/>
              <a:sym typeface="Arial"/>
            </a:endParaRPr>
          </a:p>
        </p:txBody>
      </p:sp>
      <p:grpSp>
        <p:nvGrpSpPr>
          <p:cNvPr id="204" name="Google Shape;204;p29"/>
          <p:cNvGrpSpPr/>
          <p:nvPr/>
        </p:nvGrpSpPr>
        <p:grpSpPr>
          <a:xfrm>
            <a:off x="76201" y="296192"/>
            <a:ext cx="8251085" cy="738950"/>
            <a:chOff x="522675" y="1373822"/>
            <a:chExt cx="8251085" cy="1080337"/>
          </a:xfrm>
        </p:grpSpPr>
        <p:sp>
          <p:nvSpPr>
            <p:cNvPr id="205" name="Google Shape;205;p29"/>
            <p:cNvSpPr/>
            <p:nvPr/>
          </p:nvSpPr>
          <p:spPr>
            <a:xfrm>
              <a:off x="522675" y="1373822"/>
              <a:ext cx="8251085" cy="1080337"/>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206" name="Google Shape;206;p29"/>
            <p:cNvSpPr txBox="1"/>
            <p:nvPr/>
          </p:nvSpPr>
          <p:spPr>
            <a:xfrm>
              <a:off x="588450" y="1605354"/>
              <a:ext cx="7967100" cy="5400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Level II Facilitator Guide</a:t>
              </a:r>
              <a:endParaRPr b="0" i="0" sz="100" u="none" cap="none" strike="noStrike">
                <a:solidFill>
                  <a:srgbClr val="000000"/>
                </a:solidFill>
                <a:latin typeface="Arial"/>
                <a:ea typeface="Arial"/>
                <a:cs typeface="Arial"/>
                <a:sym typeface="Arial"/>
              </a:endParaRPr>
            </a:p>
          </p:txBody>
        </p:sp>
      </p:grpSp>
      <p:pic>
        <p:nvPicPr>
          <p:cNvPr id="207" name="Google Shape;207;p29"/>
          <p:cNvPicPr preferRelativeResize="0"/>
          <p:nvPr/>
        </p:nvPicPr>
        <p:blipFill>
          <a:blip r:embed="rId3">
            <a:alphaModFix/>
          </a:blip>
          <a:stretch>
            <a:fillRect/>
          </a:stretch>
        </p:blipFill>
        <p:spPr>
          <a:xfrm>
            <a:off x="250604" y="1250800"/>
            <a:ext cx="3621850" cy="3576299"/>
          </a:xfrm>
          <a:prstGeom prst="rect">
            <a:avLst/>
          </a:prstGeom>
          <a:noFill/>
          <a:ln>
            <a:noFill/>
          </a:ln>
        </p:spPr>
      </p:pic>
      <p:pic>
        <p:nvPicPr>
          <p:cNvPr id="208" name="Google Shape;208;p29"/>
          <p:cNvPicPr preferRelativeResize="0"/>
          <p:nvPr/>
        </p:nvPicPr>
        <p:blipFill>
          <a:blip r:embed="rId4">
            <a:alphaModFix/>
          </a:blip>
          <a:stretch>
            <a:fillRect/>
          </a:stretch>
        </p:blipFill>
        <p:spPr>
          <a:xfrm>
            <a:off x="4165775" y="1250800"/>
            <a:ext cx="3324925" cy="36276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30"/>
          <p:cNvPicPr preferRelativeResize="0"/>
          <p:nvPr/>
        </p:nvPicPr>
        <p:blipFill rotWithShape="1">
          <a:blip r:embed="rId3">
            <a:alphaModFix/>
          </a:blip>
          <a:srcRect b="2723" l="1264" r="1439" t="3043"/>
          <a:stretch/>
        </p:blipFill>
        <p:spPr>
          <a:xfrm>
            <a:off x="772371" y="1196925"/>
            <a:ext cx="2454579" cy="1374825"/>
          </a:xfrm>
          <a:prstGeom prst="rect">
            <a:avLst/>
          </a:prstGeom>
          <a:noFill/>
          <a:ln>
            <a:noFill/>
          </a:ln>
        </p:spPr>
      </p:pic>
      <p:pic>
        <p:nvPicPr>
          <p:cNvPr id="214" name="Google Shape;214;p30"/>
          <p:cNvPicPr preferRelativeResize="0"/>
          <p:nvPr/>
        </p:nvPicPr>
        <p:blipFill rotWithShape="1">
          <a:blip r:embed="rId4">
            <a:alphaModFix/>
          </a:blip>
          <a:srcRect b="0" l="2276" r="0" t="2534"/>
          <a:stretch/>
        </p:blipFill>
        <p:spPr>
          <a:xfrm>
            <a:off x="3019749" y="2199634"/>
            <a:ext cx="2176600" cy="1247515"/>
          </a:xfrm>
          <a:prstGeom prst="rect">
            <a:avLst/>
          </a:prstGeom>
          <a:noFill/>
          <a:ln>
            <a:noFill/>
          </a:ln>
        </p:spPr>
      </p:pic>
      <p:pic>
        <p:nvPicPr>
          <p:cNvPr id="215" name="Google Shape;215;p30"/>
          <p:cNvPicPr preferRelativeResize="0"/>
          <p:nvPr/>
        </p:nvPicPr>
        <p:blipFill rotWithShape="1">
          <a:blip r:embed="rId5">
            <a:alphaModFix/>
          </a:blip>
          <a:srcRect b="2437" l="1920" r="-1920" t="3070"/>
          <a:stretch/>
        </p:blipFill>
        <p:spPr>
          <a:xfrm>
            <a:off x="1645362" y="3663350"/>
            <a:ext cx="2454575" cy="1354025"/>
          </a:xfrm>
          <a:prstGeom prst="rect">
            <a:avLst/>
          </a:prstGeom>
          <a:noFill/>
          <a:ln>
            <a:noFill/>
          </a:ln>
        </p:spPr>
      </p:pic>
      <p:pic>
        <p:nvPicPr>
          <p:cNvPr id="216" name="Google Shape;216;p30"/>
          <p:cNvPicPr preferRelativeResize="0"/>
          <p:nvPr/>
        </p:nvPicPr>
        <p:blipFill rotWithShape="1">
          <a:blip r:embed="rId6">
            <a:alphaModFix/>
          </a:blip>
          <a:srcRect b="2598" l="3043" r="2732" t="2569"/>
          <a:stretch/>
        </p:blipFill>
        <p:spPr>
          <a:xfrm>
            <a:off x="6049075" y="1608562"/>
            <a:ext cx="2325050" cy="1374814"/>
          </a:xfrm>
          <a:prstGeom prst="rect">
            <a:avLst/>
          </a:prstGeom>
          <a:noFill/>
          <a:ln>
            <a:noFill/>
          </a:ln>
        </p:spPr>
      </p:pic>
      <p:pic>
        <p:nvPicPr>
          <p:cNvPr id="217" name="Google Shape;217;p30"/>
          <p:cNvPicPr preferRelativeResize="0"/>
          <p:nvPr/>
        </p:nvPicPr>
        <p:blipFill rotWithShape="1">
          <a:blip r:embed="rId7">
            <a:alphaModFix/>
          </a:blip>
          <a:srcRect b="3448" l="0" r="1400" t="2593"/>
          <a:stretch/>
        </p:blipFill>
        <p:spPr>
          <a:xfrm>
            <a:off x="6183100" y="3434739"/>
            <a:ext cx="2176600" cy="1289736"/>
          </a:xfrm>
          <a:prstGeom prst="rect">
            <a:avLst/>
          </a:prstGeom>
          <a:noFill/>
          <a:ln>
            <a:noFill/>
          </a:ln>
        </p:spPr>
      </p:pic>
      <p:pic>
        <p:nvPicPr>
          <p:cNvPr id="218" name="Google Shape;218;p30"/>
          <p:cNvPicPr preferRelativeResize="0"/>
          <p:nvPr/>
        </p:nvPicPr>
        <p:blipFill>
          <a:blip r:embed="rId8">
            <a:alphaModFix/>
          </a:blip>
          <a:stretch>
            <a:fillRect/>
          </a:stretch>
        </p:blipFill>
        <p:spPr>
          <a:xfrm>
            <a:off x="4403750" y="3141847"/>
            <a:ext cx="1920525" cy="1875529"/>
          </a:xfrm>
          <a:prstGeom prst="rect">
            <a:avLst/>
          </a:prstGeom>
          <a:noFill/>
          <a:ln>
            <a:noFill/>
          </a:ln>
        </p:spPr>
      </p:pic>
      <p:pic>
        <p:nvPicPr>
          <p:cNvPr id="219" name="Google Shape;219;p30"/>
          <p:cNvPicPr preferRelativeResize="0"/>
          <p:nvPr/>
        </p:nvPicPr>
        <p:blipFill rotWithShape="1">
          <a:blip r:embed="rId9">
            <a:alphaModFix/>
          </a:blip>
          <a:srcRect b="13028" l="0" r="0" t="0"/>
          <a:stretch/>
        </p:blipFill>
        <p:spPr>
          <a:xfrm>
            <a:off x="314950" y="2571750"/>
            <a:ext cx="1703645" cy="1740250"/>
          </a:xfrm>
          <a:prstGeom prst="rect">
            <a:avLst/>
          </a:prstGeom>
          <a:noFill/>
          <a:ln>
            <a:noFill/>
          </a:ln>
        </p:spPr>
      </p:pic>
      <p:pic>
        <p:nvPicPr>
          <p:cNvPr id="220" name="Google Shape;220;p30"/>
          <p:cNvPicPr preferRelativeResize="0"/>
          <p:nvPr/>
        </p:nvPicPr>
        <p:blipFill rotWithShape="1">
          <a:blip r:embed="rId10">
            <a:alphaModFix/>
          </a:blip>
          <a:srcRect b="0" l="7048" r="6356" t="0"/>
          <a:stretch/>
        </p:blipFill>
        <p:spPr>
          <a:xfrm>
            <a:off x="4683570" y="1014210"/>
            <a:ext cx="1950368" cy="1740250"/>
          </a:xfrm>
          <a:prstGeom prst="rect">
            <a:avLst/>
          </a:prstGeom>
          <a:noFill/>
          <a:ln>
            <a:noFill/>
          </a:ln>
        </p:spPr>
      </p:pic>
      <p:grpSp>
        <p:nvGrpSpPr>
          <p:cNvPr id="221" name="Google Shape;221;p30"/>
          <p:cNvGrpSpPr/>
          <p:nvPr/>
        </p:nvGrpSpPr>
        <p:grpSpPr>
          <a:xfrm>
            <a:off x="108613" y="296125"/>
            <a:ext cx="8251085" cy="609619"/>
            <a:chOff x="446463" y="1373800"/>
            <a:chExt cx="8251085" cy="609619"/>
          </a:xfrm>
        </p:grpSpPr>
        <p:sp>
          <p:nvSpPr>
            <p:cNvPr id="222" name="Google Shape;222;p30"/>
            <p:cNvSpPr/>
            <p:nvPr/>
          </p:nvSpPr>
          <p:spPr>
            <a:xfrm>
              <a:off x="446463" y="13738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223" name="Google Shape;223;p30"/>
            <p:cNvSpPr txBox="1"/>
            <p:nvPr/>
          </p:nvSpPr>
          <p:spPr>
            <a:xfrm>
              <a:off x="588450" y="1493950"/>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Representation Matters </a:t>
              </a:r>
              <a:endParaRPr b="0" i="0" sz="100" u="none" cap="none" strike="noStrik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grpSp>
        <p:nvGrpSpPr>
          <p:cNvPr id="228" name="Google Shape;228;p31"/>
          <p:cNvGrpSpPr/>
          <p:nvPr/>
        </p:nvGrpSpPr>
        <p:grpSpPr>
          <a:xfrm>
            <a:off x="108613" y="296125"/>
            <a:ext cx="8251085" cy="609619"/>
            <a:chOff x="446463" y="1373800"/>
            <a:chExt cx="8251085" cy="609619"/>
          </a:xfrm>
        </p:grpSpPr>
        <p:sp>
          <p:nvSpPr>
            <p:cNvPr id="229" name="Google Shape;229;p31"/>
            <p:cNvSpPr/>
            <p:nvPr/>
          </p:nvSpPr>
          <p:spPr>
            <a:xfrm>
              <a:off x="446463" y="13738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230" name="Google Shape;230;p31"/>
            <p:cNvSpPr txBox="1"/>
            <p:nvPr/>
          </p:nvSpPr>
          <p:spPr>
            <a:xfrm>
              <a:off x="588450" y="1493950"/>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Navigating the Student Story Vignettes</a:t>
              </a:r>
              <a:endParaRPr b="0" i="0" sz="100" u="none" cap="none" strike="noStrike">
                <a:solidFill>
                  <a:srgbClr val="000000"/>
                </a:solidFill>
                <a:latin typeface="Arial"/>
                <a:ea typeface="Arial"/>
                <a:cs typeface="Arial"/>
                <a:sym typeface="Arial"/>
              </a:endParaRPr>
            </a:p>
          </p:txBody>
        </p:sp>
      </p:grpSp>
      <p:pic>
        <p:nvPicPr>
          <p:cNvPr id="231" name="Google Shape;231;p31"/>
          <p:cNvPicPr preferRelativeResize="0"/>
          <p:nvPr/>
        </p:nvPicPr>
        <p:blipFill>
          <a:blip r:embed="rId3">
            <a:alphaModFix/>
          </a:blip>
          <a:stretch>
            <a:fillRect/>
          </a:stretch>
        </p:blipFill>
        <p:spPr>
          <a:xfrm>
            <a:off x="1717713" y="981950"/>
            <a:ext cx="5708575" cy="4092399"/>
          </a:xfrm>
          <a:prstGeom prst="rect">
            <a:avLst/>
          </a:prstGeom>
          <a:noFill/>
          <a:ln>
            <a:noFill/>
          </a:ln>
        </p:spPr>
      </p:pic>
      <p:sp>
        <p:nvSpPr>
          <p:cNvPr id="232" name="Google Shape;232;p31"/>
          <p:cNvSpPr txBox="1"/>
          <p:nvPr/>
        </p:nvSpPr>
        <p:spPr>
          <a:xfrm>
            <a:off x="235800" y="1107275"/>
            <a:ext cx="2278800" cy="985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2"/>
          <p:cNvSpPr txBox="1"/>
          <p:nvPr/>
        </p:nvSpPr>
        <p:spPr>
          <a:xfrm>
            <a:off x="450575" y="47092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38" name="Google Shape;238;p32" title="Student Stories - Signs &amp; Symptoms (Catharine)">
            <a:hlinkClick r:id="rId3"/>
          </p:cNvPr>
          <p:cNvPicPr preferRelativeResize="0"/>
          <p:nvPr/>
        </p:nvPicPr>
        <p:blipFill>
          <a:blip r:embed="rId4">
            <a:alphaModFix/>
          </a:blip>
          <a:stretch>
            <a:fillRect/>
          </a:stretch>
        </p:blipFill>
        <p:spPr>
          <a:xfrm>
            <a:off x="201375" y="333225"/>
            <a:ext cx="7779650" cy="4376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000"/>
                                        <p:tgtEl>
                                          <p:spTgt spid="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sp>
        <p:nvSpPr>
          <p:cNvPr id="53" name="Google Shape;53;p15"/>
          <p:cNvSpPr txBox="1"/>
          <p:nvPr/>
        </p:nvSpPr>
        <p:spPr>
          <a:xfrm>
            <a:off x="501075" y="529850"/>
            <a:ext cx="7649100" cy="41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800">
                <a:solidFill>
                  <a:schemeClr val="lt1"/>
                </a:solidFill>
                <a:latin typeface="Open Sans"/>
                <a:ea typeface="Open Sans"/>
                <a:cs typeface="Open Sans"/>
                <a:sym typeface="Open Sans"/>
              </a:rPr>
              <a:t>LEVEL II IMPLEMENTATION TRAINING AGENDA</a:t>
            </a:r>
            <a:endParaRPr b="1" sz="19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b="1" sz="1500">
              <a:solidFill>
                <a:srgbClr val="434345"/>
              </a:solidFill>
              <a:latin typeface="Open Sans"/>
              <a:ea typeface="Open Sans"/>
              <a:cs typeface="Open Sans"/>
              <a:sym typeface="Open Sans"/>
            </a:endParaRPr>
          </a:p>
          <a:p>
            <a:pPr indent="0" lvl="0" marL="0" rtl="0" algn="l">
              <a:spcBef>
                <a:spcPts val="0"/>
              </a:spcBef>
              <a:spcAft>
                <a:spcPts val="0"/>
              </a:spcAft>
              <a:buNone/>
            </a:pPr>
            <a:r>
              <a:t/>
            </a:r>
            <a:endParaRPr b="1" sz="1500">
              <a:solidFill>
                <a:schemeClr val="lt1"/>
              </a:solidFill>
              <a:latin typeface="Open Sans"/>
              <a:ea typeface="Open Sans"/>
              <a:cs typeface="Open Sans"/>
              <a:sym typeface="Open Sans"/>
            </a:endParaRPr>
          </a:p>
          <a:p>
            <a:pPr indent="0" lvl="0" marL="0" rtl="0" algn="l">
              <a:spcBef>
                <a:spcPts val="0"/>
              </a:spcBef>
              <a:spcAft>
                <a:spcPts val="0"/>
              </a:spcAft>
              <a:buNone/>
            </a:pPr>
            <a:r>
              <a:rPr lang="en" sz="1600">
                <a:solidFill>
                  <a:schemeClr val="lt1"/>
                </a:solidFill>
                <a:latin typeface="Open Sans"/>
                <a:ea typeface="Open Sans"/>
                <a:cs typeface="Open Sans"/>
                <a:sym typeface="Open Sans"/>
              </a:rPr>
              <a:t>      Erika’s Lighthouse Core Messages</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rPr lang="en" sz="1600">
                <a:solidFill>
                  <a:schemeClr val="lt1"/>
                </a:solidFill>
                <a:latin typeface="Open Sans"/>
                <a:ea typeface="Open Sans"/>
                <a:cs typeface="Open Sans"/>
                <a:sym typeface="Open Sans"/>
              </a:rPr>
              <a:t>      Level II Objectives &amp; Components</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rPr lang="en" sz="1600">
                <a:solidFill>
                  <a:schemeClr val="lt1"/>
                </a:solidFill>
                <a:latin typeface="Open Sans"/>
                <a:ea typeface="Open Sans"/>
                <a:cs typeface="Open Sans"/>
                <a:sym typeface="Open Sans"/>
              </a:rPr>
              <a:t>      Addressing Sensitive Topics</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600">
                <a:solidFill>
                  <a:schemeClr val="lt1"/>
                </a:solidFill>
                <a:latin typeface="Open Sans"/>
                <a:ea typeface="Open Sans"/>
                <a:cs typeface="Open Sans"/>
                <a:sym typeface="Open Sans"/>
              </a:rPr>
              <a:t>      Level II Content</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rPr lang="en" sz="1600">
                <a:solidFill>
                  <a:schemeClr val="lt1"/>
                </a:solidFill>
                <a:latin typeface="Open Sans"/>
                <a:ea typeface="Open Sans"/>
                <a:cs typeface="Open Sans"/>
                <a:sym typeface="Open Sans"/>
              </a:rPr>
              <a:t>      Tips for a Successful Teaching</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rPr lang="en" sz="1600">
                <a:solidFill>
                  <a:schemeClr val="lt1"/>
                </a:solidFill>
                <a:latin typeface="Open Sans"/>
                <a:ea typeface="Open Sans"/>
                <a:cs typeface="Open Sans"/>
                <a:sym typeface="Open Sans"/>
              </a:rPr>
              <a:t>      </a:t>
            </a:r>
            <a:endParaRPr sz="1600">
              <a:solidFill>
                <a:schemeClr val="lt1"/>
              </a:solidFill>
              <a:latin typeface="Open Sans"/>
              <a:ea typeface="Open Sans"/>
              <a:cs typeface="Open Sans"/>
              <a:sym typeface="Open Sans"/>
            </a:endParaRPr>
          </a:p>
        </p:txBody>
      </p:sp>
      <p:pic>
        <p:nvPicPr>
          <p:cNvPr id="54" name="Google Shape;54;p15"/>
          <p:cNvPicPr preferRelativeResize="0"/>
          <p:nvPr/>
        </p:nvPicPr>
        <p:blipFill>
          <a:blip r:embed="rId3">
            <a:alphaModFix/>
          </a:blip>
          <a:stretch>
            <a:fillRect/>
          </a:stretch>
        </p:blipFill>
        <p:spPr>
          <a:xfrm>
            <a:off x="4629075" y="2294750"/>
            <a:ext cx="3199000" cy="2285685"/>
          </a:xfrm>
          <a:prstGeom prst="rect">
            <a:avLst/>
          </a:prstGeom>
          <a:noFill/>
          <a:ln>
            <a:noFill/>
          </a:ln>
        </p:spPr>
      </p:pic>
      <p:sp>
        <p:nvSpPr>
          <p:cNvPr id="55" name="Google Shape;55;p15"/>
          <p:cNvSpPr/>
          <p:nvPr/>
        </p:nvSpPr>
        <p:spPr>
          <a:xfrm>
            <a:off x="511272" y="4196201"/>
            <a:ext cx="284749" cy="242567"/>
          </a:xfrm>
          <a:custGeom>
            <a:rect b="b" l="l" r="r" t="t"/>
            <a:pathLst>
              <a:path extrusionOk="0" h="471004" w="694510">
                <a:moveTo>
                  <a:pt x="0" y="0"/>
                </a:moveTo>
                <a:lnTo>
                  <a:pt x="694510" y="0"/>
                </a:lnTo>
                <a:lnTo>
                  <a:pt x="694510" y="471004"/>
                </a:lnTo>
                <a:lnTo>
                  <a:pt x="0" y="471004"/>
                </a:lnTo>
                <a:lnTo>
                  <a:pt x="0" y="0"/>
                </a:lnTo>
                <a:close/>
              </a:path>
            </a:pathLst>
          </a:custGeom>
          <a:blipFill rotWithShape="1">
            <a:blip r:embed="rId4">
              <a:alphaModFix/>
            </a:blip>
            <a:stretch>
              <a:fillRect b="0" l="0" r="0" t="0"/>
            </a:stretch>
          </a:blipFill>
          <a:ln>
            <a:noFill/>
          </a:ln>
        </p:spPr>
      </p:sp>
      <p:sp>
        <p:nvSpPr>
          <p:cNvPr id="56" name="Google Shape;56;p15"/>
          <p:cNvSpPr/>
          <p:nvPr/>
        </p:nvSpPr>
        <p:spPr>
          <a:xfrm>
            <a:off x="511272" y="3729913"/>
            <a:ext cx="284749" cy="242567"/>
          </a:xfrm>
          <a:custGeom>
            <a:rect b="b" l="l" r="r" t="t"/>
            <a:pathLst>
              <a:path extrusionOk="0" h="471004" w="694510">
                <a:moveTo>
                  <a:pt x="0" y="0"/>
                </a:moveTo>
                <a:lnTo>
                  <a:pt x="694510" y="0"/>
                </a:lnTo>
                <a:lnTo>
                  <a:pt x="694510" y="471004"/>
                </a:lnTo>
                <a:lnTo>
                  <a:pt x="0" y="471004"/>
                </a:lnTo>
                <a:lnTo>
                  <a:pt x="0" y="0"/>
                </a:lnTo>
                <a:close/>
              </a:path>
            </a:pathLst>
          </a:custGeom>
          <a:blipFill rotWithShape="1">
            <a:blip r:embed="rId4">
              <a:alphaModFix/>
            </a:blip>
            <a:stretch>
              <a:fillRect b="0" l="0" r="0" t="0"/>
            </a:stretch>
          </a:blipFill>
          <a:ln>
            <a:noFill/>
          </a:ln>
        </p:spPr>
      </p:sp>
      <p:sp>
        <p:nvSpPr>
          <p:cNvPr id="57" name="Google Shape;57;p15"/>
          <p:cNvSpPr/>
          <p:nvPr/>
        </p:nvSpPr>
        <p:spPr>
          <a:xfrm>
            <a:off x="511272" y="3263638"/>
            <a:ext cx="284749" cy="242567"/>
          </a:xfrm>
          <a:custGeom>
            <a:rect b="b" l="l" r="r" t="t"/>
            <a:pathLst>
              <a:path extrusionOk="0" h="471004" w="694510">
                <a:moveTo>
                  <a:pt x="0" y="0"/>
                </a:moveTo>
                <a:lnTo>
                  <a:pt x="694510" y="0"/>
                </a:lnTo>
                <a:lnTo>
                  <a:pt x="694510" y="471004"/>
                </a:lnTo>
                <a:lnTo>
                  <a:pt x="0" y="471004"/>
                </a:lnTo>
                <a:lnTo>
                  <a:pt x="0" y="0"/>
                </a:lnTo>
                <a:close/>
              </a:path>
            </a:pathLst>
          </a:custGeom>
          <a:blipFill rotWithShape="1">
            <a:blip r:embed="rId4">
              <a:alphaModFix/>
            </a:blip>
            <a:stretch>
              <a:fillRect b="0" l="0" r="0" t="0"/>
            </a:stretch>
          </a:blipFill>
          <a:ln>
            <a:noFill/>
          </a:ln>
        </p:spPr>
      </p:sp>
      <p:sp>
        <p:nvSpPr>
          <p:cNvPr id="58" name="Google Shape;58;p15"/>
          <p:cNvSpPr/>
          <p:nvPr/>
        </p:nvSpPr>
        <p:spPr>
          <a:xfrm>
            <a:off x="511272" y="2737788"/>
            <a:ext cx="284749" cy="242567"/>
          </a:xfrm>
          <a:custGeom>
            <a:rect b="b" l="l" r="r" t="t"/>
            <a:pathLst>
              <a:path extrusionOk="0" h="471004" w="694510">
                <a:moveTo>
                  <a:pt x="0" y="0"/>
                </a:moveTo>
                <a:lnTo>
                  <a:pt x="694510" y="0"/>
                </a:lnTo>
                <a:lnTo>
                  <a:pt x="694510" y="471004"/>
                </a:lnTo>
                <a:lnTo>
                  <a:pt x="0" y="471004"/>
                </a:lnTo>
                <a:lnTo>
                  <a:pt x="0" y="0"/>
                </a:lnTo>
                <a:close/>
              </a:path>
            </a:pathLst>
          </a:custGeom>
          <a:blipFill rotWithShape="1">
            <a:blip r:embed="rId4">
              <a:alphaModFix/>
            </a:blip>
            <a:stretch>
              <a:fillRect b="0" l="0" r="0" t="0"/>
            </a:stretch>
          </a:blipFill>
          <a:ln>
            <a:noFill/>
          </a:ln>
        </p:spPr>
      </p:sp>
      <p:sp>
        <p:nvSpPr>
          <p:cNvPr id="59" name="Google Shape;59;p15"/>
          <p:cNvSpPr/>
          <p:nvPr/>
        </p:nvSpPr>
        <p:spPr>
          <a:xfrm>
            <a:off x="511272" y="2211938"/>
            <a:ext cx="284749" cy="242567"/>
          </a:xfrm>
          <a:custGeom>
            <a:rect b="b" l="l" r="r" t="t"/>
            <a:pathLst>
              <a:path extrusionOk="0" h="471004" w="694510">
                <a:moveTo>
                  <a:pt x="0" y="0"/>
                </a:moveTo>
                <a:lnTo>
                  <a:pt x="694510" y="0"/>
                </a:lnTo>
                <a:lnTo>
                  <a:pt x="694510" y="471004"/>
                </a:lnTo>
                <a:lnTo>
                  <a:pt x="0" y="471004"/>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33"/>
          <p:cNvPicPr preferRelativeResize="0"/>
          <p:nvPr/>
        </p:nvPicPr>
        <p:blipFill>
          <a:blip r:embed="rId3">
            <a:alphaModFix/>
          </a:blip>
          <a:stretch>
            <a:fillRect/>
          </a:stretch>
        </p:blipFill>
        <p:spPr>
          <a:xfrm>
            <a:off x="11650" y="1215192"/>
            <a:ext cx="8518500" cy="3324684"/>
          </a:xfrm>
          <a:prstGeom prst="rect">
            <a:avLst/>
          </a:prstGeom>
          <a:noFill/>
          <a:ln>
            <a:noFill/>
          </a:ln>
        </p:spPr>
      </p:pic>
      <p:sp>
        <p:nvSpPr>
          <p:cNvPr id="244" name="Google Shape;244;p33"/>
          <p:cNvSpPr txBox="1"/>
          <p:nvPr/>
        </p:nvSpPr>
        <p:spPr>
          <a:xfrm>
            <a:off x="250600" y="416275"/>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Representation Matters </a:t>
            </a:r>
            <a:endParaRPr b="0" i="0" sz="100" u="none" cap="none" strike="noStrike">
              <a:solidFill>
                <a:srgbClr val="000000"/>
              </a:solidFill>
              <a:latin typeface="Arial"/>
              <a:ea typeface="Arial"/>
              <a:cs typeface="Arial"/>
              <a:sym typeface="Arial"/>
            </a:endParaRPr>
          </a:p>
        </p:txBody>
      </p:sp>
      <p:grpSp>
        <p:nvGrpSpPr>
          <p:cNvPr id="245" name="Google Shape;245;p33"/>
          <p:cNvGrpSpPr/>
          <p:nvPr/>
        </p:nvGrpSpPr>
        <p:grpSpPr>
          <a:xfrm>
            <a:off x="76188" y="296113"/>
            <a:ext cx="8251085" cy="609619"/>
            <a:chOff x="522663" y="1373800"/>
            <a:chExt cx="8251085" cy="609619"/>
          </a:xfrm>
        </p:grpSpPr>
        <p:sp>
          <p:nvSpPr>
            <p:cNvPr id="246" name="Google Shape;246;p33"/>
            <p:cNvSpPr/>
            <p:nvPr/>
          </p:nvSpPr>
          <p:spPr>
            <a:xfrm>
              <a:off x="522663" y="13738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247" name="Google Shape;247;p33"/>
            <p:cNvSpPr txBox="1"/>
            <p:nvPr/>
          </p:nvSpPr>
          <p:spPr>
            <a:xfrm>
              <a:off x="588450" y="1493950"/>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Level II Slides</a:t>
              </a:r>
              <a:r>
                <a:rPr b="1" lang="en" sz="2399">
                  <a:solidFill>
                    <a:srgbClr val="FEFEFE"/>
                  </a:solidFill>
                  <a:latin typeface="Open Sans"/>
                  <a:ea typeface="Open Sans"/>
                  <a:cs typeface="Open Sans"/>
                  <a:sym typeface="Open Sans"/>
                </a:rPr>
                <a:t> </a:t>
              </a:r>
              <a:endParaRPr b="0" i="0" sz="100" u="none" cap="none" strike="noStrike">
                <a:solidFill>
                  <a:srgbClr val="000000"/>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34"/>
          <p:cNvPicPr preferRelativeResize="0"/>
          <p:nvPr/>
        </p:nvPicPr>
        <p:blipFill>
          <a:blip r:embed="rId3">
            <a:alphaModFix/>
          </a:blip>
          <a:stretch>
            <a:fillRect/>
          </a:stretch>
        </p:blipFill>
        <p:spPr>
          <a:xfrm>
            <a:off x="195959" y="1123150"/>
            <a:ext cx="2818591" cy="3651375"/>
          </a:xfrm>
          <a:prstGeom prst="rect">
            <a:avLst/>
          </a:prstGeom>
          <a:noFill/>
          <a:ln>
            <a:noFill/>
          </a:ln>
        </p:spPr>
      </p:pic>
      <p:pic>
        <p:nvPicPr>
          <p:cNvPr id="253" name="Google Shape;253;p34"/>
          <p:cNvPicPr preferRelativeResize="0"/>
          <p:nvPr/>
        </p:nvPicPr>
        <p:blipFill>
          <a:blip r:embed="rId4">
            <a:alphaModFix/>
          </a:blip>
          <a:stretch>
            <a:fillRect/>
          </a:stretch>
        </p:blipFill>
        <p:spPr>
          <a:xfrm>
            <a:off x="2710762" y="2994650"/>
            <a:ext cx="3458700" cy="2034550"/>
          </a:xfrm>
          <a:prstGeom prst="rect">
            <a:avLst/>
          </a:prstGeom>
          <a:noFill/>
          <a:ln>
            <a:noFill/>
          </a:ln>
        </p:spPr>
      </p:pic>
      <p:grpSp>
        <p:nvGrpSpPr>
          <p:cNvPr id="254" name="Google Shape;254;p34"/>
          <p:cNvGrpSpPr/>
          <p:nvPr/>
        </p:nvGrpSpPr>
        <p:grpSpPr>
          <a:xfrm>
            <a:off x="108613" y="296125"/>
            <a:ext cx="8251085" cy="609619"/>
            <a:chOff x="446463" y="1373800"/>
            <a:chExt cx="8251085" cy="609619"/>
          </a:xfrm>
        </p:grpSpPr>
        <p:sp>
          <p:nvSpPr>
            <p:cNvPr id="255" name="Google Shape;255;p34"/>
            <p:cNvSpPr/>
            <p:nvPr/>
          </p:nvSpPr>
          <p:spPr>
            <a:xfrm>
              <a:off x="446463" y="13738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256" name="Google Shape;256;p34"/>
            <p:cNvSpPr txBox="1"/>
            <p:nvPr/>
          </p:nvSpPr>
          <p:spPr>
            <a:xfrm>
              <a:off x="588450" y="1493950"/>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Level II Student Workbook</a:t>
              </a:r>
              <a:endParaRPr b="0" i="0" sz="100" u="none" cap="none" strike="noStrike">
                <a:solidFill>
                  <a:srgbClr val="000000"/>
                </a:solidFill>
                <a:latin typeface="Arial"/>
                <a:ea typeface="Arial"/>
                <a:cs typeface="Arial"/>
                <a:sym typeface="Arial"/>
              </a:endParaRPr>
            </a:p>
          </p:txBody>
        </p:sp>
      </p:grpSp>
      <p:pic>
        <p:nvPicPr>
          <p:cNvPr id="257" name="Google Shape;257;p34"/>
          <p:cNvPicPr preferRelativeResize="0"/>
          <p:nvPr/>
        </p:nvPicPr>
        <p:blipFill>
          <a:blip r:embed="rId5">
            <a:alphaModFix/>
          </a:blip>
          <a:stretch>
            <a:fillRect/>
          </a:stretch>
        </p:blipFill>
        <p:spPr>
          <a:xfrm>
            <a:off x="5212199" y="137626"/>
            <a:ext cx="3147501" cy="4086137"/>
          </a:xfrm>
          <a:prstGeom prst="rect">
            <a:avLst/>
          </a:prstGeom>
          <a:noFill/>
          <a:ln>
            <a:noFill/>
          </a:ln>
        </p:spPr>
      </p:pic>
      <p:sp>
        <p:nvSpPr>
          <p:cNvPr id="258" name="Google Shape;258;p34"/>
          <p:cNvSpPr/>
          <p:nvPr/>
        </p:nvSpPr>
        <p:spPr>
          <a:xfrm>
            <a:off x="3361151" y="1218827"/>
            <a:ext cx="717527" cy="610083"/>
          </a:xfrm>
          <a:custGeom>
            <a:rect b="b" l="l" r="r" t="t"/>
            <a:pathLst>
              <a:path extrusionOk="0" h="968386" w="1427914">
                <a:moveTo>
                  <a:pt x="0" y="0"/>
                </a:moveTo>
                <a:lnTo>
                  <a:pt x="1427914" y="0"/>
                </a:lnTo>
                <a:lnTo>
                  <a:pt x="1427914" y="968385"/>
                </a:lnTo>
                <a:lnTo>
                  <a:pt x="0" y="968385"/>
                </a:lnTo>
                <a:lnTo>
                  <a:pt x="0" y="0"/>
                </a:lnTo>
                <a:close/>
              </a:path>
            </a:pathLst>
          </a:custGeom>
          <a:blipFill rotWithShape="1">
            <a:blip r:embed="rId6">
              <a:alphaModFix/>
            </a:blip>
            <a:stretch>
              <a:fillRect b="0" l="0" r="0" t="0"/>
            </a:stretch>
          </a:blipFill>
          <a:ln>
            <a:noFill/>
          </a:ln>
        </p:spPr>
      </p:sp>
      <p:sp>
        <p:nvSpPr>
          <p:cNvPr id="259" name="Google Shape;259;p34"/>
          <p:cNvSpPr/>
          <p:nvPr/>
        </p:nvSpPr>
        <p:spPr>
          <a:xfrm>
            <a:off x="2171739" y="4610002"/>
            <a:ext cx="421915" cy="419194"/>
          </a:xfrm>
          <a:custGeom>
            <a:rect b="b" l="l" r="r" t="t"/>
            <a:pathLst>
              <a:path extrusionOk="0" h="471004" w="694510">
                <a:moveTo>
                  <a:pt x="0" y="0"/>
                </a:moveTo>
                <a:lnTo>
                  <a:pt x="694510" y="0"/>
                </a:lnTo>
                <a:lnTo>
                  <a:pt x="694510" y="471004"/>
                </a:lnTo>
                <a:lnTo>
                  <a:pt x="0" y="471004"/>
                </a:lnTo>
                <a:lnTo>
                  <a:pt x="0" y="0"/>
                </a:lnTo>
                <a:close/>
              </a:path>
            </a:pathLst>
          </a:custGeom>
          <a:blipFill rotWithShape="1">
            <a:blip r:embed="rId6">
              <a:alphaModFix/>
            </a:blip>
            <a:stretch>
              <a:fillRect b="0" l="0" r="0" t="0"/>
            </a:stretch>
          </a:blipFill>
          <a:ln>
            <a:noFill/>
          </a:ln>
        </p:spPr>
      </p:sp>
      <p:sp>
        <p:nvSpPr>
          <p:cNvPr id="260" name="Google Shape;260;p34"/>
          <p:cNvSpPr/>
          <p:nvPr/>
        </p:nvSpPr>
        <p:spPr>
          <a:xfrm>
            <a:off x="4023202" y="1740602"/>
            <a:ext cx="421915" cy="419194"/>
          </a:xfrm>
          <a:custGeom>
            <a:rect b="b" l="l" r="r" t="t"/>
            <a:pathLst>
              <a:path extrusionOk="0" h="471004" w="694510">
                <a:moveTo>
                  <a:pt x="0" y="0"/>
                </a:moveTo>
                <a:lnTo>
                  <a:pt x="694510" y="0"/>
                </a:lnTo>
                <a:lnTo>
                  <a:pt x="694510" y="471004"/>
                </a:lnTo>
                <a:lnTo>
                  <a:pt x="0" y="471004"/>
                </a:lnTo>
                <a:lnTo>
                  <a:pt x="0" y="0"/>
                </a:lnTo>
                <a:close/>
              </a:path>
            </a:pathLst>
          </a:custGeom>
          <a:blipFill rotWithShape="1">
            <a:blip r:embed="rId6">
              <a:alphaModFix/>
            </a:blip>
            <a:stretch>
              <a:fillRect b="0" l="0" r="0" t="0"/>
            </a:stretch>
          </a:blipFill>
          <a:ln>
            <a:noFill/>
          </a:ln>
        </p:spPr>
      </p:sp>
      <p:sp>
        <p:nvSpPr>
          <p:cNvPr id="261" name="Google Shape;261;p34"/>
          <p:cNvSpPr/>
          <p:nvPr/>
        </p:nvSpPr>
        <p:spPr>
          <a:xfrm>
            <a:off x="7465051" y="4164452"/>
            <a:ext cx="717527" cy="610083"/>
          </a:xfrm>
          <a:custGeom>
            <a:rect b="b" l="l" r="r" t="t"/>
            <a:pathLst>
              <a:path extrusionOk="0" h="968386" w="1427914">
                <a:moveTo>
                  <a:pt x="0" y="0"/>
                </a:moveTo>
                <a:lnTo>
                  <a:pt x="1427914" y="0"/>
                </a:lnTo>
                <a:lnTo>
                  <a:pt x="1427914" y="968385"/>
                </a:lnTo>
                <a:lnTo>
                  <a:pt x="0" y="968385"/>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7EDB"/>
        </a:solidFill>
      </p:bgPr>
    </p:bg>
    <p:spTree>
      <p:nvGrpSpPr>
        <p:cNvPr id="265" name="Shape 265"/>
        <p:cNvGrpSpPr/>
        <p:nvPr/>
      </p:nvGrpSpPr>
      <p:grpSpPr>
        <a:xfrm>
          <a:off x="0" y="0"/>
          <a:ext cx="0" cy="0"/>
          <a:chOff x="0" y="0"/>
          <a:chExt cx="0" cy="0"/>
        </a:xfrm>
      </p:grpSpPr>
      <p:grpSp>
        <p:nvGrpSpPr>
          <p:cNvPr id="266" name="Google Shape;266;p35"/>
          <p:cNvGrpSpPr/>
          <p:nvPr/>
        </p:nvGrpSpPr>
        <p:grpSpPr>
          <a:xfrm>
            <a:off x="2766475" y="1918500"/>
            <a:ext cx="3067531" cy="3055802"/>
            <a:chOff x="-1630225" y="2956099"/>
            <a:chExt cx="6135063" cy="6111603"/>
          </a:xfrm>
        </p:grpSpPr>
        <p:sp>
          <p:nvSpPr>
            <p:cNvPr id="267" name="Google Shape;267;p35"/>
            <p:cNvSpPr/>
            <p:nvPr/>
          </p:nvSpPr>
          <p:spPr>
            <a:xfrm>
              <a:off x="-1630225" y="2956099"/>
              <a:ext cx="6111603" cy="6111603"/>
            </a:xfrm>
            <a:custGeom>
              <a:rect b="b" l="l" r="r" t="t"/>
              <a:pathLst>
                <a:path extrusionOk="0" h="6111603" w="6111603">
                  <a:moveTo>
                    <a:pt x="0" y="0"/>
                  </a:moveTo>
                  <a:lnTo>
                    <a:pt x="6111603" y="0"/>
                  </a:lnTo>
                  <a:lnTo>
                    <a:pt x="6111603" y="6111603"/>
                  </a:lnTo>
                  <a:lnTo>
                    <a:pt x="0" y="6111603"/>
                  </a:lnTo>
                  <a:lnTo>
                    <a:pt x="0" y="0"/>
                  </a:lnTo>
                  <a:close/>
                </a:path>
              </a:pathLst>
            </a:custGeom>
            <a:blipFill rotWithShape="1">
              <a:blip r:embed="rId3">
                <a:alphaModFix/>
              </a:blip>
              <a:stretch>
                <a:fillRect b="0" l="0" r="0" t="0"/>
              </a:stretch>
            </a:blipFill>
            <a:ln>
              <a:noFill/>
            </a:ln>
          </p:spPr>
        </p:sp>
        <p:sp>
          <p:nvSpPr>
            <p:cNvPr id="268" name="Google Shape;268;p35"/>
            <p:cNvSpPr txBox="1"/>
            <p:nvPr/>
          </p:nvSpPr>
          <p:spPr>
            <a:xfrm>
              <a:off x="-1469962" y="3240950"/>
              <a:ext cx="5974800" cy="5419800"/>
            </a:xfrm>
            <a:prstGeom prst="rect">
              <a:avLst/>
            </a:prstGeom>
            <a:noFill/>
            <a:ln>
              <a:noFill/>
            </a:ln>
          </p:spPr>
          <p:txBody>
            <a:bodyPr anchorCtr="0" anchor="t" bIns="0" lIns="0" spcFirstLastPara="1" rIns="0" wrap="square" tIns="0">
              <a:spAutoFit/>
            </a:bodyPr>
            <a:lstStyle/>
            <a:p>
              <a:pPr indent="0" lvl="0" marL="457200" marR="0" rtl="0" algn="l">
                <a:lnSpc>
                  <a:spcPct val="115000"/>
                </a:lnSpc>
                <a:spcBef>
                  <a:spcPts val="0"/>
                </a:spcBef>
                <a:spcAft>
                  <a:spcPts val="0"/>
                </a:spcAft>
                <a:buNone/>
              </a:pPr>
              <a:r>
                <a:rPr b="1" lang="en" sz="2100">
                  <a:solidFill>
                    <a:srgbClr val="434345"/>
                  </a:solidFill>
                  <a:latin typeface="Open Sans"/>
                  <a:ea typeface="Open Sans"/>
                  <a:cs typeface="Open Sans"/>
                  <a:sym typeface="Open Sans"/>
                </a:rPr>
                <a:t>Ideas of trusted adults:</a:t>
              </a:r>
              <a:endParaRPr b="1" sz="2100">
                <a:solidFill>
                  <a:srgbClr val="434345"/>
                </a:solidFill>
                <a:latin typeface="Open Sans"/>
                <a:ea typeface="Open Sans"/>
                <a:cs typeface="Open Sans"/>
                <a:sym typeface="Open Sans"/>
              </a:endParaRPr>
            </a:p>
            <a:p>
              <a:pPr indent="0" lvl="0" marL="457200" marR="0" rtl="0" algn="l">
                <a:lnSpc>
                  <a:spcPct val="115000"/>
                </a:lnSpc>
                <a:spcBef>
                  <a:spcPts val="0"/>
                </a:spcBef>
                <a:spcAft>
                  <a:spcPts val="0"/>
                </a:spcAft>
                <a:buNone/>
              </a:pPr>
              <a:r>
                <a:rPr b="1" lang="en" sz="1500">
                  <a:solidFill>
                    <a:srgbClr val="434345"/>
                  </a:solidFill>
                  <a:latin typeface="Open Sans"/>
                  <a:ea typeface="Open Sans"/>
                  <a:cs typeface="Open Sans"/>
                  <a:sym typeface="Open Sans"/>
                </a:rPr>
                <a:t>Parent/Guardian</a:t>
              </a:r>
              <a:endParaRPr b="1" sz="1500">
                <a:solidFill>
                  <a:srgbClr val="434345"/>
                </a:solidFill>
                <a:latin typeface="Open Sans"/>
                <a:ea typeface="Open Sans"/>
                <a:cs typeface="Open Sans"/>
                <a:sym typeface="Open Sans"/>
              </a:endParaRPr>
            </a:p>
            <a:p>
              <a:pPr indent="0" lvl="0" marL="457200" marR="0" rtl="0" algn="l">
                <a:lnSpc>
                  <a:spcPct val="115000"/>
                </a:lnSpc>
                <a:spcBef>
                  <a:spcPts val="0"/>
                </a:spcBef>
                <a:spcAft>
                  <a:spcPts val="0"/>
                </a:spcAft>
                <a:buNone/>
              </a:pPr>
              <a:r>
                <a:rPr b="1" lang="en" sz="1500">
                  <a:solidFill>
                    <a:srgbClr val="434345"/>
                  </a:solidFill>
                  <a:latin typeface="Open Sans"/>
                  <a:ea typeface="Open Sans"/>
                  <a:cs typeface="Open Sans"/>
                  <a:sym typeface="Open Sans"/>
                </a:rPr>
                <a:t>Aunt/Uncle/Grandparent</a:t>
              </a:r>
              <a:endParaRPr b="1" sz="1500">
                <a:solidFill>
                  <a:srgbClr val="434345"/>
                </a:solidFill>
                <a:latin typeface="Open Sans"/>
                <a:ea typeface="Open Sans"/>
                <a:cs typeface="Open Sans"/>
                <a:sym typeface="Open Sans"/>
              </a:endParaRPr>
            </a:p>
            <a:p>
              <a:pPr indent="0" lvl="0" marL="457200" marR="0" rtl="0" algn="l">
                <a:lnSpc>
                  <a:spcPct val="115000"/>
                </a:lnSpc>
                <a:spcBef>
                  <a:spcPts val="0"/>
                </a:spcBef>
                <a:spcAft>
                  <a:spcPts val="0"/>
                </a:spcAft>
                <a:buNone/>
              </a:pPr>
              <a:r>
                <a:rPr b="1" lang="en" sz="1500">
                  <a:solidFill>
                    <a:srgbClr val="434345"/>
                  </a:solidFill>
                  <a:latin typeface="Open Sans"/>
                  <a:ea typeface="Open Sans"/>
                  <a:cs typeface="Open Sans"/>
                  <a:sym typeface="Open Sans"/>
                </a:rPr>
                <a:t>School Counselor</a:t>
              </a:r>
              <a:endParaRPr b="1" sz="1500">
                <a:solidFill>
                  <a:srgbClr val="434345"/>
                </a:solidFill>
                <a:latin typeface="Open Sans"/>
                <a:ea typeface="Open Sans"/>
                <a:cs typeface="Open Sans"/>
                <a:sym typeface="Open Sans"/>
              </a:endParaRPr>
            </a:p>
            <a:p>
              <a:pPr indent="0" lvl="0" marL="457200" marR="0" rtl="0" algn="l">
                <a:lnSpc>
                  <a:spcPct val="115000"/>
                </a:lnSpc>
                <a:spcBef>
                  <a:spcPts val="0"/>
                </a:spcBef>
                <a:spcAft>
                  <a:spcPts val="0"/>
                </a:spcAft>
                <a:buNone/>
              </a:pPr>
              <a:r>
                <a:rPr b="1" lang="en" sz="1500">
                  <a:solidFill>
                    <a:srgbClr val="434345"/>
                  </a:solidFill>
                  <a:latin typeface="Open Sans"/>
                  <a:ea typeface="Open Sans"/>
                  <a:cs typeface="Open Sans"/>
                  <a:sym typeface="Open Sans"/>
                </a:rPr>
                <a:t>Coach</a:t>
              </a:r>
              <a:endParaRPr b="1" sz="1500">
                <a:solidFill>
                  <a:srgbClr val="434345"/>
                </a:solidFill>
                <a:latin typeface="Open Sans"/>
                <a:ea typeface="Open Sans"/>
                <a:cs typeface="Open Sans"/>
                <a:sym typeface="Open Sans"/>
              </a:endParaRPr>
            </a:p>
            <a:p>
              <a:pPr indent="0" lvl="0" marL="457200" marR="0" rtl="0" algn="l">
                <a:lnSpc>
                  <a:spcPct val="115000"/>
                </a:lnSpc>
                <a:spcBef>
                  <a:spcPts val="0"/>
                </a:spcBef>
                <a:spcAft>
                  <a:spcPts val="0"/>
                </a:spcAft>
                <a:buNone/>
              </a:pPr>
              <a:r>
                <a:rPr b="1" lang="en" sz="1500">
                  <a:solidFill>
                    <a:srgbClr val="434345"/>
                  </a:solidFill>
                  <a:latin typeface="Open Sans"/>
                  <a:ea typeface="Open Sans"/>
                  <a:cs typeface="Open Sans"/>
                  <a:sym typeface="Open Sans"/>
                </a:rPr>
                <a:t>Teacher</a:t>
              </a:r>
              <a:endParaRPr b="1" sz="1500">
                <a:solidFill>
                  <a:srgbClr val="434345"/>
                </a:solidFill>
                <a:latin typeface="Open Sans"/>
                <a:ea typeface="Open Sans"/>
                <a:cs typeface="Open Sans"/>
                <a:sym typeface="Open Sans"/>
              </a:endParaRPr>
            </a:p>
            <a:p>
              <a:pPr indent="0" lvl="0" marL="457200" marR="0" rtl="0" algn="l">
                <a:lnSpc>
                  <a:spcPct val="115000"/>
                </a:lnSpc>
                <a:spcBef>
                  <a:spcPts val="0"/>
                </a:spcBef>
                <a:spcAft>
                  <a:spcPts val="0"/>
                </a:spcAft>
                <a:buNone/>
              </a:pPr>
              <a:r>
                <a:rPr b="1" lang="en" sz="1500">
                  <a:solidFill>
                    <a:srgbClr val="434345"/>
                  </a:solidFill>
                  <a:latin typeface="Open Sans"/>
                  <a:ea typeface="Open Sans"/>
                  <a:cs typeface="Open Sans"/>
                  <a:sym typeface="Open Sans"/>
                </a:rPr>
                <a:t>Religious Leader</a:t>
              </a:r>
              <a:endParaRPr b="1" sz="1500">
                <a:solidFill>
                  <a:srgbClr val="434345"/>
                </a:solidFill>
                <a:latin typeface="Open Sans"/>
                <a:ea typeface="Open Sans"/>
                <a:cs typeface="Open Sans"/>
                <a:sym typeface="Open Sans"/>
              </a:endParaRPr>
            </a:p>
            <a:p>
              <a:pPr indent="0" lvl="0" marL="457200" marR="0" rtl="0" algn="l">
                <a:lnSpc>
                  <a:spcPct val="115000"/>
                </a:lnSpc>
                <a:spcBef>
                  <a:spcPts val="0"/>
                </a:spcBef>
                <a:spcAft>
                  <a:spcPts val="0"/>
                </a:spcAft>
                <a:buNone/>
              </a:pPr>
              <a:r>
                <a:rPr b="1" lang="en" sz="1500">
                  <a:solidFill>
                    <a:srgbClr val="434345"/>
                  </a:solidFill>
                  <a:latin typeface="Open Sans"/>
                  <a:ea typeface="Open Sans"/>
                  <a:cs typeface="Open Sans"/>
                  <a:sym typeface="Open Sans"/>
                </a:rPr>
                <a:t>Therapist</a:t>
              </a:r>
              <a:endParaRPr b="1" sz="1500">
                <a:solidFill>
                  <a:srgbClr val="434345"/>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sz="700">
                <a:latin typeface="Open Sans"/>
                <a:ea typeface="Open Sans"/>
                <a:cs typeface="Open Sans"/>
                <a:sym typeface="Open Sans"/>
              </a:endParaRPr>
            </a:p>
          </p:txBody>
        </p:sp>
      </p:grpSp>
      <p:pic>
        <p:nvPicPr>
          <p:cNvPr id="269" name="Google Shape;269;p35"/>
          <p:cNvPicPr preferRelativeResize="0"/>
          <p:nvPr/>
        </p:nvPicPr>
        <p:blipFill>
          <a:blip r:embed="rId4">
            <a:alphaModFix/>
          </a:blip>
          <a:stretch>
            <a:fillRect/>
          </a:stretch>
        </p:blipFill>
        <p:spPr>
          <a:xfrm>
            <a:off x="6316900" y="167529"/>
            <a:ext cx="1924646" cy="4808451"/>
          </a:xfrm>
          <a:prstGeom prst="rect">
            <a:avLst/>
          </a:prstGeom>
          <a:noFill/>
          <a:ln>
            <a:noFill/>
          </a:ln>
        </p:spPr>
      </p:pic>
      <p:pic>
        <p:nvPicPr>
          <p:cNvPr id="270" name="Google Shape;270;p35"/>
          <p:cNvPicPr preferRelativeResize="0"/>
          <p:nvPr/>
        </p:nvPicPr>
        <p:blipFill>
          <a:blip r:embed="rId5">
            <a:alphaModFix/>
          </a:blip>
          <a:stretch>
            <a:fillRect/>
          </a:stretch>
        </p:blipFill>
        <p:spPr>
          <a:xfrm>
            <a:off x="550806" y="197400"/>
            <a:ext cx="1979950" cy="4808450"/>
          </a:xfrm>
          <a:prstGeom prst="rect">
            <a:avLst/>
          </a:prstGeom>
          <a:noFill/>
          <a:ln>
            <a:noFill/>
          </a:ln>
        </p:spPr>
      </p:pic>
      <p:sp>
        <p:nvSpPr>
          <p:cNvPr id="271" name="Google Shape;271;p35"/>
          <p:cNvSpPr/>
          <p:nvPr/>
        </p:nvSpPr>
        <p:spPr>
          <a:xfrm>
            <a:off x="88329" y="4082613"/>
            <a:ext cx="1362150" cy="582010"/>
          </a:xfrm>
          <a:custGeom>
            <a:rect b="b" l="l" r="r" t="t"/>
            <a:pathLst>
              <a:path extrusionOk="0" h="1164019" w="2724300">
                <a:moveTo>
                  <a:pt x="0" y="0"/>
                </a:moveTo>
                <a:lnTo>
                  <a:pt x="2724300" y="0"/>
                </a:lnTo>
                <a:lnTo>
                  <a:pt x="2724300" y="1164019"/>
                </a:lnTo>
                <a:lnTo>
                  <a:pt x="0" y="1164019"/>
                </a:lnTo>
                <a:lnTo>
                  <a:pt x="0" y="0"/>
                </a:lnTo>
                <a:close/>
              </a:path>
            </a:pathLst>
          </a:custGeom>
          <a:blipFill rotWithShape="1">
            <a:blip r:embed="rId6">
              <a:alphaModFix/>
            </a:blip>
            <a:stretch>
              <a:fillRect b="0" l="0" r="0" t="0"/>
            </a:stretch>
          </a:blipFill>
          <a:ln>
            <a:noFill/>
          </a:ln>
        </p:spPr>
      </p:sp>
      <p:grpSp>
        <p:nvGrpSpPr>
          <p:cNvPr id="272" name="Google Shape;272;p35"/>
          <p:cNvGrpSpPr/>
          <p:nvPr/>
        </p:nvGrpSpPr>
        <p:grpSpPr>
          <a:xfrm>
            <a:off x="2627676" y="296085"/>
            <a:ext cx="3609850" cy="609619"/>
            <a:chOff x="446463" y="1373800"/>
            <a:chExt cx="8251085" cy="609619"/>
          </a:xfrm>
        </p:grpSpPr>
        <p:sp>
          <p:nvSpPr>
            <p:cNvPr id="273" name="Google Shape;273;p35"/>
            <p:cNvSpPr/>
            <p:nvPr/>
          </p:nvSpPr>
          <p:spPr>
            <a:xfrm>
              <a:off x="446463" y="13738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274" name="Google Shape;274;p35"/>
            <p:cNvSpPr txBox="1"/>
            <p:nvPr/>
          </p:nvSpPr>
          <p:spPr>
            <a:xfrm>
              <a:off x="588450" y="1493950"/>
              <a:ext cx="7967100" cy="3693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Student Bookmarks</a:t>
              </a:r>
              <a:endParaRPr b="0" i="0" sz="100" u="none" cap="none" strike="noStrike">
                <a:solidFill>
                  <a:srgbClr val="000000"/>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36"/>
          <p:cNvPicPr preferRelativeResize="0"/>
          <p:nvPr/>
        </p:nvPicPr>
        <p:blipFill>
          <a:blip r:embed="rId3">
            <a:alphaModFix/>
          </a:blip>
          <a:stretch>
            <a:fillRect/>
          </a:stretch>
        </p:blipFill>
        <p:spPr>
          <a:xfrm>
            <a:off x="203350" y="1389500"/>
            <a:ext cx="2601050" cy="3364451"/>
          </a:xfrm>
          <a:prstGeom prst="rect">
            <a:avLst/>
          </a:prstGeom>
          <a:noFill/>
          <a:ln>
            <a:noFill/>
          </a:ln>
        </p:spPr>
      </p:pic>
      <p:pic>
        <p:nvPicPr>
          <p:cNvPr id="280" name="Google Shape;280;p36"/>
          <p:cNvPicPr preferRelativeResize="0"/>
          <p:nvPr/>
        </p:nvPicPr>
        <p:blipFill>
          <a:blip r:embed="rId4">
            <a:alphaModFix/>
          </a:blip>
          <a:stretch>
            <a:fillRect/>
          </a:stretch>
        </p:blipFill>
        <p:spPr>
          <a:xfrm>
            <a:off x="2966675" y="1395425"/>
            <a:ext cx="2601050" cy="3352631"/>
          </a:xfrm>
          <a:prstGeom prst="rect">
            <a:avLst/>
          </a:prstGeom>
          <a:noFill/>
          <a:ln>
            <a:noFill/>
          </a:ln>
        </p:spPr>
      </p:pic>
      <p:pic>
        <p:nvPicPr>
          <p:cNvPr id="281" name="Google Shape;281;p36"/>
          <p:cNvPicPr preferRelativeResize="0"/>
          <p:nvPr/>
        </p:nvPicPr>
        <p:blipFill>
          <a:blip r:embed="rId5">
            <a:alphaModFix/>
          </a:blip>
          <a:stretch>
            <a:fillRect/>
          </a:stretch>
        </p:blipFill>
        <p:spPr>
          <a:xfrm>
            <a:off x="5749376" y="1397400"/>
            <a:ext cx="2601050" cy="3348700"/>
          </a:xfrm>
          <a:prstGeom prst="rect">
            <a:avLst/>
          </a:prstGeom>
          <a:noFill/>
          <a:ln>
            <a:noFill/>
          </a:ln>
        </p:spPr>
      </p:pic>
      <p:grpSp>
        <p:nvGrpSpPr>
          <p:cNvPr id="282" name="Google Shape;282;p36"/>
          <p:cNvGrpSpPr/>
          <p:nvPr/>
        </p:nvGrpSpPr>
        <p:grpSpPr>
          <a:xfrm>
            <a:off x="76188" y="296113"/>
            <a:ext cx="8251085" cy="609619"/>
            <a:chOff x="522663" y="1373800"/>
            <a:chExt cx="8251085" cy="609619"/>
          </a:xfrm>
        </p:grpSpPr>
        <p:sp>
          <p:nvSpPr>
            <p:cNvPr id="283" name="Google Shape;283;p36"/>
            <p:cNvSpPr/>
            <p:nvPr/>
          </p:nvSpPr>
          <p:spPr>
            <a:xfrm>
              <a:off x="522663" y="13738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284" name="Google Shape;284;p36"/>
            <p:cNvSpPr txBox="1"/>
            <p:nvPr/>
          </p:nvSpPr>
          <p:spPr>
            <a:xfrm>
              <a:off x="588450" y="1493950"/>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Student Skills Check - Lesson 4</a:t>
              </a:r>
              <a:endParaRPr b="0" i="0" sz="100" u="none" cap="none" strike="noStrike">
                <a:solidFill>
                  <a:srgbClr val="000000"/>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37"/>
          <p:cNvPicPr preferRelativeResize="0"/>
          <p:nvPr/>
        </p:nvPicPr>
        <p:blipFill rotWithShape="1">
          <a:blip r:embed="rId3">
            <a:alphaModFix/>
          </a:blip>
          <a:srcRect b="3080" l="2971" r="2707" t="4412"/>
          <a:stretch/>
        </p:blipFill>
        <p:spPr>
          <a:xfrm>
            <a:off x="945800" y="1994374"/>
            <a:ext cx="3081625" cy="2641375"/>
          </a:xfrm>
          <a:prstGeom prst="rect">
            <a:avLst/>
          </a:prstGeom>
          <a:noFill/>
          <a:ln cap="flat" cmpd="sng" w="9525">
            <a:solidFill>
              <a:srgbClr val="595959"/>
            </a:solidFill>
            <a:prstDash val="solid"/>
            <a:round/>
            <a:headEnd len="sm" w="sm" type="none"/>
            <a:tailEnd len="sm" w="sm" type="none"/>
          </a:ln>
        </p:spPr>
      </p:pic>
      <p:pic>
        <p:nvPicPr>
          <p:cNvPr id="290" name="Google Shape;290;p37"/>
          <p:cNvPicPr preferRelativeResize="0"/>
          <p:nvPr/>
        </p:nvPicPr>
        <p:blipFill rotWithShape="1">
          <a:blip r:embed="rId4">
            <a:alphaModFix/>
          </a:blip>
          <a:srcRect b="4269" l="2669" r="2999" t="2923"/>
          <a:stretch/>
        </p:blipFill>
        <p:spPr>
          <a:xfrm>
            <a:off x="4571999" y="1994375"/>
            <a:ext cx="3081625" cy="2641388"/>
          </a:xfrm>
          <a:prstGeom prst="rect">
            <a:avLst/>
          </a:prstGeom>
          <a:noFill/>
          <a:ln cap="flat" cmpd="sng" w="9525">
            <a:solidFill>
              <a:srgbClr val="595959"/>
            </a:solidFill>
            <a:prstDash val="solid"/>
            <a:round/>
            <a:headEnd len="sm" w="sm" type="none"/>
            <a:tailEnd len="sm" w="sm" type="none"/>
          </a:ln>
        </p:spPr>
      </p:pic>
      <p:sp>
        <p:nvSpPr>
          <p:cNvPr id="291" name="Google Shape;291;p37"/>
          <p:cNvSpPr txBox="1"/>
          <p:nvPr/>
        </p:nvSpPr>
        <p:spPr>
          <a:xfrm>
            <a:off x="2585350" y="1027650"/>
            <a:ext cx="3328200" cy="8448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Open Sans"/>
                <a:ea typeface="Open Sans"/>
                <a:cs typeface="Open Sans"/>
                <a:sym typeface="Open Sans"/>
              </a:rPr>
              <a:t>Work with the school counselor(s) or other mental health professionals in the school for this process.</a:t>
            </a:r>
            <a:endParaRPr>
              <a:solidFill>
                <a:schemeClr val="lt1"/>
              </a:solidFill>
              <a:latin typeface="Open Sans"/>
              <a:ea typeface="Open Sans"/>
              <a:cs typeface="Open Sans"/>
              <a:sym typeface="Open Sans"/>
            </a:endParaRPr>
          </a:p>
        </p:txBody>
      </p:sp>
      <p:grpSp>
        <p:nvGrpSpPr>
          <p:cNvPr id="292" name="Google Shape;292;p37"/>
          <p:cNvGrpSpPr/>
          <p:nvPr/>
        </p:nvGrpSpPr>
        <p:grpSpPr>
          <a:xfrm>
            <a:off x="76188" y="296113"/>
            <a:ext cx="8251085" cy="609619"/>
            <a:chOff x="522663" y="1373800"/>
            <a:chExt cx="8251085" cy="609619"/>
          </a:xfrm>
        </p:grpSpPr>
        <p:sp>
          <p:nvSpPr>
            <p:cNvPr id="293" name="Google Shape;293;p37"/>
            <p:cNvSpPr/>
            <p:nvPr/>
          </p:nvSpPr>
          <p:spPr>
            <a:xfrm>
              <a:off x="522663" y="13738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294" name="Google Shape;294;p37"/>
            <p:cNvSpPr txBox="1"/>
            <p:nvPr/>
          </p:nvSpPr>
          <p:spPr>
            <a:xfrm>
              <a:off x="588450" y="1493950"/>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Self-Referral Card</a:t>
              </a:r>
              <a:r>
                <a:rPr b="1" lang="en" sz="2399">
                  <a:solidFill>
                    <a:srgbClr val="FEFEFE"/>
                  </a:solidFill>
                  <a:latin typeface="Open Sans"/>
                  <a:ea typeface="Open Sans"/>
                  <a:cs typeface="Open Sans"/>
                  <a:sym typeface="Open Sans"/>
                </a:rPr>
                <a:t> </a:t>
              </a:r>
              <a:endParaRPr b="0" i="0" sz="100" u="none" cap="none" strike="noStrike">
                <a:solidFill>
                  <a:srgbClr val="000000"/>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8"/>
          <p:cNvSpPr txBox="1"/>
          <p:nvPr>
            <p:ph type="title"/>
          </p:nvPr>
        </p:nvSpPr>
        <p:spPr>
          <a:xfrm>
            <a:off x="311700" y="445025"/>
            <a:ext cx="783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Level II Pre/Post Test</a:t>
            </a:r>
            <a:endParaRPr/>
          </a:p>
        </p:txBody>
      </p:sp>
      <p:pic>
        <p:nvPicPr>
          <p:cNvPr id="300" name="Google Shape;300;p38"/>
          <p:cNvPicPr preferRelativeResize="0"/>
          <p:nvPr/>
        </p:nvPicPr>
        <p:blipFill>
          <a:blip r:embed="rId3">
            <a:alphaModFix/>
          </a:blip>
          <a:stretch>
            <a:fillRect/>
          </a:stretch>
        </p:blipFill>
        <p:spPr>
          <a:xfrm>
            <a:off x="4830925" y="1400875"/>
            <a:ext cx="3135075" cy="3135075"/>
          </a:xfrm>
          <a:prstGeom prst="rect">
            <a:avLst/>
          </a:prstGeom>
          <a:noFill/>
          <a:ln>
            <a:noFill/>
          </a:ln>
        </p:spPr>
      </p:pic>
      <p:pic>
        <p:nvPicPr>
          <p:cNvPr id="301" name="Google Shape;301;p38"/>
          <p:cNvPicPr preferRelativeResize="0"/>
          <p:nvPr/>
        </p:nvPicPr>
        <p:blipFill>
          <a:blip r:embed="rId4">
            <a:alphaModFix/>
          </a:blip>
          <a:stretch>
            <a:fillRect/>
          </a:stretch>
        </p:blipFill>
        <p:spPr>
          <a:xfrm>
            <a:off x="685800" y="1400875"/>
            <a:ext cx="3135075" cy="3135075"/>
          </a:xfrm>
          <a:prstGeom prst="rect">
            <a:avLst/>
          </a:prstGeom>
          <a:noFill/>
          <a:ln>
            <a:noFill/>
          </a:ln>
        </p:spPr>
      </p:pic>
      <p:grpSp>
        <p:nvGrpSpPr>
          <p:cNvPr id="302" name="Google Shape;302;p38"/>
          <p:cNvGrpSpPr/>
          <p:nvPr/>
        </p:nvGrpSpPr>
        <p:grpSpPr>
          <a:xfrm>
            <a:off x="76188" y="296113"/>
            <a:ext cx="8251085" cy="609619"/>
            <a:chOff x="522663" y="1373800"/>
            <a:chExt cx="8251085" cy="609619"/>
          </a:xfrm>
        </p:grpSpPr>
        <p:sp>
          <p:nvSpPr>
            <p:cNvPr id="303" name="Google Shape;303;p38"/>
            <p:cNvSpPr/>
            <p:nvPr/>
          </p:nvSpPr>
          <p:spPr>
            <a:xfrm>
              <a:off x="522663" y="1373800"/>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304" name="Google Shape;304;p38"/>
            <p:cNvSpPr txBox="1"/>
            <p:nvPr/>
          </p:nvSpPr>
          <p:spPr>
            <a:xfrm>
              <a:off x="588450" y="1493950"/>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Pre- and Post-Tests</a:t>
              </a:r>
              <a:endParaRPr b="0" i="0" sz="100" u="none" cap="none" strike="noStrike">
                <a:solidFill>
                  <a:srgbClr val="000000"/>
                </a:solidFill>
                <a:latin typeface="Arial"/>
                <a:ea typeface="Arial"/>
                <a:cs typeface="Arial"/>
                <a:sym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9"/>
          <p:cNvSpPr/>
          <p:nvPr/>
        </p:nvSpPr>
        <p:spPr>
          <a:xfrm>
            <a:off x="-27225" y="137625"/>
            <a:ext cx="8381400" cy="740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3500">
                <a:solidFill>
                  <a:schemeClr val="accent5"/>
                </a:solidFill>
                <a:latin typeface="Open Sans"/>
                <a:ea typeface="Open Sans"/>
                <a:cs typeface="Open Sans"/>
                <a:sym typeface="Open Sans"/>
              </a:rPr>
              <a:t>TIPS FOR A SUCCESSFUL PROGRAM</a:t>
            </a:r>
            <a:endParaRPr b="1" sz="3500">
              <a:solidFill>
                <a:schemeClr val="accent5"/>
              </a:solidFill>
              <a:latin typeface="Open Sans"/>
              <a:ea typeface="Open Sans"/>
              <a:cs typeface="Open Sans"/>
              <a:sym typeface="Open Sans"/>
            </a:endParaRPr>
          </a:p>
        </p:txBody>
      </p:sp>
      <p:sp>
        <p:nvSpPr>
          <p:cNvPr id="311" name="Google Shape;311;p39"/>
          <p:cNvSpPr txBox="1"/>
          <p:nvPr/>
        </p:nvSpPr>
        <p:spPr>
          <a:xfrm>
            <a:off x="427425" y="913650"/>
            <a:ext cx="7472100" cy="4113600"/>
          </a:xfrm>
          <a:prstGeom prst="rect">
            <a:avLst/>
          </a:prstGeom>
          <a:solidFill>
            <a:schemeClr val="accent5"/>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500">
              <a:latin typeface="Open Sans"/>
              <a:ea typeface="Open Sans"/>
              <a:cs typeface="Open Sans"/>
              <a:sym typeface="Open Sans"/>
            </a:endParaRPr>
          </a:p>
          <a:p>
            <a:pPr indent="-323850" lvl="0" marL="457200" rtl="0" algn="l">
              <a:spcBef>
                <a:spcPts val="0"/>
              </a:spcBef>
              <a:spcAft>
                <a:spcPts val="0"/>
              </a:spcAft>
              <a:buSzPts val="1500"/>
              <a:buFont typeface="Open Sans"/>
              <a:buChar char="●"/>
            </a:pPr>
            <a:r>
              <a:rPr lang="en" sz="1500">
                <a:latin typeface="Open Sans"/>
                <a:ea typeface="Open Sans"/>
                <a:cs typeface="Open Sans"/>
                <a:sym typeface="Open Sans"/>
              </a:rPr>
              <a:t>Our programs are extremely FLEXIBLE- if you need more time or to cut something from a lesson, you are welcome to do so.</a:t>
            </a:r>
            <a:endParaRPr sz="1500">
              <a:latin typeface="Open Sans"/>
              <a:ea typeface="Open Sans"/>
              <a:cs typeface="Open Sans"/>
              <a:sym typeface="Open Sans"/>
            </a:endParaRPr>
          </a:p>
          <a:p>
            <a:pPr indent="0" lvl="0" marL="457200" rtl="0" algn="l">
              <a:spcBef>
                <a:spcPts val="0"/>
              </a:spcBef>
              <a:spcAft>
                <a:spcPts val="0"/>
              </a:spcAft>
              <a:buNone/>
            </a:pPr>
            <a:r>
              <a:t/>
            </a:r>
            <a:endParaRPr sz="1500">
              <a:latin typeface="Open Sans"/>
              <a:ea typeface="Open Sans"/>
              <a:cs typeface="Open Sans"/>
              <a:sym typeface="Open Sans"/>
            </a:endParaRPr>
          </a:p>
          <a:p>
            <a:pPr indent="-323850" lvl="0" marL="457200" rtl="0" algn="l">
              <a:spcBef>
                <a:spcPts val="0"/>
              </a:spcBef>
              <a:spcAft>
                <a:spcPts val="0"/>
              </a:spcAft>
              <a:buClr>
                <a:srgbClr val="000000"/>
              </a:buClr>
              <a:buSzPts val="1500"/>
              <a:buFont typeface="Open Sans"/>
              <a:buChar char="●"/>
            </a:pPr>
            <a:r>
              <a:rPr lang="en" sz="1500">
                <a:solidFill>
                  <a:schemeClr val="dk1"/>
                </a:solidFill>
                <a:latin typeface="Open Sans"/>
                <a:ea typeface="Open Sans"/>
                <a:cs typeface="Open Sans"/>
                <a:sym typeface="Open Sans"/>
              </a:rPr>
              <a:t>Best practice is to teach this program at the classroom-level, not auditorium-style due to the sensitive &amp; personal nature of the topic.</a:t>
            </a:r>
            <a:endParaRPr sz="1500">
              <a:latin typeface="Open Sans"/>
              <a:ea typeface="Open Sans"/>
              <a:cs typeface="Open Sans"/>
              <a:sym typeface="Open Sans"/>
            </a:endParaRPr>
          </a:p>
          <a:p>
            <a:pPr indent="0" lvl="0" marL="0" rtl="0" algn="l">
              <a:spcBef>
                <a:spcPts val="0"/>
              </a:spcBef>
              <a:spcAft>
                <a:spcPts val="0"/>
              </a:spcAft>
              <a:buNone/>
            </a:pPr>
            <a:r>
              <a:t/>
            </a:r>
            <a:endParaRPr sz="1700">
              <a:latin typeface="Open Sans"/>
              <a:ea typeface="Open Sans"/>
              <a:cs typeface="Open Sans"/>
              <a:sym typeface="Open Sans"/>
            </a:endParaRPr>
          </a:p>
          <a:p>
            <a:pPr indent="-323850" lvl="0" marL="457200" rtl="0" algn="l">
              <a:spcBef>
                <a:spcPts val="0"/>
              </a:spcBef>
              <a:spcAft>
                <a:spcPts val="0"/>
              </a:spcAft>
              <a:buSzPts val="1500"/>
              <a:buFont typeface="Open Sans"/>
              <a:buChar char="●"/>
            </a:pPr>
            <a:r>
              <a:rPr lang="en" sz="1500">
                <a:latin typeface="Open Sans"/>
                <a:ea typeface="Open Sans"/>
                <a:cs typeface="Open Sans"/>
                <a:sym typeface="Open Sans"/>
              </a:rPr>
              <a:t>You know your students best. You know what content they are ready for and how to continue the conversation in meaningful ways.</a:t>
            </a:r>
            <a:endParaRPr sz="1500">
              <a:latin typeface="Open Sans"/>
              <a:ea typeface="Open Sans"/>
              <a:cs typeface="Open Sans"/>
              <a:sym typeface="Open Sans"/>
            </a:endParaRPr>
          </a:p>
          <a:p>
            <a:pPr indent="0" lvl="0" marL="457200" rtl="0" algn="l">
              <a:spcBef>
                <a:spcPts val="0"/>
              </a:spcBef>
              <a:spcAft>
                <a:spcPts val="0"/>
              </a:spcAft>
              <a:buNone/>
            </a:pPr>
            <a:r>
              <a:t/>
            </a:r>
            <a:endParaRPr sz="1500">
              <a:latin typeface="Open Sans"/>
              <a:ea typeface="Open Sans"/>
              <a:cs typeface="Open Sans"/>
              <a:sym typeface="Open Sans"/>
            </a:endParaRPr>
          </a:p>
          <a:p>
            <a:pPr indent="-323850" lvl="0" marL="457200" rtl="0" algn="l">
              <a:spcBef>
                <a:spcPts val="0"/>
              </a:spcBef>
              <a:spcAft>
                <a:spcPts val="0"/>
              </a:spcAft>
              <a:buSzPts val="1500"/>
              <a:buFont typeface="Open Sans"/>
              <a:buChar char="●"/>
            </a:pPr>
            <a:r>
              <a:rPr lang="en" sz="1500">
                <a:latin typeface="Open Sans"/>
                <a:ea typeface="Open Sans"/>
                <a:cs typeface="Open Sans"/>
                <a:sym typeface="Open Sans"/>
              </a:rPr>
              <a:t>Best practice is to NOT deliver program on a Friday or before an extended break - especially with the self-referral cards.</a:t>
            </a:r>
            <a:endParaRPr sz="1500">
              <a:latin typeface="Open Sans"/>
              <a:ea typeface="Open Sans"/>
              <a:cs typeface="Open Sans"/>
              <a:sym typeface="Open Sans"/>
            </a:endParaRPr>
          </a:p>
          <a:p>
            <a:pPr indent="0" lvl="0" marL="0" rtl="0" algn="l">
              <a:spcBef>
                <a:spcPts val="0"/>
              </a:spcBef>
              <a:spcAft>
                <a:spcPts val="0"/>
              </a:spcAft>
              <a:buNone/>
            </a:pPr>
            <a:r>
              <a:t/>
            </a:r>
            <a:endParaRPr sz="1500">
              <a:latin typeface="Open Sans"/>
              <a:ea typeface="Open Sans"/>
              <a:cs typeface="Open Sans"/>
              <a:sym typeface="Open Sans"/>
            </a:endParaRPr>
          </a:p>
          <a:p>
            <a:pPr indent="-323850" lvl="0" marL="457200" rtl="0" algn="l">
              <a:spcBef>
                <a:spcPts val="0"/>
              </a:spcBef>
              <a:spcAft>
                <a:spcPts val="0"/>
              </a:spcAft>
              <a:buSzPts val="1500"/>
              <a:buFont typeface="Open Sans"/>
              <a:buChar char="●"/>
            </a:pPr>
            <a:r>
              <a:rPr lang="en" sz="1500">
                <a:solidFill>
                  <a:schemeClr val="dk1"/>
                </a:solidFill>
                <a:latin typeface="Open Sans"/>
                <a:ea typeface="Open Sans"/>
                <a:cs typeface="Open Sans"/>
                <a:sym typeface="Open Sans"/>
              </a:rPr>
              <a:t>Pick a day with extra support</a:t>
            </a:r>
            <a:endParaRPr sz="1500">
              <a:latin typeface="Open Sans"/>
              <a:ea typeface="Open Sans"/>
              <a:cs typeface="Open Sans"/>
              <a:sym typeface="Open Sans"/>
            </a:endParaRPr>
          </a:p>
          <a:p>
            <a:pPr indent="0" lvl="0" marL="457200" rtl="0" algn="l">
              <a:spcBef>
                <a:spcPts val="0"/>
              </a:spcBef>
              <a:spcAft>
                <a:spcPts val="0"/>
              </a:spcAft>
              <a:buNone/>
            </a:pPr>
            <a:r>
              <a:t/>
            </a:r>
            <a:endParaRPr sz="1500">
              <a:latin typeface="Open Sans"/>
              <a:ea typeface="Open Sans"/>
              <a:cs typeface="Open Sans"/>
              <a:sym typeface="Open Sans"/>
            </a:endParaRPr>
          </a:p>
          <a:p>
            <a:pPr indent="-323850" lvl="0" marL="457200" rtl="0" algn="l">
              <a:spcBef>
                <a:spcPts val="0"/>
              </a:spcBef>
              <a:spcAft>
                <a:spcPts val="0"/>
              </a:spcAft>
              <a:buSzPts val="1500"/>
              <a:buFont typeface="Open Sans"/>
              <a:buChar char="●"/>
            </a:pPr>
            <a:r>
              <a:rPr lang="en" sz="1500">
                <a:latin typeface="Open Sans"/>
                <a:ea typeface="Open Sans"/>
                <a:cs typeface="Open Sans"/>
                <a:sym typeface="Open Sans"/>
              </a:rPr>
              <a:t>Have a plan for self-referrals and who is going to support that process (admin, mental health staff, nurses etc.)</a:t>
            </a:r>
            <a:endParaRPr sz="1500">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315" name="Shape 315"/>
        <p:cNvGrpSpPr/>
        <p:nvPr/>
      </p:nvGrpSpPr>
      <p:grpSpPr>
        <a:xfrm>
          <a:off x="0" y="0"/>
          <a:ext cx="0" cy="0"/>
          <a:chOff x="0" y="0"/>
          <a:chExt cx="0" cy="0"/>
        </a:xfrm>
      </p:grpSpPr>
      <p:pic>
        <p:nvPicPr>
          <p:cNvPr id="316" name="Google Shape;316;p40"/>
          <p:cNvPicPr preferRelativeResize="0"/>
          <p:nvPr/>
        </p:nvPicPr>
        <p:blipFill rotWithShape="1">
          <a:blip r:embed="rId3">
            <a:alphaModFix/>
          </a:blip>
          <a:srcRect b="0" l="40" r="-40" t="0"/>
          <a:stretch/>
        </p:blipFill>
        <p:spPr>
          <a:xfrm>
            <a:off x="2499400" y="1103325"/>
            <a:ext cx="3395400" cy="3355800"/>
          </a:xfrm>
          <a:prstGeom prst="ellipse">
            <a:avLst/>
          </a:prstGeom>
          <a:noFill/>
          <a:ln>
            <a:noFill/>
          </a:ln>
        </p:spPr>
      </p:pic>
      <p:sp>
        <p:nvSpPr>
          <p:cNvPr id="317" name="Google Shape;317;p40"/>
          <p:cNvSpPr txBox="1"/>
          <p:nvPr/>
        </p:nvSpPr>
        <p:spPr>
          <a:xfrm>
            <a:off x="839075" y="1014100"/>
            <a:ext cx="24927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000">
                <a:solidFill>
                  <a:schemeClr val="lt1"/>
                </a:solidFill>
                <a:latin typeface="Open Sans"/>
                <a:ea typeface="Open Sans"/>
                <a:cs typeface="Open Sans"/>
                <a:sym typeface="Open Sans"/>
              </a:rPr>
              <a:t>Level I: We All Have Mental Health</a:t>
            </a:r>
            <a:endParaRPr b="1" sz="1000">
              <a:solidFill>
                <a:schemeClr val="lt1"/>
              </a:solidFill>
              <a:latin typeface="Open Sans"/>
              <a:ea typeface="Open Sans"/>
              <a:cs typeface="Open Sans"/>
              <a:sym typeface="Open Sans"/>
            </a:endParaRPr>
          </a:p>
        </p:txBody>
      </p:sp>
      <p:sp>
        <p:nvSpPr>
          <p:cNvPr id="318" name="Google Shape;318;p40"/>
          <p:cNvSpPr txBox="1"/>
          <p:nvPr/>
        </p:nvSpPr>
        <p:spPr>
          <a:xfrm>
            <a:off x="570975" y="1488075"/>
            <a:ext cx="2268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Open Sans"/>
                <a:ea typeface="Open Sans"/>
                <a:cs typeface="Open Sans"/>
                <a:sym typeface="Open Sans"/>
              </a:rPr>
              <a:t>Level II: Depression Awareness</a:t>
            </a:r>
            <a:endParaRPr b="1" sz="1000">
              <a:solidFill>
                <a:schemeClr val="lt1"/>
              </a:solidFill>
              <a:latin typeface="Open Sans"/>
              <a:ea typeface="Open Sans"/>
              <a:cs typeface="Open Sans"/>
              <a:sym typeface="Open Sans"/>
            </a:endParaRPr>
          </a:p>
        </p:txBody>
      </p:sp>
      <p:sp>
        <p:nvSpPr>
          <p:cNvPr id="319" name="Google Shape;319;p40"/>
          <p:cNvSpPr txBox="1"/>
          <p:nvPr/>
        </p:nvSpPr>
        <p:spPr>
          <a:xfrm>
            <a:off x="808900" y="1962050"/>
            <a:ext cx="1690500" cy="646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000">
                <a:solidFill>
                  <a:schemeClr val="lt1"/>
                </a:solidFill>
                <a:latin typeface="Open Sans"/>
                <a:ea typeface="Open Sans"/>
                <a:cs typeface="Open Sans"/>
                <a:sym typeface="Open Sans"/>
              </a:rPr>
              <a:t>Level III:</a:t>
            </a:r>
            <a:br>
              <a:rPr b="1" lang="en" sz="1000">
                <a:solidFill>
                  <a:schemeClr val="lt1"/>
                </a:solidFill>
                <a:latin typeface="Open Sans"/>
                <a:ea typeface="Open Sans"/>
                <a:cs typeface="Open Sans"/>
                <a:sym typeface="Open Sans"/>
              </a:rPr>
            </a:br>
            <a:r>
              <a:rPr b="1" lang="en" sz="1000">
                <a:solidFill>
                  <a:schemeClr val="lt1"/>
                </a:solidFill>
                <a:latin typeface="Open Sans"/>
                <a:ea typeface="Open Sans"/>
                <a:cs typeface="Open Sans"/>
                <a:sym typeface="Open Sans"/>
              </a:rPr>
              <a:t>Depression Education &amp; Suicide Awareness</a:t>
            </a:r>
            <a:endParaRPr b="1" sz="1000">
              <a:solidFill>
                <a:schemeClr val="lt1"/>
              </a:solidFill>
              <a:latin typeface="Open Sans"/>
              <a:ea typeface="Open Sans"/>
              <a:cs typeface="Open Sans"/>
              <a:sym typeface="Open Sans"/>
            </a:endParaRPr>
          </a:p>
        </p:txBody>
      </p:sp>
      <p:sp>
        <p:nvSpPr>
          <p:cNvPr id="320" name="Google Shape;320;p40"/>
          <p:cNvSpPr txBox="1"/>
          <p:nvPr/>
        </p:nvSpPr>
        <p:spPr>
          <a:xfrm>
            <a:off x="570975" y="3152800"/>
            <a:ext cx="19902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000">
                <a:solidFill>
                  <a:schemeClr val="lt1"/>
                </a:solidFill>
                <a:latin typeface="Open Sans"/>
                <a:ea typeface="Open Sans"/>
                <a:cs typeface="Open Sans"/>
                <a:sym typeface="Open Sans"/>
              </a:rPr>
              <a:t>Empowerment Clubs</a:t>
            </a:r>
            <a:endParaRPr b="1" sz="1000">
              <a:solidFill>
                <a:schemeClr val="lt1"/>
              </a:solidFill>
              <a:latin typeface="Open Sans"/>
              <a:ea typeface="Open Sans"/>
              <a:cs typeface="Open Sans"/>
              <a:sym typeface="Open Sans"/>
            </a:endParaRPr>
          </a:p>
        </p:txBody>
      </p:sp>
      <p:sp>
        <p:nvSpPr>
          <p:cNvPr id="321" name="Google Shape;321;p40"/>
          <p:cNvSpPr txBox="1"/>
          <p:nvPr/>
        </p:nvSpPr>
        <p:spPr>
          <a:xfrm>
            <a:off x="808900" y="3655350"/>
            <a:ext cx="19902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000">
                <a:solidFill>
                  <a:schemeClr val="lt1"/>
                </a:solidFill>
                <a:latin typeface="Open Sans"/>
                <a:ea typeface="Open Sans"/>
                <a:cs typeface="Open Sans"/>
                <a:sym typeface="Open Sans"/>
              </a:rPr>
              <a:t>Affiliate Clubs</a:t>
            </a:r>
            <a:endParaRPr b="1" sz="1000">
              <a:solidFill>
                <a:schemeClr val="lt1"/>
              </a:solidFill>
              <a:latin typeface="Open Sans"/>
              <a:ea typeface="Open Sans"/>
              <a:cs typeface="Open Sans"/>
              <a:sym typeface="Open Sans"/>
            </a:endParaRPr>
          </a:p>
        </p:txBody>
      </p:sp>
      <p:sp>
        <p:nvSpPr>
          <p:cNvPr id="322" name="Google Shape;322;p40"/>
          <p:cNvSpPr txBox="1"/>
          <p:nvPr/>
        </p:nvSpPr>
        <p:spPr>
          <a:xfrm>
            <a:off x="839075" y="4157900"/>
            <a:ext cx="24927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000">
                <a:solidFill>
                  <a:schemeClr val="lt1"/>
                </a:solidFill>
                <a:latin typeface="Open Sans"/>
                <a:ea typeface="Open Sans"/>
                <a:cs typeface="Open Sans"/>
                <a:sym typeface="Open Sans"/>
              </a:rPr>
              <a:t>Awareness into Action Activities</a:t>
            </a:r>
            <a:endParaRPr b="1" sz="1000">
              <a:solidFill>
                <a:schemeClr val="lt1"/>
              </a:solidFill>
              <a:latin typeface="Open Sans"/>
              <a:ea typeface="Open Sans"/>
              <a:cs typeface="Open Sans"/>
              <a:sym typeface="Open Sans"/>
            </a:endParaRPr>
          </a:p>
        </p:txBody>
      </p:sp>
      <p:sp>
        <p:nvSpPr>
          <p:cNvPr id="323" name="Google Shape;323;p40"/>
          <p:cNvSpPr txBox="1"/>
          <p:nvPr/>
        </p:nvSpPr>
        <p:spPr>
          <a:xfrm>
            <a:off x="5772775" y="3152800"/>
            <a:ext cx="2492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Open Sans"/>
                <a:ea typeface="Open Sans"/>
                <a:cs typeface="Open Sans"/>
                <a:sym typeface="Open Sans"/>
              </a:rPr>
              <a:t>Family Workbook Series</a:t>
            </a:r>
            <a:endParaRPr b="1" sz="1000">
              <a:solidFill>
                <a:schemeClr val="lt1"/>
              </a:solidFill>
              <a:latin typeface="Open Sans"/>
              <a:ea typeface="Open Sans"/>
              <a:cs typeface="Open Sans"/>
              <a:sym typeface="Open Sans"/>
            </a:endParaRPr>
          </a:p>
        </p:txBody>
      </p:sp>
      <p:sp>
        <p:nvSpPr>
          <p:cNvPr id="324" name="Google Shape;324;p40"/>
          <p:cNvSpPr txBox="1"/>
          <p:nvPr/>
        </p:nvSpPr>
        <p:spPr>
          <a:xfrm>
            <a:off x="5520675" y="3655350"/>
            <a:ext cx="2492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Open Sans"/>
                <a:ea typeface="Open Sans"/>
                <a:cs typeface="Open Sans"/>
                <a:sym typeface="Open Sans"/>
              </a:rPr>
              <a:t>Family Workshops</a:t>
            </a:r>
            <a:endParaRPr b="1" sz="1000">
              <a:solidFill>
                <a:schemeClr val="lt1"/>
              </a:solidFill>
              <a:latin typeface="Open Sans"/>
              <a:ea typeface="Open Sans"/>
              <a:cs typeface="Open Sans"/>
              <a:sym typeface="Open Sans"/>
            </a:endParaRPr>
          </a:p>
        </p:txBody>
      </p:sp>
      <p:sp>
        <p:nvSpPr>
          <p:cNvPr id="325" name="Google Shape;325;p40"/>
          <p:cNvSpPr txBox="1"/>
          <p:nvPr/>
        </p:nvSpPr>
        <p:spPr>
          <a:xfrm>
            <a:off x="4990925" y="4157900"/>
            <a:ext cx="2492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Open Sans"/>
                <a:ea typeface="Open Sans"/>
                <a:cs typeface="Open Sans"/>
                <a:sym typeface="Open Sans"/>
              </a:rPr>
              <a:t>Family Activities for Home</a:t>
            </a:r>
            <a:endParaRPr b="1" sz="1000">
              <a:solidFill>
                <a:schemeClr val="lt1"/>
              </a:solidFill>
              <a:latin typeface="Open Sans"/>
              <a:ea typeface="Open Sans"/>
              <a:cs typeface="Open Sans"/>
              <a:sym typeface="Open Sans"/>
            </a:endParaRPr>
          </a:p>
        </p:txBody>
      </p:sp>
      <p:sp>
        <p:nvSpPr>
          <p:cNvPr id="326" name="Google Shape;326;p40"/>
          <p:cNvSpPr txBox="1"/>
          <p:nvPr/>
        </p:nvSpPr>
        <p:spPr>
          <a:xfrm>
            <a:off x="4853825" y="936525"/>
            <a:ext cx="2492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Open Sans"/>
                <a:ea typeface="Open Sans"/>
                <a:cs typeface="Open Sans"/>
                <a:sym typeface="Open Sans"/>
              </a:rPr>
              <a:t>All Staff Training</a:t>
            </a:r>
            <a:endParaRPr b="1" sz="1000">
              <a:solidFill>
                <a:schemeClr val="lt1"/>
              </a:solidFill>
              <a:latin typeface="Open Sans"/>
              <a:ea typeface="Open Sans"/>
              <a:cs typeface="Open Sans"/>
              <a:sym typeface="Open Sans"/>
            </a:endParaRPr>
          </a:p>
        </p:txBody>
      </p:sp>
      <p:sp>
        <p:nvSpPr>
          <p:cNvPr id="327" name="Google Shape;327;p40"/>
          <p:cNvSpPr txBox="1"/>
          <p:nvPr/>
        </p:nvSpPr>
        <p:spPr>
          <a:xfrm>
            <a:off x="5390375" y="1361413"/>
            <a:ext cx="2492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Open Sans"/>
                <a:ea typeface="Open Sans"/>
                <a:cs typeface="Open Sans"/>
                <a:sym typeface="Open Sans"/>
              </a:rPr>
              <a:t>Culture Change Framework</a:t>
            </a:r>
            <a:endParaRPr b="1" sz="1000">
              <a:solidFill>
                <a:schemeClr val="lt1"/>
              </a:solidFill>
              <a:latin typeface="Open Sans"/>
              <a:ea typeface="Open Sans"/>
              <a:cs typeface="Open Sans"/>
              <a:sym typeface="Open Sans"/>
            </a:endParaRPr>
          </a:p>
        </p:txBody>
      </p:sp>
      <p:sp>
        <p:nvSpPr>
          <p:cNvPr id="328" name="Google Shape;328;p40"/>
          <p:cNvSpPr txBox="1"/>
          <p:nvPr/>
        </p:nvSpPr>
        <p:spPr>
          <a:xfrm>
            <a:off x="5714175" y="1786325"/>
            <a:ext cx="2492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Open Sans"/>
                <a:ea typeface="Open Sans"/>
                <a:cs typeface="Open Sans"/>
                <a:sym typeface="Open Sans"/>
              </a:rPr>
              <a:t>Strategic Partnerships</a:t>
            </a:r>
            <a:endParaRPr b="1" sz="1000">
              <a:solidFill>
                <a:schemeClr val="lt1"/>
              </a:solidFill>
              <a:latin typeface="Open Sans"/>
              <a:ea typeface="Open Sans"/>
              <a:cs typeface="Open Sans"/>
              <a:sym typeface="Open Sans"/>
            </a:endParaRPr>
          </a:p>
        </p:txBody>
      </p:sp>
      <p:sp>
        <p:nvSpPr>
          <p:cNvPr id="329" name="Google Shape;329;p40"/>
          <p:cNvSpPr txBox="1"/>
          <p:nvPr/>
        </p:nvSpPr>
        <p:spPr>
          <a:xfrm>
            <a:off x="5892025" y="2179000"/>
            <a:ext cx="2492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Open Sans"/>
                <a:ea typeface="Open Sans"/>
                <a:cs typeface="Open Sans"/>
                <a:sym typeface="Open Sans"/>
              </a:rPr>
              <a:t>On-Demand Support</a:t>
            </a:r>
            <a:endParaRPr b="1" sz="1000">
              <a:solidFill>
                <a:schemeClr val="lt1"/>
              </a:solidFill>
              <a:latin typeface="Open Sans"/>
              <a:ea typeface="Open Sans"/>
              <a:cs typeface="Open Sans"/>
              <a:sym typeface="Open Sans"/>
            </a:endParaRPr>
          </a:p>
        </p:txBody>
      </p:sp>
      <p:sp>
        <p:nvSpPr>
          <p:cNvPr id="330" name="Google Shape;330;p40"/>
          <p:cNvSpPr txBox="1"/>
          <p:nvPr>
            <p:ph idx="4294967295" type="title"/>
          </p:nvPr>
        </p:nvSpPr>
        <p:spPr>
          <a:xfrm>
            <a:off x="201625" y="158900"/>
            <a:ext cx="8268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rgbClr val="31394D"/>
              </a:buClr>
              <a:buSzPts val="990"/>
              <a:buFont typeface="Arial"/>
              <a:buNone/>
            </a:pPr>
            <a:r>
              <a:rPr b="1" lang="en" sz="4777">
                <a:latin typeface="Open Sans"/>
                <a:ea typeface="Open Sans"/>
                <a:cs typeface="Open Sans"/>
                <a:sym typeface="Open Sans"/>
              </a:rPr>
              <a:t>OUR</a:t>
            </a:r>
            <a:r>
              <a:rPr b="1" lang="en" sz="4777">
                <a:solidFill>
                  <a:srgbClr val="7F8083"/>
                </a:solidFill>
                <a:latin typeface="Open Sans"/>
                <a:ea typeface="Open Sans"/>
                <a:cs typeface="Open Sans"/>
                <a:sym typeface="Open Sans"/>
              </a:rPr>
              <a:t> </a:t>
            </a:r>
            <a:r>
              <a:rPr b="1" lang="en" sz="4777">
                <a:solidFill>
                  <a:srgbClr val="FED100"/>
                </a:solidFill>
                <a:latin typeface="Open Sans"/>
                <a:ea typeface="Open Sans"/>
                <a:cs typeface="Open Sans"/>
                <a:sym typeface="Open Sans"/>
              </a:rPr>
              <a:t>FREE</a:t>
            </a:r>
            <a:r>
              <a:rPr b="1" lang="en" sz="4777">
                <a:solidFill>
                  <a:srgbClr val="FF585F"/>
                </a:solidFill>
                <a:latin typeface="Open Sans"/>
                <a:ea typeface="Open Sans"/>
                <a:cs typeface="Open Sans"/>
                <a:sym typeface="Open Sans"/>
              </a:rPr>
              <a:t> </a:t>
            </a:r>
            <a:r>
              <a:rPr b="1" lang="en" sz="4777">
                <a:latin typeface="Open Sans"/>
                <a:ea typeface="Open Sans"/>
                <a:cs typeface="Open Sans"/>
                <a:sym typeface="Open Sans"/>
              </a:rPr>
              <a:t>PROGRAMS</a:t>
            </a:r>
            <a:endParaRPr sz="4777"/>
          </a:p>
          <a:p>
            <a:pPr indent="0" lvl="0" marL="0" rtl="0" algn="l">
              <a:spcBef>
                <a:spcPts val="0"/>
              </a:spcBef>
              <a:spcAft>
                <a:spcPts val="0"/>
              </a:spcAft>
              <a:buNone/>
            </a:pPr>
            <a:r>
              <a:t/>
            </a:r>
            <a:endParaRPr/>
          </a:p>
        </p:txBody>
      </p:sp>
      <p:pic>
        <p:nvPicPr>
          <p:cNvPr descr="Shape&#10;&#10;Description automatically generated" id="331" name="Google Shape;331;p40"/>
          <p:cNvPicPr preferRelativeResize="0"/>
          <p:nvPr/>
        </p:nvPicPr>
        <p:blipFill rotWithShape="1">
          <a:blip r:embed="rId4">
            <a:alphaModFix/>
          </a:blip>
          <a:srcRect b="0" l="0" r="0" t="0"/>
          <a:stretch/>
        </p:blipFill>
        <p:spPr>
          <a:xfrm>
            <a:off x="3719359" y="2201575"/>
            <a:ext cx="952713" cy="952713"/>
          </a:xfrm>
          <a:prstGeom prst="rect">
            <a:avLst/>
          </a:prstGeom>
          <a:noFill/>
          <a:ln>
            <a:noFill/>
          </a:ln>
        </p:spPr>
      </p:pic>
      <p:sp>
        <p:nvSpPr>
          <p:cNvPr id="332" name="Google Shape;332;p40"/>
          <p:cNvSpPr txBox="1"/>
          <p:nvPr/>
        </p:nvSpPr>
        <p:spPr>
          <a:xfrm rot="-2237146">
            <a:off x="3028765" y="2785889"/>
            <a:ext cx="537314" cy="1301611"/>
          </a:xfrm>
          <a:prstGeom prst="rect">
            <a:avLst/>
          </a:prstGeom>
          <a:solidFill>
            <a:srgbClr val="FED1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333" name="Google Shape;333;p40"/>
          <p:cNvSpPr txBox="1"/>
          <p:nvPr/>
        </p:nvSpPr>
        <p:spPr>
          <a:xfrm rot="-7934709">
            <a:off x="2269379" y="3224911"/>
            <a:ext cx="2228902" cy="584882"/>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rgbClr val="444444"/>
                </a:solidFill>
                <a:latin typeface="Open Sans ExtraBold"/>
                <a:ea typeface="Open Sans ExtraBold"/>
                <a:cs typeface="Open Sans ExtraBold"/>
                <a:sym typeface="Open Sans ExtraBold"/>
              </a:rPr>
              <a:t>EMPOWERMENT </a:t>
            </a:r>
            <a:endParaRPr sz="1300">
              <a:solidFill>
                <a:srgbClr val="444444"/>
              </a:solidFill>
              <a:latin typeface="Open Sans ExtraBold"/>
              <a:ea typeface="Open Sans ExtraBold"/>
              <a:cs typeface="Open Sans ExtraBold"/>
              <a:sym typeface="Open Sans ExtraBold"/>
            </a:endParaRPr>
          </a:p>
          <a:p>
            <a:pPr indent="0" lvl="0" marL="0" rtl="0" algn="ctr">
              <a:spcBef>
                <a:spcPts val="0"/>
              </a:spcBef>
              <a:spcAft>
                <a:spcPts val="0"/>
              </a:spcAft>
              <a:buNone/>
            </a:pPr>
            <a:r>
              <a:rPr lang="en" sz="1300">
                <a:solidFill>
                  <a:srgbClr val="444444"/>
                </a:solidFill>
                <a:latin typeface="Open Sans ExtraBold"/>
                <a:ea typeface="Open Sans ExtraBold"/>
                <a:cs typeface="Open Sans ExtraBold"/>
                <a:sym typeface="Open Sans ExtraBold"/>
              </a:rPr>
              <a:t>CLUBS</a:t>
            </a:r>
            <a:endParaRPr sz="1300">
              <a:solidFill>
                <a:srgbClr val="444444"/>
              </a:solidFill>
              <a:latin typeface="Open Sans ExtraBold"/>
              <a:ea typeface="Open Sans ExtraBold"/>
              <a:cs typeface="Open Sans ExtraBold"/>
              <a:sym typeface="Open Sans ExtraBold"/>
            </a:endParaRPr>
          </a:p>
        </p:txBody>
      </p:sp>
      <p:sp>
        <p:nvSpPr>
          <p:cNvPr id="334" name="Google Shape;334;p40"/>
          <p:cNvSpPr txBox="1"/>
          <p:nvPr/>
        </p:nvSpPr>
        <p:spPr>
          <a:xfrm>
            <a:off x="1026050" y="4841350"/>
            <a:ext cx="6326400" cy="184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 sz="1200">
                <a:solidFill>
                  <a:schemeClr val="lt1"/>
                </a:solidFill>
                <a:latin typeface="Open Sans Light"/>
                <a:ea typeface="Open Sans Light"/>
                <a:cs typeface="Open Sans Light"/>
                <a:sym typeface="Open Sans Light"/>
              </a:rPr>
              <a:t>School Wide Activities: Mental Health RECHARGE </a:t>
            </a:r>
            <a:r>
              <a:rPr lang="en" sz="1200">
                <a:solidFill>
                  <a:srgbClr val="FF585F"/>
                </a:solidFill>
                <a:latin typeface="Open Sans Light"/>
                <a:ea typeface="Open Sans Light"/>
                <a:cs typeface="Open Sans Light"/>
                <a:sym typeface="Open Sans Light"/>
              </a:rPr>
              <a:t>|</a:t>
            </a:r>
            <a:r>
              <a:rPr lang="en" sz="1200">
                <a:solidFill>
                  <a:schemeClr val="lt1"/>
                </a:solidFill>
                <a:latin typeface="Open Sans Light"/>
                <a:ea typeface="Open Sans Light"/>
                <a:cs typeface="Open Sans Light"/>
                <a:sym typeface="Open Sans Light"/>
              </a:rPr>
              <a:t> Give Voice</a:t>
            </a:r>
            <a:r>
              <a:rPr lang="en" sz="1200">
                <a:solidFill>
                  <a:schemeClr val="accent4"/>
                </a:solidFill>
                <a:latin typeface="Open Sans Light"/>
                <a:ea typeface="Open Sans Light"/>
                <a:cs typeface="Open Sans Light"/>
                <a:sym typeface="Open Sans Light"/>
              </a:rPr>
              <a:t> |</a:t>
            </a:r>
            <a:r>
              <a:rPr lang="en" sz="1200">
                <a:solidFill>
                  <a:schemeClr val="lt1"/>
                </a:solidFill>
                <a:latin typeface="Open Sans Light"/>
                <a:ea typeface="Open Sans Light"/>
                <a:cs typeface="Open Sans Light"/>
                <a:sym typeface="Open Sans Light"/>
              </a:rPr>
              <a:t> Positivity Pledge</a:t>
            </a:r>
            <a:endParaRPr sz="1200">
              <a:solidFill>
                <a:schemeClr val="lt1"/>
              </a:solidFill>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41"/>
          <p:cNvPicPr preferRelativeResize="0"/>
          <p:nvPr/>
        </p:nvPicPr>
        <p:blipFill>
          <a:blip r:embed="rId3">
            <a:alphaModFix/>
          </a:blip>
          <a:stretch>
            <a:fillRect/>
          </a:stretch>
        </p:blipFill>
        <p:spPr>
          <a:xfrm>
            <a:off x="6093825" y="2169501"/>
            <a:ext cx="2403700" cy="2903075"/>
          </a:xfrm>
          <a:prstGeom prst="rect">
            <a:avLst/>
          </a:prstGeom>
          <a:noFill/>
          <a:ln>
            <a:noFill/>
          </a:ln>
        </p:spPr>
      </p:pic>
      <p:pic>
        <p:nvPicPr>
          <p:cNvPr id="340" name="Google Shape;340;p41"/>
          <p:cNvPicPr preferRelativeResize="0"/>
          <p:nvPr/>
        </p:nvPicPr>
        <p:blipFill>
          <a:blip r:embed="rId4">
            <a:alphaModFix/>
          </a:blip>
          <a:stretch>
            <a:fillRect/>
          </a:stretch>
        </p:blipFill>
        <p:spPr>
          <a:xfrm>
            <a:off x="153175" y="1316599"/>
            <a:ext cx="2828600" cy="3675877"/>
          </a:xfrm>
          <a:prstGeom prst="rect">
            <a:avLst/>
          </a:prstGeom>
          <a:noFill/>
          <a:ln>
            <a:noFill/>
          </a:ln>
        </p:spPr>
      </p:pic>
      <p:pic>
        <p:nvPicPr>
          <p:cNvPr id="341" name="Google Shape;341;p41"/>
          <p:cNvPicPr preferRelativeResize="0"/>
          <p:nvPr/>
        </p:nvPicPr>
        <p:blipFill>
          <a:blip r:embed="rId5">
            <a:alphaModFix/>
          </a:blip>
          <a:stretch>
            <a:fillRect/>
          </a:stretch>
        </p:blipFill>
        <p:spPr>
          <a:xfrm>
            <a:off x="3302913" y="1079188"/>
            <a:ext cx="1968576" cy="2816499"/>
          </a:xfrm>
          <a:prstGeom prst="rect">
            <a:avLst/>
          </a:prstGeom>
          <a:noFill/>
          <a:ln>
            <a:noFill/>
          </a:ln>
        </p:spPr>
      </p:pic>
      <p:pic>
        <p:nvPicPr>
          <p:cNvPr id="342" name="Google Shape;342;p41"/>
          <p:cNvPicPr preferRelativeResize="0"/>
          <p:nvPr/>
        </p:nvPicPr>
        <p:blipFill>
          <a:blip r:embed="rId6">
            <a:alphaModFix/>
          </a:blip>
          <a:stretch>
            <a:fillRect/>
          </a:stretch>
        </p:blipFill>
        <p:spPr>
          <a:xfrm>
            <a:off x="5462900" y="83275"/>
            <a:ext cx="2828600" cy="2012200"/>
          </a:xfrm>
          <a:prstGeom prst="rect">
            <a:avLst/>
          </a:prstGeom>
          <a:noFill/>
          <a:ln>
            <a:noFill/>
          </a:ln>
        </p:spPr>
      </p:pic>
      <p:grpSp>
        <p:nvGrpSpPr>
          <p:cNvPr id="343" name="Google Shape;343;p41"/>
          <p:cNvGrpSpPr/>
          <p:nvPr/>
        </p:nvGrpSpPr>
        <p:grpSpPr>
          <a:xfrm>
            <a:off x="153184" y="315479"/>
            <a:ext cx="4863190" cy="609619"/>
            <a:chOff x="522663" y="1997338"/>
            <a:chExt cx="8251085" cy="609619"/>
          </a:xfrm>
        </p:grpSpPr>
        <p:sp>
          <p:nvSpPr>
            <p:cNvPr id="344" name="Google Shape;344;p41"/>
            <p:cNvSpPr/>
            <p:nvPr/>
          </p:nvSpPr>
          <p:spPr>
            <a:xfrm>
              <a:off x="522663" y="1997338"/>
              <a:ext cx="8251085" cy="609619"/>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345" name="Google Shape;345;p41"/>
            <p:cNvSpPr txBox="1"/>
            <p:nvPr/>
          </p:nvSpPr>
          <p:spPr>
            <a:xfrm>
              <a:off x="664647" y="2117484"/>
              <a:ext cx="81087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Optional Program Additions</a:t>
              </a:r>
              <a:r>
                <a:rPr b="1" lang="en" sz="2399">
                  <a:solidFill>
                    <a:srgbClr val="FEFEFE"/>
                  </a:solidFill>
                  <a:latin typeface="Open Sans"/>
                  <a:ea typeface="Open Sans"/>
                  <a:cs typeface="Open Sans"/>
                  <a:sym typeface="Open Sans"/>
                </a:rPr>
                <a:t> </a:t>
              </a:r>
              <a:endParaRPr b="0" i="0" sz="100" u="none" cap="none" strike="noStrike">
                <a:solidFill>
                  <a:srgbClr val="000000"/>
                </a:solidFill>
                <a:latin typeface="Arial"/>
                <a:ea typeface="Arial"/>
                <a:cs typeface="Arial"/>
                <a:sym typeface="Arial"/>
              </a:endParaRPr>
            </a:p>
          </p:txBody>
        </p:sp>
      </p:grpSp>
      <p:pic>
        <p:nvPicPr>
          <p:cNvPr id="346" name="Google Shape;346;p41"/>
          <p:cNvPicPr preferRelativeResize="0"/>
          <p:nvPr/>
        </p:nvPicPr>
        <p:blipFill rotWithShape="1">
          <a:blip r:embed="rId7">
            <a:alphaModFix/>
          </a:blip>
          <a:srcRect b="16380" l="0" r="0" t="0"/>
          <a:stretch/>
        </p:blipFill>
        <p:spPr>
          <a:xfrm>
            <a:off x="3082063" y="4049775"/>
            <a:ext cx="2606250" cy="10442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2"/>
          <p:cNvSpPr txBox="1"/>
          <p:nvPr/>
        </p:nvSpPr>
        <p:spPr>
          <a:xfrm>
            <a:off x="4455900" y="1641400"/>
            <a:ext cx="2922000" cy="523500"/>
          </a:xfrm>
          <a:prstGeom prst="rect">
            <a:avLst/>
          </a:prstGeom>
          <a:noFill/>
          <a:ln>
            <a:noFill/>
          </a:ln>
        </p:spPr>
        <p:txBody>
          <a:bodyPr anchorCtr="0" anchor="t" bIns="91425" lIns="91425" spcFirstLastPara="1" rIns="91425" wrap="square" tIns="91425">
            <a:noAutofit/>
          </a:bodyPr>
          <a:lstStyle/>
          <a:p>
            <a:pPr indent="0" lvl="0" marL="0" rtl="0" algn="l">
              <a:lnSpc>
                <a:spcPct val="545454"/>
              </a:lnSpc>
              <a:spcBef>
                <a:spcPts val="0"/>
              </a:spcBef>
              <a:spcAft>
                <a:spcPts val="0"/>
              </a:spcAft>
              <a:buNone/>
            </a:pPr>
            <a:r>
              <a:rPr b="1" lang="en" sz="2000">
                <a:solidFill>
                  <a:srgbClr val="3D7EDB"/>
                </a:solidFill>
                <a:latin typeface="Open Sans"/>
                <a:ea typeface="Open Sans"/>
                <a:cs typeface="Open Sans"/>
                <a:sym typeface="Open Sans"/>
              </a:rPr>
              <a:t>ErikasLighthouse.org</a:t>
            </a:r>
            <a:endParaRPr b="1" sz="2000">
              <a:solidFill>
                <a:srgbClr val="3D7EDB"/>
              </a:solidFill>
              <a:latin typeface="Open Sans"/>
              <a:ea typeface="Open Sans"/>
              <a:cs typeface="Open Sans"/>
              <a:sym typeface="Open Sans"/>
            </a:endParaRPr>
          </a:p>
        </p:txBody>
      </p:sp>
      <p:sp>
        <p:nvSpPr>
          <p:cNvPr id="352" name="Google Shape;352;p42"/>
          <p:cNvSpPr txBox="1"/>
          <p:nvPr/>
        </p:nvSpPr>
        <p:spPr>
          <a:xfrm>
            <a:off x="4455900" y="2164900"/>
            <a:ext cx="3443700" cy="177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700">
                <a:solidFill>
                  <a:schemeClr val="lt1"/>
                </a:solidFill>
                <a:latin typeface="Open Sans"/>
                <a:ea typeface="Open Sans"/>
                <a:cs typeface="Open Sans"/>
                <a:sym typeface="Open Sans"/>
              </a:rPr>
              <a:t>We’re here to support you!</a:t>
            </a:r>
            <a:endParaRPr b="1" sz="1700">
              <a:solidFill>
                <a:schemeClr val="lt1"/>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b="1" sz="1700">
              <a:solidFill>
                <a:schemeClr val="accent5"/>
              </a:solidFill>
              <a:latin typeface="Open Sans"/>
              <a:ea typeface="Open Sans"/>
              <a:cs typeface="Open Sans"/>
              <a:sym typeface="Open Sans"/>
            </a:endParaRPr>
          </a:p>
          <a:p>
            <a:pPr indent="0" lvl="0" marL="0" rtl="0" algn="l">
              <a:lnSpc>
                <a:spcPct val="100000"/>
              </a:lnSpc>
              <a:spcBef>
                <a:spcPts val="0"/>
              </a:spcBef>
              <a:spcAft>
                <a:spcPts val="0"/>
              </a:spcAft>
              <a:buNone/>
            </a:pPr>
            <a:r>
              <a:rPr b="1" lang="en" sz="1700">
                <a:solidFill>
                  <a:schemeClr val="accent5"/>
                </a:solidFill>
                <a:latin typeface="Open Sans"/>
                <a:ea typeface="Open Sans"/>
                <a:cs typeface="Open Sans"/>
                <a:sym typeface="Open Sans"/>
              </a:rPr>
              <a:t>Program Support</a:t>
            </a:r>
            <a:endParaRPr b="1" sz="1700">
              <a:solidFill>
                <a:schemeClr val="accent5"/>
              </a:solidFill>
              <a:latin typeface="Open Sans"/>
              <a:ea typeface="Open Sans"/>
              <a:cs typeface="Open Sans"/>
              <a:sym typeface="Open Sans"/>
            </a:endParaRPr>
          </a:p>
          <a:p>
            <a:pPr indent="0" lvl="0" marL="0" rtl="0" algn="l">
              <a:lnSpc>
                <a:spcPct val="100000"/>
              </a:lnSpc>
              <a:spcBef>
                <a:spcPts val="0"/>
              </a:spcBef>
              <a:spcAft>
                <a:spcPts val="0"/>
              </a:spcAft>
              <a:buNone/>
            </a:pPr>
            <a:r>
              <a:rPr lang="en" sz="1700" u="sng">
                <a:solidFill>
                  <a:schemeClr val="accent5"/>
                </a:solidFill>
                <a:latin typeface="Open Sans"/>
                <a:ea typeface="Open Sans"/>
                <a:cs typeface="Open Sans"/>
                <a:sym typeface="Open Sans"/>
                <a:hlinkClick r:id="rId3">
                  <a:extLst>
                    <a:ext uri="{A12FA001-AC4F-418D-AE19-62706E023703}">
                      <ahyp:hlinkClr val="tx"/>
                    </a:ext>
                  </a:extLst>
                </a:hlinkClick>
              </a:rPr>
              <a:t>ilana@erikaslighthouse.org</a:t>
            </a:r>
            <a:endParaRPr sz="1700">
              <a:solidFill>
                <a:schemeClr val="accent5"/>
              </a:solidFill>
              <a:latin typeface="Open Sans"/>
              <a:ea typeface="Open Sans"/>
              <a:cs typeface="Open Sans"/>
              <a:sym typeface="Open Sans"/>
            </a:endParaRPr>
          </a:p>
          <a:p>
            <a:pPr indent="0" lvl="0" marL="0" rtl="0" algn="l">
              <a:lnSpc>
                <a:spcPct val="100000"/>
              </a:lnSpc>
              <a:spcBef>
                <a:spcPts val="0"/>
              </a:spcBef>
              <a:spcAft>
                <a:spcPts val="0"/>
              </a:spcAft>
              <a:buNone/>
            </a:pPr>
            <a:r>
              <a:rPr lang="en" sz="1700" u="sng">
                <a:solidFill>
                  <a:schemeClr val="accent5"/>
                </a:solidFill>
                <a:latin typeface="Open Sans"/>
                <a:ea typeface="Open Sans"/>
                <a:cs typeface="Open Sans"/>
                <a:sym typeface="Open Sans"/>
                <a:hlinkClick r:id="rId4">
                  <a:extLst>
                    <a:ext uri="{A12FA001-AC4F-418D-AE19-62706E023703}">
                      <ahyp:hlinkClr val="tx"/>
                    </a:ext>
                  </a:extLst>
                </a:hlinkClick>
              </a:rPr>
              <a:t>katie@erikaslighthouse.org</a:t>
            </a:r>
            <a:endParaRPr sz="1700">
              <a:solidFill>
                <a:schemeClr val="accent5"/>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1700">
              <a:solidFill>
                <a:schemeClr val="accent5"/>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1700">
              <a:solidFill>
                <a:schemeClr val="accent5"/>
              </a:solidFill>
              <a:latin typeface="Open Sans"/>
              <a:ea typeface="Open Sans"/>
              <a:cs typeface="Open Sans"/>
              <a:sym typeface="Open Sans"/>
            </a:endParaRPr>
          </a:p>
        </p:txBody>
      </p:sp>
      <p:pic>
        <p:nvPicPr>
          <p:cNvPr id="353" name="Google Shape;353;p42"/>
          <p:cNvPicPr preferRelativeResize="0"/>
          <p:nvPr/>
        </p:nvPicPr>
        <p:blipFill>
          <a:blip r:embed="rId5">
            <a:alphaModFix/>
          </a:blip>
          <a:stretch>
            <a:fillRect/>
          </a:stretch>
        </p:blipFill>
        <p:spPr>
          <a:xfrm>
            <a:off x="0" y="0"/>
            <a:ext cx="3821909" cy="5143500"/>
          </a:xfrm>
          <a:prstGeom prst="rect">
            <a:avLst/>
          </a:prstGeom>
          <a:noFill/>
          <a:ln>
            <a:noFill/>
          </a:ln>
        </p:spPr>
      </p:pic>
      <p:pic>
        <p:nvPicPr>
          <p:cNvPr id="354" name="Google Shape;354;p42"/>
          <p:cNvPicPr preferRelativeResize="0"/>
          <p:nvPr/>
        </p:nvPicPr>
        <p:blipFill>
          <a:blip r:embed="rId6">
            <a:alphaModFix/>
          </a:blip>
          <a:stretch>
            <a:fillRect/>
          </a:stretch>
        </p:blipFill>
        <p:spPr>
          <a:xfrm>
            <a:off x="4188536" y="453050"/>
            <a:ext cx="3456727" cy="15848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6"/>
          <p:cNvSpPr txBox="1"/>
          <p:nvPr>
            <p:ph type="title"/>
          </p:nvPr>
        </p:nvSpPr>
        <p:spPr>
          <a:xfrm>
            <a:off x="118200" y="136550"/>
            <a:ext cx="6322200" cy="732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900"/>
              <a:t>Classroom Education Programs</a:t>
            </a:r>
            <a:endParaRPr sz="2900"/>
          </a:p>
        </p:txBody>
      </p:sp>
      <p:sp>
        <p:nvSpPr>
          <p:cNvPr id="65" name="Google Shape;65;p16"/>
          <p:cNvSpPr txBox="1"/>
          <p:nvPr/>
        </p:nvSpPr>
        <p:spPr>
          <a:xfrm>
            <a:off x="242350" y="1183475"/>
            <a:ext cx="5508900" cy="861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2200"/>
              <a:buNone/>
            </a:pPr>
            <a:r>
              <a:rPr b="1" lang="en">
                <a:solidFill>
                  <a:schemeClr val="accent5"/>
                </a:solidFill>
                <a:latin typeface="Open Sans"/>
                <a:ea typeface="Open Sans"/>
                <a:cs typeface="Open Sans"/>
                <a:sym typeface="Open Sans"/>
              </a:rPr>
              <a:t>Level I: </a:t>
            </a:r>
            <a:r>
              <a:rPr b="1" lang="en">
                <a:solidFill>
                  <a:schemeClr val="accent5"/>
                </a:solidFill>
                <a:latin typeface="Open Sans"/>
                <a:ea typeface="Open Sans"/>
                <a:cs typeface="Open Sans"/>
                <a:sym typeface="Open Sans"/>
              </a:rPr>
              <a:t>We All Have Mental Health </a:t>
            </a:r>
            <a:r>
              <a:rPr lang="en">
                <a:solidFill>
                  <a:schemeClr val="lt1"/>
                </a:solidFill>
                <a:latin typeface="Open Sans Light"/>
                <a:ea typeface="Open Sans Light"/>
                <a:cs typeface="Open Sans Light"/>
                <a:sym typeface="Open Sans Light"/>
              </a:rPr>
              <a:t>(</a:t>
            </a:r>
            <a:r>
              <a:rPr lang="en">
                <a:solidFill>
                  <a:schemeClr val="lt1"/>
                </a:solidFill>
                <a:latin typeface="Open Sans Light"/>
                <a:ea typeface="Open Sans Light"/>
                <a:cs typeface="Open Sans Light"/>
                <a:sym typeface="Open Sans Light"/>
              </a:rPr>
              <a:t>Ideal for gr. 4-6)</a:t>
            </a:r>
            <a:endParaRPr b="1">
              <a:solidFill>
                <a:schemeClr val="accent5"/>
              </a:solidFill>
              <a:latin typeface="Open Sans"/>
              <a:ea typeface="Open Sans"/>
              <a:cs typeface="Open Sans"/>
              <a:sym typeface="Open Sans"/>
            </a:endParaRPr>
          </a:p>
          <a:p>
            <a:pPr indent="0" lvl="0" marL="457200" rtl="0" algn="l">
              <a:spcBef>
                <a:spcPts val="0"/>
              </a:spcBef>
              <a:spcAft>
                <a:spcPts val="0"/>
              </a:spcAft>
              <a:buSzPts val="2200"/>
              <a:buNone/>
            </a:pPr>
            <a:r>
              <a:rPr lang="en">
                <a:solidFill>
                  <a:schemeClr val="lt1"/>
                </a:solidFill>
                <a:latin typeface="Open Sans"/>
                <a:ea typeface="Open Sans"/>
                <a:cs typeface="Open Sans"/>
                <a:sym typeface="Open Sans"/>
              </a:rPr>
              <a:t>Introduction to mental health by understanding everyday feelings vs. overwhelming feelings with a strong focus on help-seeking and good mental health.</a:t>
            </a:r>
            <a:endParaRPr>
              <a:solidFill>
                <a:schemeClr val="lt1"/>
              </a:solidFill>
              <a:latin typeface="Open Sans"/>
              <a:ea typeface="Open Sans"/>
              <a:cs typeface="Open Sans"/>
              <a:sym typeface="Open Sans"/>
            </a:endParaRPr>
          </a:p>
        </p:txBody>
      </p:sp>
      <p:sp>
        <p:nvSpPr>
          <p:cNvPr id="66" name="Google Shape;66;p16"/>
          <p:cNvSpPr txBox="1"/>
          <p:nvPr>
            <p:ph idx="1" type="body"/>
          </p:nvPr>
        </p:nvSpPr>
        <p:spPr>
          <a:xfrm>
            <a:off x="118200" y="630625"/>
            <a:ext cx="5091300" cy="377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t>Use Together or Standalone. All are fully bilingual in English &amp; Spanish </a:t>
            </a:r>
            <a:endParaRPr sz="1000"/>
          </a:p>
        </p:txBody>
      </p:sp>
      <p:sp>
        <p:nvSpPr>
          <p:cNvPr id="67" name="Google Shape;67;p16"/>
          <p:cNvSpPr txBox="1"/>
          <p:nvPr/>
        </p:nvSpPr>
        <p:spPr>
          <a:xfrm>
            <a:off x="242350" y="2423600"/>
            <a:ext cx="5508900" cy="1108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2200"/>
              <a:buNone/>
            </a:pPr>
            <a:r>
              <a:rPr b="1" lang="en" sz="1800">
                <a:solidFill>
                  <a:schemeClr val="accent5"/>
                </a:solidFill>
                <a:latin typeface="Open Sans"/>
                <a:ea typeface="Open Sans"/>
                <a:cs typeface="Open Sans"/>
                <a:sym typeface="Open Sans"/>
              </a:rPr>
              <a:t>Level II: </a:t>
            </a:r>
            <a:r>
              <a:rPr b="1" lang="en" sz="1800">
                <a:solidFill>
                  <a:schemeClr val="accent5"/>
                </a:solidFill>
                <a:latin typeface="Open Sans"/>
                <a:ea typeface="Open Sans"/>
                <a:cs typeface="Open Sans"/>
                <a:sym typeface="Open Sans"/>
              </a:rPr>
              <a:t>Depression Awareness </a:t>
            </a:r>
            <a:r>
              <a:rPr lang="en">
                <a:solidFill>
                  <a:schemeClr val="lt1"/>
                </a:solidFill>
                <a:latin typeface="Open Sans Light"/>
                <a:ea typeface="Open Sans Light"/>
                <a:cs typeface="Open Sans Light"/>
                <a:sym typeface="Open Sans Light"/>
              </a:rPr>
              <a:t>(Ideal for gr. 5-9)</a:t>
            </a:r>
            <a:endParaRPr b="1" sz="1800">
              <a:solidFill>
                <a:schemeClr val="accent5"/>
              </a:solidFill>
              <a:latin typeface="Open Sans"/>
              <a:ea typeface="Open Sans"/>
              <a:cs typeface="Open Sans"/>
              <a:sym typeface="Open Sans"/>
            </a:endParaRPr>
          </a:p>
          <a:p>
            <a:pPr indent="0" lvl="0" marL="457200" rtl="0" algn="l">
              <a:spcBef>
                <a:spcPts val="0"/>
              </a:spcBef>
              <a:spcAft>
                <a:spcPts val="0"/>
              </a:spcAft>
              <a:buSzPts val="2200"/>
              <a:buNone/>
            </a:pPr>
            <a:r>
              <a:rPr b="1" lang="en" sz="1800">
                <a:solidFill>
                  <a:schemeClr val="lt1"/>
                </a:solidFill>
                <a:latin typeface="Open Sans"/>
                <a:ea typeface="Open Sans"/>
                <a:cs typeface="Open Sans"/>
                <a:sym typeface="Open Sans"/>
              </a:rPr>
              <a:t>Introduction to depression by recognizing signs and symptoms with a strong focus on help-seeking and good mental health.</a:t>
            </a:r>
            <a:endParaRPr b="1" sz="1800">
              <a:solidFill>
                <a:schemeClr val="lt1"/>
              </a:solidFill>
              <a:latin typeface="Open Sans"/>
              <a:ea typeface="Open Sans"/>
              <a:cs typeface="Open Sans"/>
              <a:sym typeface="Open Sans"/>
            </a:endParaRPr>
          </a:p>
        </p:txBody>
      </p:sp>
      <p:sp>
        <p:nvSpPr>
          <p:cNvPr id="68" name="Google Shape;68;p16"/>
          <p:cNvSpPr txBox="1"/>
          <p:nvPr/>
        </p:nvSpPr>
        <p:spPr>
          <a:xfrm>
            <a:off x="303175" y="3817325"/>
            <a:ext cx="6322200" cy="861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2200"/>
              <a:buNone/>
            </a:pPr>
            <a:r>
              <a:t/>
            </a:r>
            <a:endParaRPr>
              <a:solidFill>
                <a:schemeClr val="lt1"/>
              </a:solidFill>
              <a:latin typeface="Open Sans Light"/>
              <a:ea typeface="Open Sans Light"/>
              <a:cs typeface="Open Sans Light"/>
              <a:sym typeface="Open Sans Light"/>
            </a:endParaRPr>
          </a:p>
          <a:p>
            <a:pPr indent="0" lvl="0" marL="0" rtl="0" algn="l">
              <a:spcBef>
                <a:spcPts val="0"/>
              </a:spcBef>
              <a:spcAft>
                <a:spcPts val="0"/>
              </a:spcAft>
              <a:buSzPts val="2200"/>
              <a:buNone/>
            </a:pPr>
            <a:r>
              <a:rPr b="1" lang="en">
                <a:solidFill>
                  <a:schemeClr val="accent5"/>
                </a:solidFill>
                <a:latin typeface="Open Sans"/>
                <a:ea typeface="Open Sans"/>
                <a:cs typeface="Open Sans"/>
                <a:sym typeface="Open Sans"/>
              </a:rPr>
              <a:t>Level III: </a:t>
            </a:r>
            <a:r>
              <a:rPr b="1" lang="en">
                <a:solidFill>
                  <a:schemeClr val="accent5"/>
                </a:solidFill>
                <a:latin typeface="Open Sans"/>
                <a:ea typeface="Open Sans"/>
                <a:cs typeface="Open Sans"/>
                <a:sym typeface="Open Sans"/>
              </a:rPr>
              <a:t>Depression Education &amp; Suicide Awareness </a:t>
            </a:r>
            <a:r>
              <a:rPr lang="en">
                <a:solidFill>
                  <a:schemeClr val="lt1"/>
                </a:solidFill>
                <a:latin typeface="Open Sans Light"/>
                <a:ea typeface="Open Sans Light"/>
                <a:cs typeface="Open Sans Light"/>
                <a:sym typeface="Open Sans Light"/>
              </a:rPr>
              <a:t>(Ideal for gr. 8-12)</a:t>
            </a:r>
            <a:endParaRPr b="1">
              <a:solidFill>
                <a:schemeClr val="accent5"/>
              </a:solidFill>
              <a:latin typeface="Open Sans"/>
              <a:ea typeface="Open Sans"/>
              <a:cs typeface="Open Sans"/>
              <a:sym typeface="Open Sans"/>
            </a:endParaRPr>
          </a:p>
          <a:p>
            <a:pPr indent="0" lvl="0" marL="457200" rtl="0" algn="l">
              <a:spcBef>
                <a:spcPts val="0"/>
              </a:spcBef>
              <a:spcAft>
                <a:spcPts val="0"/>
              </a:spcAft>
              <a:buSzPts val="2200"/>
              <a:buNone/>
            </a:pPr>
            <a:r>
              <a:rPr lang="en">
                <a:solidFill>
                  <a:schemeClr val="lt1"/>
                </a:solidFill>
                <a:latin typeface="Open Sans"/>
                <a:ea typeface="Open Sans"/>
                <a:cs typeface="Open Sans"/>
                <a:sym typeface="Open Sans"/>
              </a:rPr>
              <a:t>Introduction to depression and suicide with a strong focus on help-seeking and good mental health.</a:t>
            </a:r>
            <a:endParaRPr>
              <a:solidFill>
                <a:schemeClr val="lt1"/>
              </a:solidFill>
              <a:latin typeface="Open Sans"/>
              <a:ea typeface="Open Sans"/>
              <a:cs typeface="Open Sans"/>
              <a:sym typeface="Open Sans"/>
            </a:endParaRPr>
          </a:p>
        </p:txBody>
      </p:sp>
      <p:cxnSp>
        <p:nvCxnSpPr>
          <p:cNvPr id="69" name="Google Shape;69;p16"/>
          <p:cNvCxnSpPr/>
          <p:nvPr/>
        </p:nvCxnSpPr>
        <p:spPr>
          <a:xfrm flipH="1" rot="10800000">
            <a:off x="268025" y="2217238"/>
            <a:ext cx="3013200" cy="8400"/>
          </a:xfrm>
          <a:prstGeom prst="straightConnector1">
            <a:avLst/>
          </a:prstGeom>
          <a:noFill/>
          <a:ln cap="flat" cmpd="sng" w="9525">
            <a:solidFill>
              <a:schemeClr val="lt1"/>
            </a:solidFill>
            <a:prstDash val="solid"/>
            <a:round/>
            <a:headEnd len="med" w="med" type="none"/>
            <a:tailEnd len="med" w="med" type="none"/>
          </a:ln>
        </p:spPr>
      </p:cxnSp>
      <p:cxnSp>
        <p:nvCxnSpPr>
          <p:cNvPr id="70" name="Google Shape;70;p16"/>
          <p:cNvCxnSpPr/>
          <p:nvPr/>
        </p:nvCxnSpPr>
        <p:spPr>
          <a:xfrm flipH="1" rot="10800000">
            <a:off x="268025" y="3715263"/>
            <a:ext cx="3013200" cy="8400"/>
          </a:xfrm>
          <a:prstGeom prst="straightConnector1">
            <a:avLst/>
          </a:prstGeom>
          <a:noFill/>
          <a:ln cap="flat" cmpd="sng" w="9525">
            <a:solidFill>
              <a:schemeClr val="lt1"/>
            </a:solidFill>
            <a:prstDash val="solid"/>
            <a:round/>
            <a:headEnd len="med" w="med" type="none"/>
            <a:tailEnd len="med" w="med" type="none"/>
          </a:ln>
        </p:spPr>
      </p:cxnSp>
      <p:cxnSp>
        <p:nvCxnSpPr>
          <p:cNvPr id="71" name="Google Shape;71;p16"/>
          <p:cNvCxnSpPr/>
          <p:nvPr/>
        </p:nvCxnSpPr>
        <p:spPr>
          <a:xfrm flipH="1" rot="10800000">
            <a:off x="242350" y="1053300"/>
            <a:ext cx="3013200" cy="8400"/>
          </a:xfrm>
          <a:prstGeom prst="straightConnector1">
            <a:avLst/>
          </a:prstGeom>
          <a:noFill/>
          <a:ln cap="flat" cmpd="sng" w="9525">
            <a:solidFill>
              <a:schemeClr val="lt1"/>
            </a:solidFill>
            <a:prstDash val="solid"/>
            <a:round/>
            <a:headEnd len="med" w="med" type="none"/>
            <a:tailEnd len="med" w="med" type="none"/>
          </a:ln>
        </p:spPr>
      </p:cxnSp>
      <p:sp>
        <p:nvSpPr>
          <p:cNvPr id="72" name="Google Shape;72;p16"/>
          <p:cNvSpPr/>
          <p:nvPr/>
        </p:nvSpPr>
        <p:spPr>
          <a:xfrm>
            <a:off x="6440411" y="285825"/>
            <a:ext cx="1533304" cy="1543351"/>
          </a:xfrm>
          <a:custGeom>
            <a:rect b="b" l="l" r="r" t="t"/>
            <a:pathLst>
              <a:path extrusionOk="0" h="3086702" w="3066608">
                <a:moveTo>
                  <a:pt x="0" y="0"/>
                </a:moveTo>
                <a:lnTo>
                  <a:pt x="3066608" y="0"/>
                </a:lnTo>
                <a:lnTo>
                  <a:pt x="3066608" y="3086702"/>
                </a:lnTo>
                <a:lnTo>
                  <a:pt x="0" y="3086702"/>
                </a:lnTo>
                <a:lnTo>
                  <a:pt x="0" y="0"/>
                </a:lnTo>
                <a:close/>
              </a:path>
            </a:pathLst>
          </a:custGeom>
          <a:blipFill rotWithShape="1">
            <a:blip r:embed="rId3">
              <a:alphaModFix/>
            </a:blip>
            <a:stretch>
              <a:fillRect b="0" l="0" r="0" t="0"/>
            </a:stretch>
          </a:blipFill>
          <a:ln>
            <a:noFill/>
          </a:ln>
        </p:spPr>
      </p:sp>
      <p:sp>
        <p:nvSpPr>
          <p:cNvPr id="73" name="Google Shape;73;p16"/>
          <p:cNvSpPr/>
          <p:nvPr/>
        </p:nvSpPr>
        <p:spPr>
          <a:xfrm rot="10584884">
            <a:off x="5647375" y="1931097"/>
            <a:ext cx="2722818" cy="1163386"/>
          </a:xfrm>
          <a:custGeom>
            <a:rect b="b" l="l" r="r" t="t"/>
            <a:pathLst>
              <a:path extrusionOk="0" h="1164019" w="2724300">
                <a:moveTo>
                  <a:pt x="0" y="0"/>
                </a:moveTo>
                <a:lnTo>
                  <a:pt x="2724300" y="0"/>
                </a:lnTo>
                <a:lnTo>
                  <a:pt x="2724300" y="1164019"/>
                </a:lnTo>
                <a:lnTo>
                  <a:pt x="0" y="1164019"/>
                </a:lnTo>
                <a:lnTo>
                  <a:pt x="0" y="0"/>
                </a:lnTo>
                <a:close/>
              </a:path>
            </a:pathLst>
          </a:custGeom>
          <a:blipFill rotWithShape="1">
            <a:blip r:embed="rId4">
              <a:alphaModFix/>
            </a:blip>
            <a:stretch>
              <a:fillRect b="0" l="0" r="0" t="0"/>
            </a:stretch>
          </a:blipFill>
          <a:ln>
            <a:noFill/>
          </a:ln>
          <a:effectLst>
            <a:outerShdw blurRad="57150" rotWithShape="0" algn="bl" dir="5400000" dist="19050">
              <a:srgbClr val="000000">
                <a:alpha val="84000"/>
              </a:srgbClr>
            </a:outerShdw>
          </a:effectLst>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 name="Shape 77"/>
        <p:cNvGrpSpPr/>
        <p:nvPr/>
      </p:nvGrpSpPr>
      <p:grpSpPr>
        <a:xfrm>
          <a:off x="0" y="0"/>
          <a:ext cx="0" cy="0"/>
          <a:chOff x="0" y="0"/>
          <a:chExt cx="0" cy="0"/>
        </a:xfrm>
      </p:grpSpPr>
      <p:sp>
        <p:nvSpPr>
          <p:cNvPr id="78" name="Google Shape;78;p17"/>
          <p:cNvSpPr/>
          <p:nvPr/>
        </p:nvSpPr>
        <p:spPr>
          <a:xfrm>
            <a:off x="251250" y="3311700"/>
            <a:ext cx="2129400" cy="1373400"/>
          </a:xfrm>
          <a:prstGeom prst="homePlate">
            <a:avLst>
              <a:gd fmla="val 50000" name="adj"/>
            </a:avLst>
          </a:prstGeom>
          <a:solidFill>
            <a:srgbClr val="FF5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585F"/>
              </a:highlight>
            </a:endParaRPr>
          </a:p>
        </p:txBody>
      </p:sp>
      <p:pic>
        <p:nvPicPr>
          <p:cNvPr id="79" name="Google Shape;79;p17"/>
          <p:cNvPicPr preferRelativeResize="0"/>
          <p:nvPr/>
        </p:nvPicPr>
        <p:blipFill>
          <a:blip r:embed="rId3">
            <a:alphaModFix/>
          </a:blip>
          <a:stretch>
            <a:fillRect/>
          </a:stretch>
        </p:blipFill>
        <p:spPr>
          <a:xfrm>
            <a:off x="8682550" y="137625"/>
            <a:ext cx="348300" cy="4203198"/>
          </a:xfrm>
          <a:prstGeom prst="rect">
            <a:avLst/>
          </a:prstGeom>
          <a:noFill/>
          <a:ln>
            <a:noFill/>
          </a:ln>
        </p:spPr>
      </p:pic>
      <p:sp>
        <p:nvSpPr>
          <p:cNvPr id="80" name="Google Shape;80;p17"/>
          <p:cNvSpPr txBox="1"/>
          <p:nvPr/>
        </p:nvSpPr>
        <p:spPr>
          <a:xfrm>
            <a:off x="309025" y="185050"/>
            <a:ext cx="6294600" cy="101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500">
                <a:solidFill>
                  <a:srgbClr val="939598"/>
                </a:solidFill>
                <a:latin typeface="Open Sans"/>
                <a:ea typeface="Open Sans"/>
                <a:cs typeface="Open Sans"/>
                <a:sym typeface="Open Sans"/>
              </a:rPr>
              <a:t>MTSS AREA OF FOCUS</a:t>
            </a:r>
            <a:endParaRPr b="1" sz="4500">
              <a:solidFill>
                <a:srgbClr val="939598"/>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chemeClr val="dk1"/>
              </a:solidFill>
              <a:latin typeface="Open Sans"/>
              <a:ea typeface="Open Sans"/>
              <a:cs typeface="Open Sans"/>
              <a:sym typeface="Open Sans"/>
            </a:endParaRPr>
          </a:p>
        </p:txBody>
      </p:sp>
      <p:sp>
        <p:nvSpPr>
          <p:cNvPr id="81" name="Google Shape;81;p17"/>
          <p:cNvSpPr txBox="1"/>
          <p:nvPr/>
        </p:nvSpPr>
        <p:spPr>
          <a:xfrm>
            <a:off x="286700" y="3311700"/>
            <a:ext cx="18768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lt1"/>
                </a:solidFill>
                <a:latin typeface="Open Sans"/>
                <a:ea typeface="Open Sans"/>
                <a:cs typeface="Open Sans"/>
                <a:sym typeface="Open Sans"/>
              </a:rPr>
              <a:t>What more</a:t>
            </a:r>
            <a:br>
              <a:rPr b="1" lang="en" sz="1500">
                <a:solidFill>
                  <a:schemeClr val="lt1"/>
                </a:solidFill>
                <a:latin typeface="Open Sans"/>
                <a:ea typeface="Open Sans"/>
                <a:cs typeface="Open Sans"/>
                <a:sym typeface="Open Sans"/>
              </a:rPr>
            </a:br>
            <a:r>
              <a:rPr b="1" lang="en" sz="1500">
                <a:solidFill>
                  <a:schemeClr val="lt1"/>
                </a:solidFill>
                <a:latin typeface="Open Sans"/>
                <a:ea typeface="Open Sans"/>
                <a:cs typeface="Open Sans"/>
                <a:sym typeface="Open Sans"/>
              </a:rPr>
              <a:t>can we do here?</a:t>
            </a:r>
            <a:endParaRPr b="1" sz="15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b="1" sz="15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500">
                <a:solidFill>
                  <a:schemeClr val="lt1"/>
                </a:solidFill>
                <a:latin typeface="Open Sans"/>
                <a:ea typeface="Open Sans"/>
                <a:cs typeface="Open Sans"/>
                <a:sym typeface="Open Sans"/>
              </a:rPr>
              <a:t>What can we</a:t>
            </a:r>
            <a:br>
              <a:rPr b="1" lang="en" sz="1500">
                <a:solidFill>
                  <a:schemeClr val="lt1"/>
                </a:solidFill>
                <a:latin typeface="Open Sans"/>
                <a:ea typeface="Open Sans"/>
                <a:cs typeface="Open Sans"/>
                <a:sym typeface="Open Sans"/>
              </a:rPr>
            </a:br>
            <a:r>
              <a:rPr b="1" lang="en" sz="1500">
                <a:solidFill>
                  <a:schemeClr val="lt1"/>
                </a:solidFill>
                <a:latin typeface="Open Sans"/>
                <a:ea typeface="Open Sans"/>
                <a:cs typeface="Open Sans"/>
                <a:sym typeface="Open Sans"/>
              </a:rPr>
              <a:t>do better?</a:t>
            </a:r>
            <a:endParaRPr b="1" sz="1500">
              <a:solidFill>
                <a:schemeClr val="lt1"/>
              </a:solidFill>
              <a:latin typeface="Open Sans"/>
              <a:ea typeface="Open Sans"/>
              <a:cs typeface="Open Sans"/>
              <a:sym typeface="Open Sans"/>
            </a:endParaRPr>
          </a:p>
        </p:txBody>
      </p:sp>
      <p:pic>
        <p:nvPicPr>
          <p:cNvPr id="82" name="Google Shape;82;p17"/>
          <p:cNvPicPr preferRelativeResize="0"/>
          <p:nvPr/>
        </p:nvPicPr>
        <p:blipFill>
          <a:blip r:embed="rId4">
            <a:alphaModFix/>
          </a:blip>
          <a:stretch>
            <a:fillRect/>
          </a:stretch>
        </p:blipFill>
        <p:spPr>
          <a:xfrm>
            <a:off x="2527475" y="950925"/>
            <a:ext cx="5860176" cy="3887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8"/>
          <p:cNvSpPr txBox="1"/>
          <p:nvPr/>
        </p:nvSpPr>
        <p:spPr>
          <a:xfrm>
            <a:off x="250600" y="416275"/>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Representation Matters </a:t>
            </a:r>
            <a:endParaRPr b="0" i="0" sz="100" u="none" cap="none" strike="noStrike">
              <a:solidFill>
                <a:srgbClr val="000000"/>
              </a:solidFill>
              <a:latin typeface="Arial"/>
              <a:ea typeface="Arial"/>
              <a:cs typeface="Arial"/>
              <a:sym typeface="Arial"/>
            </a:endParaRPr>
          </a:p>
        </p:txBody>
      </p:sp>
      <p:grpSp>
        <p:nvGrpSpPr>
          <p:cNvPr id="88" name="Google Shape;88;p18"/>
          <p:cNvGrpSpPr/>
          <p:nvPr/>
        </p:nvGrpSpPr>
        <p:grpSpPr>
          <a:xfrm>
            <a:off x="76201" y="296192"/>
            <a:ext cx="8251085" cy="738950"/>
            <a:chOff x="522675" y="1373822"/>
            <a:chExt cx="8251085" cy="1080337"/>
          </a:xfrm>
        </p:grpSpPr>
        <p:sp>
          <p:nvSpPr>
            <p:cNvPr id="89" name="Google Shape;89;p18"/>
            <p:cNvSpPr/>
            <p:nvPr/>
          </p:nvSpPr>
          <p:spPr>
            <a:xfrm>
              <a:off x="522675" y="1373822"/>
              <a:ext cx="8251085" cy="1080337"/>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90" name="Google Shape;90;p18"/>
            <p:cNvSpPr txBox="1"/>
            <p:nvPr/>
          </p:nvSpPr>
          <p:spPr>
            <a:xfrm>
              <a:off x="588450" y="1605354"/>
              <a:ext cx="7967100" cy="5400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Addressing Sensitive Topics</a:t>
              </a:r>
              <a:endParaRPr b="0" i="0" sz="100" u="none" cap="none" strike="noStrike">
                <a:solidFill>
                  <a:srgbClr val="000000"/>
                </a:solidFill>
                <a:latin typeface="Arial"/>
                <a:ea typeface="Arial"/>
                <a:cs typeface="Arial"/>
                <a:sym typeface="Arial"/>
              </a:endParaRPr>
            </a:p>
          </p:txBody>
        </p:sp>
      </p:grpSp>
      <p:sp>
        <p:nvSpPr>
          <p:cNvPr id="91" name="Google Shape;91;p18"/>
          <p:cNvSpPr txBox="1"/>
          <p:nvPr/>
        </p:nvSpPr>
        <p:spPr>
          <a:xfrm>
            <a:off x="384400" y="1482825"/>
            <a:ext cx="7756800" cy="19455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sz="1600">
                <a:solidFill>
                  <a:schemeClr val="lt1"/>
                </a:solidFill>
                <a:latin typeface="Open Sans"/>
                <a:ea typeface="Open Sans"/>
                <a:cs typeface="Open Sans"/>
                <a:sym typeface="Open Sans"/>
              </a:rPr>
              <a:t>In order for students to feel safe and be fully engaged in the lessons, there are some important things to do when this program is introduced to students.</a:t>
            </a:r>
            <a:endParaRPr sz="16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600">
              <a:solidFill>
                <a:schemeClr val="lt1"/>
              </a:solidFill>
              <a:latin typeface="Open Sans"/>
              <a:ea typeface="Open Sans"/>
              <a:cs typeface="Open Sans"/>
              <a:sym typeface="Open Sans"/>
            </a:endParaRPr>
          </a:p>
          <a:p>
            <a:pPr indent="-330200" lvl="0" marL="457200" rtl="0" algn="l">
              <a:lnSpc>
                <a:spcPct val="115000"/>
              </a:lnSpc>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Establish Group Norms</a:t>
            </a:r>
            <a:endParaRPr sz="1600">
              <a:solidFill>
                <a:schemeClr val="lt1"/>
              </a:solidFill>
              <a:latin typeface="Open Sans"/>
              <a:ea typeface="Open Sans"/>
              <a:cs typeface="Open Sans"/>
              <a:sym typeface="Open Sans"/>
            </a:endParaRPr>
          </a:p>
          <a:p>
            <a:pPr indent="-330200" lvl="0" marL="457200" rtl="0" algn="l">
              <a:lnSpc>
                <a:spcPct val="115000"/>
              </a:lnSpc>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Answer Difficult Questions</a:t>
            </a:r>
            <a:endParaRPr sz="1600">
              <a:solidFill>
                <a:schemeClr val="lt1"/>
              </a:solidFill>
              <a:latin typeface="Open Sans"/>
              <a:ea typeface="Open Sans"/>
              <a:cs typeface="Open Sans"/>
              <a:sym typeface="Open Sans"/>
            </a:endParaRPr>
          </a:p>
          <a:p>
            <a:pPr indent="-330200" lvl="0" marL="457200" rtl="0" algn="l">
              <a:lnSpc>
                <a:spcPct val="115000"/>
              </a:lnSpc>
              <a:spcBef>
                <a:spcPts val="0"/>
              </a:spcBef>
              <a:spcAft>
                <a:spcPts val="0"/>
              </a:spcAft>
              <a:buClr>
                <a:schemeClr val="lt1"/>
              </a:buClr>
              <a:buSzPts val="1600"/>
              <a:buFont typeface="Open Sans"/>
              <a:buChar char="●"/>
            </a:pPr>
            <a:r>
              <a:rPr lang="en" sz="1600">
                <a:solidFill>
                  <a:schemeClr val="lt1"/>
                </a:solidFill>
                <a:latin typeface="Open Sans"/>
                <a:ea typeface="Open Sans"/>
                <a:cs typeface="Open Sans"/>
                <a:sym typeface="Open Sans"/>
              </a:rPr>
              <a:t>Be Sensitive &amp; Trauma Informed </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p:txBody>
      </p:sp>
      <p:sp>
        <p:nvSpPr>
          <p:cNvPr id="92" name="Google Shape;92;p18"/>
          <p:cNvSpPr/>
          <p:nvPr/>
        </p:nvSpPr>
        <p:spPr>
          <a:xfrm>
            <a:off x="4180125" y="2291425"/>
            <a:ext cx="3830511" cy="2649997"/>
          </a:xfrm>
          <a:custGeom>
            <a:rect b="b" l="l" r="r" t="t"/>
            <a:pathLst>
              <a:path extrusionOk="0" h="3386577" w="5073524">
                <a:moveTo>
                  <a:pt x="0" y="0"/>
                </a:moveTo>
                <a:lnTo>
                  <a:pt x="5073524" y="0"/>
                </a:lnTo>
                <a:lnTo>
                  <a:pt x="5073524" y="3386577"/>
                </a:lnTo>
                <a:lnTo>
                  <a:pt x="0" y="3386577"/>
                </a:lnTo>
                <a:lnTo>
                  <a:pt x="0" y="0"/>
                </a:lnTo>
                <a:close/>
              </a:path>
            </a:pathLst>
          </a:custGeom>
          <a:blipFill rotWithShape="1">
            <a:blip r:embed="rId3">
              <a:alphaModFix/>
            </a:blip>
            <a:stretch>
              <a:fillRect b="0" l="0" r="0" t="0"/>
            </a:stretch>
          </a:blipFill>
          <a:ln>
            <a:noFill/>
          </a:ln>
        </p:spPr>
      </p:sp>
      <p:sp>
        <p:nvSpPr>
          <p:cNvPr id="93" name="Google Shape;93;p18"/>
          <p:cNvSpPr/>
          <p:nvPr/>
        </p:nvSpPr>
        <p:spPr>
          <a:xfrm rot="-8276730">
            <a:off x="1570761" y="3676843"/>
            <a:ext cx="2155567" cy="855044"/>
          </a:xfrm>
          <a:custGeom>
            <a:rect b="b" l="l" r="r" t="t"/>
            <a:pathLst>
              <a:path extrusionOk="0" h="1164019" w="2724300">
                <a:moveTo>
                  <a:pt x="0" y="0"/>
                </a:moveTo>
                <a:lnTo>
                  <a:pt x="2724300" y="0"/>
                </a:lnTo>
                <a:lnTo>
                  <a:pt x="2724300" y="1164019"/>
                </a:lnTo>
                <a:lnTo>
                  <a:pt x="0" y="1164019"/>
                </a:lnTo>
                <a:lnTo>
                  <a:pt x="0" y="0"/>
                </a:lnTo>
                <a:close/>
              </a:path>
            </a:pathLst>
          </a:custGeom>
          <a:blipFill rotWithShape="1">
            <a:blip r:embed="rId4">
              <a:alphaModFix/>
            </a:blip>
            <a:stretch>
              <a:fillRect b="0" l="0" r="0" t="0"/>
            </a:stretch>
          </a:blipFill>
          <a:ln>
            <a:noFill/>
          </a:ln>
          <a:effectLst>
            <a:outerShdw blurRad="57150" rotWithShape="0" algn="bl" dir="5400000" dist="19050">
              <a:srgbClr val="000000">
                <a:alpha val="84000"/>
              </a:srgbClr>
            </a:outerShdw>
          </a:effectLst>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9"/>
          <p:cNvSpPr txBox="1"/>
          <p:nvPr/>
        </p:nvSpPr>
        <p:spPr>
          <a:xfrm>
            <a:off x="250600" y="416275"/>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Representation Matters </a:t>
            </a:r>
            <a:endParaRPr b="0" i="0" sz="100" u="none" cap="none" strike="noStrike">
              <a:solidFill>
                <a:srgbClr val="000000"/>
              </a:solidFill>
              <a:latin typeface="Arial"/>
              <a:ea typeface="Arial"/>
              <a:cs typeface="Arial"/>
              <a:sym typeface="Arial"/>
            </a:endParaRPr>
          </a:p>
        </p:txBody>
      </p:sp>
      <p:grpSp>
        <p:nvGrpSpPr>
          <p:cNvPr id="99" name="Google Shape;99;p19"/>
          <p:cNvGrpSpPr/>
          <p:nvPr/>
        </p:nvGrpSpPr>
        <p:grpSpPr>
          <a:xfrm>
            <a:off x="76201" y="296192"/>
            <a:ext cx="8251085" cy="738950"/>
            <a:chOff x="522675" y="1373822"/>
            <a:chExt cx="8251085" cy="1080337"/>
          </a:xfrm>
        </p:grpSpPr>
        <p:sp>
          <p:nvSpPr>
            <p:cNvPr id="100" name="Google Shape;100;p19"/>
            <p:cNvSpPr/>
            <p:nvPr/>
          </p:nvSpPr>
          <p:spPr>
            <a:xfrm>
              <a:off x="522675" y="1373822"/>
              <a:ext cx="8251085" cy="1080337"/>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101" name="Google Shape;101;p19"/>
            <p:cNvSpPr txBox="1"/>
            <p:nvPr/>
          </p:nvSpPr>
          <p:spPr>
            <a:xfrm>
              <a:off x="588450" y="1605354"/>
              <a:ext cx="7967100" cy="5400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Establishing Group Norms</a:t>
              </a:r>
              <a:endParaRPr b="0" i="0" sz="100" u="none" cap="none" strike="noStrike">
                <a:solidFill>
                  <a:srgbClr val="000000"/>
                </a:solidFill>
                <a:latin typeface="Arial"/>
                <a:ea typeface="Arial"/>
                <a:cs typeface="Arial"/>
                <a:sym typeface="Arial"/>
              </a:endParaRPr>
            </a:p>
          </p:txBody>
        </p:sp>
      </p:grpSp>
      <p:sp>
        <p:nvSpPr>
          <p:cNvPr id="102" name="Google Shape;102;p19"/>
          <p:cNvSpPr txBox="1"/>
          <p:nvPr/>
        </p:nvSpPr>
        <p:spPr>
          <a:xfrm>
            <a:off x="3429000" y="1221550"/>
            <a:ext cx="4770000" cy="31917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sz="1300">
                <a:solidFill>
                  <a:schemeClr val="lt1"/>
                </a:solidFill>
                <a:latin typeface="Open Sans"/>
                <a:ea typeface="Open Sans"/>
                <a:cs typeface="Open Sans"/>
                <a:sym typeface="Open Sans"/>
              </a:rPr>
              <a:t>Here are some guidelines you may find useful in helping students come up with them: </a:t>
            </a:r>
            <a:endParaRPr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Everyone should be involved in creating the group norms. </a:t>
            </a:r>
            <a:endParaRPr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Use guiding questions to help students identify the norms that will achieve a safe and caring classroom:</a:t>
            </a:r>
            <a:endParaRPr sz="1300">
              <a:solidFill>
                <a:schemeClr val="lt1"/>
              </a:solidFill>
              <a:latin typeface="Open Sans"/>
              <a:ea typeface="Open Sans"/>
              <a:cs typeface="Open Sans"/>
              <a:sym typeface="Open Sans"/>
            </a:endParaRPr>
          </a:p>
          <a:p>
            <a:pPr indent="0" lvl="0" marL="457200" rtl="0" algn="l">
              <a:lnSpc>
                <a:spcPct val="115000"/>
              </a:lnSpc>
              <a:spcBef>
                <a:spcPts val="0"/>
              </a:spcBef>
              <a:spcAft>
                <a:spcPts val="0"/>
              </a:spcAft>
              <a:buNone/>
            </a:pPr>
            <a:r>
              <a:t/>
            </a:r>
            <a:endParaRPr sz="13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rPr lang="en" sz="1300">
                <a:solidFill>
                  <a:schemeClr val="lt1"/>
                </a:solidFill>
                <a:latin typeface="Open Sans"/>
                <a:ea typeface="Open Sans"/>
                <a:cs typeface="Open Sans"/>
                <a:sym typeface="Open Sans"/>
              </a:rPr>
              <a:t>Some examples of group norms that are brainstormed may include:</a:t>
            </a:r>
            <a:endParaRPr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Listen to others’ perspectives</a:t>
            </a:r>
            <a:endParaRPr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Maintain confidentiality</a:t>
            </a:r>
            <a:endParaRPr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Participate</a:t>
            </a:r>
            <a:endParaRPr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Right to pass</a:t>
            </a:r>
            <a:endParaRPr sz="1300">
              <a:solidFill>
                <a:schemeClr val="lt1"/>
              </a:solidFill>
              <a:latin typeface="Open Sans"/>
              <a:ea typeface="Open Sans"/>
              <a:cs typeface="Open Sans"/>
              <a:sym typeface="Open Sans"/>
            </a:endParaRPr>
          </a:p>
          <a:p>
            <a:pPr indent="-311150" lvl="0" marL="457200" rtl="0" algn="l">
              <a:lnSpc>
                <a:spcPct val="115000"/>
              </a:lnSpc>
              <a:spcBef>
                <a:spcPts val="0"/>
              </a:spcBef>
              <a:spcAft>
                <a:spcPts val="0"/>
              </a:spcAft>
              <a:buClr>
                <a:schemeClr val="lt1"/>
              </a:buClr>
              <a:buSzPts val="1300"/>
              <a:buFont typeface="Open Sans"/>
              <a:buChar char="●"/>
            </a:pPr>
            <a:r>
              <a:rPr lang="en" sz="1300">
                <a:solidFill>
                  <a:schemeClr val="lt1"/>
                </a:solidFill>
                <a:latin typeface="Open Sans"/>
                <a:ea typeface="Open Sans"/>
                <a:cs typeface="Open Sans"/>
                <a:sym typeface="Open Sans"/>
              </a:rPr>
              <a:t>Respect differences</a:t>
            </a:r>
            <a:endParaRPr sz="1900">
              <a:solidFill>
                <a:schemeClr val="lt1"/>
              </a:solidFill>
              <a:latin typeface="Open Sans"/>
              <a:ea typeface="Open Sans"/>
              <a:cs typeface="Open Sans"/>
              <a:sym typeface="Open Sans"/>
            </a:endParaRPr>
          </a:p>
        </p:txBody>
      </p:sp>
      <p:sp>
        <p:nvSpPr>
          <p:cNvPr id="103" name="Google Shape;103;p19"/>
          <p:cNvSpPr/>
          <p:nvPr/>
        </p:nvSpPr>
        <p:spPr>
          <a:xfrm>
            <a:off x="411250" y="1035150"/>
            <a:ext cx="2265412" cy="4001507"/>
          </a:xfrm>
          <a:custGeom>
            <a:rect b="b" l="l" r="r" t="t"/>
            <a:pathLst>
              <a:path extrusionOk="0" h="9360250" w="5268400">
                <a:moveTo>
                  <a:pt x="0" y="0"/>
                </a:moveTo>
                <a:lnTo>
                  <a:pt x="5268400" y="0"/>
                </a:lnTo>
                <a:lnTo>
                  <a:pt x="5268400" y="9360250"/>
                </a:lnTo>
                <a:lnTo>
                  <a:pt x="0" y="9360250"/>
                </a:lnTo>
                <a:lnTo>
                  <a:pt x="0" y="0"/>
                </a:lnTo>
                <a:close/>
              </a:path>
            </a:pathLst>
          </a:custGeom>
          <a:blipFill rotWithShape="1">
            <a:blip r:embed="rId3">
              <a:alphaModFix/>
            </a:blip>
            <a:stretch>
              <a:fillRect b="0" l="-84775" r="-48118" t="-9899"/>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0"/>
          <p:cNvSpPr txBox="1"/>
          <p:nvPr/>
        </p:nvSpPr>
        <p:spPr>
          <a:xfrm>
            <a:off x="250600" y="416275"/>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Representation Matters </a:t>
            </a:r>
            <a:endParaRPr b="0" i="0" sz="100" u="none" cap="none" strike="noStrike">
              <a:solidFill>
                <a:srgbClr val="000000"/>
              </a:solidFill>
              <a:latin typeface="Arial"/>
              <a:ea typeface="Arial"/>
              <a:cs typeface="Arial"/>
              <a:sym typeface="Arial"/>
            </a:endParaRPr>
          </a:p>
        </p:txBody>
      </p:sp>
      <p:grpSp>
        <p:nvGrpSpPr>
          <p:cNvPr id="109" name="Google Shape;109;p20"/>
          <p:cNvGrpSpPr/>
          <p:nvPr/>
        </p:nvGrpSpPr>
        <p:grpSpPr>
          <a:xfrm>
            <a:off x="76201" y="296192"/>
            <a:ext cx="8251085" cy="738950"/>
            <a:chOff x="522675" y="1373822"/>
            <a:chExt cx="8251085" cy="1080337"/>
          </a:xfrm>
        </p:grpSpPr>
        <p:sp>
          <p:nvSpPr>
            <p:cNvPr id="110" name="Google Shape;110;p20"/>
            <p:cNvSpPr/>
            <p:nvPr/>
          </p:nvSpPr>
          <p:spPr>
            <a:xfrm>
              <a:off x="522675" y="1373822"/>
              <a:ext cx="8251085" cy="1080337"/>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111" name="Google Shape;111;p20"/>
            <p:cNvSpPr txBox="1"/>
            <p:nvPr/>
          </p:nvSpPr>
          <p:spPr>
            <a:xfrm>
              <a:off x="588450" y="1605354"/>
              <a:ext cx="7967100" cy="5400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Answering Difficult Questions</a:t>
              </a:r>
              <a:endParaRPr b="0" i="0" sz="100" u="none" cap="none" strike="noStrike">
                <a:solidFill>
                  <a:srgbClr val="000000"/>
                </a:solidFill>
                <a:latin typeface="Arial"/>
                <a:ea typeface="Arial"/>
                <a:cs typeface="Arial"/>
                <a:sym typeface="Arial"/>
              </a:endParaRPr>
            </a:p>
          </p:txBody>
        </p:sp>
      </p:grpSp>
      <p:sp>
        <p:nvSpPr>
          <p:cNvPr id="112" name="Google Shape;112;p20"/>
          <p:cNvSpPr txBox="1"/>
          <p:nvPr/>
        </p:nvSpPr>
        <p:spPr>
          <a:xfrm>
            <a:off x="384388" y="1344400"/>
            <a:ext cx="7634700" cy="3437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a:solidFill>
                  <a:schemeClr val="lt1"/>
                </a:solidFill>
                <a:latin typeface="Open Sans"/>
                <a:ea typeface="Open Sans"/>
                <a:cs typeface="Open Sans"/>
                <a:sym typeface="Open Sans"/>
              </a:rPr>
              <a:t>It may be helpful to follow this protocol when responding to difficult questions:</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AutoNum type="arabicPeriod"/>
            </a:pPr>
            <a:r>
              <a:rPr b="1" i="1" lang="en">
                <a:solidFill>
                  <a:schemeClr val="lt1"/>
                </a:solidFill>
                <a:latin typeface="Open Sans"/>
                <a:ea typeface="Open Sans"/>
                <a:cs typeface="Open Sans"/>
                <a:sym typeface="Open Sans"/>
              </a:rPr>
              <a:t>Affirm that the student’s question is legitimate.</a:t>
            </a:r>
            <a:r>
              <a:rPr lang="en">
                <a:solidFill>
                  <a:schemeClr val="lt1"/>
                </a:solidFill>
                <a:latin typeface="Open Sans"/>
                <a:ea typeface="Open Sans"/>
                <a:cs typeface="Open Sans"/>
                <a:sym typeface="Open Sans"/>
              </a:rPr>
              <a:t> Restate it for clarification and acknowledge that others might also wonder about this. “Thanks for asking that. I am sure other people would like to know about...” </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AutoNum type="arabicPeriod"/>
            </a:pPr>
            <a:r>
              <a:rPr b="1" i="1" lang="en">
                <a:solidFill>
                  <a:schemeClr val="lt1"/>
                </a:solidFill>
                <a:latin typeface="Open Sans"/>
                <a:ea typeface="Open Sans"/>
                <a:cs typeface="Open Sans"/>
                <a:sym typeface="Open Sans"/>
              </a:rPr>
              <a:t>Identify if there is a belief/value that is inherent in the question.</a:t>
            </a:r>
            <a:r>
              <a:rPr lang="en">
                <a:solidFill>
                  <a:schemeClr val="lt1"/>
                </a:solidFill>
                <a:latin typeface="Open Sans"/>
                <a:ea typeface="Open Sans"/>
                <a:cs typeface="Open Sans"/>
                <a:sym typeface="Open Sans"/>
              </a:rPr>
              <a:t> Point out anything about the question that might be opinion-related. It is important to express the range of opinions without identifying that any single opinion is the right one. “Some people might believe…while others believe…” </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AutoNum type="arabicPeriod"/>
            </a:pPr>
            <a:r>
              <a:rPr b="1" i="1" lang="en">
                <a:solidFill>
                  <a:schemeClr val="lt1"/>
                </a:solidFill>
                <a:latin typeface="Open Sans"/>
                <a:ea typeface="Open Sans"/>
                <a:cs typeface="Open Sans"/>
                <a:sym typeface="Open Sans"/>
              </a:rPr>
              <a:t>Answer the factual part of the question.</a:t>
            </a:r>
            <a:r>
              <a:rPr lang="en">
                <a:solidFill>
                  <a:schemeClr val="lt1"/>
                </a:solidFill>
                <a:latin typeface="Open Sans"/>
                <a:ea typeface="Open Sans"/>
                <a:cs typeface="Open Sans"/>
                <a:sym typeface="Open Sans"/>
              </a:rPr>
              <a:t> “Here is what is known to be true…” </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Font typeface="Open Sans"/>
              <a:buAutoNum type="arabicPeriod"/>
            </a:pPr>
            <a:r>
              <a:rPr b="1" i="1" lang="en">
                <a:solidFill>
                  <a:schemeClr val="lt1"/>
                </a:solidFill>
                <a:latin typeface="Open Sans"/>
                <a:ea typeface="Open Sans"/>
                <a:cs typeface="Open Sans"/>
                <a:sym typeface="Open Sans"/>
              </a:rPr>
              <a:t>Refer to a trusted adult.</a:t>
            </a:r>
            <a:r>
              <a:rPr i="1" lang="en">
                <a:solidFill>
                  <a:schemeClr val="lt1"/>
                </a:solidFill>
                <a:latin typeface="Open Sans"/>
                <a:ea typeface="Open Sans"/>
                <a:cs typeface="Open Sans"/>
                <a:sym typeface="Open Sans"/>
              </a:rPr>
              <a:t> </a:t>
            </a:r>
            <a:r>
              <a:rPr lang="en">
                <a:solidFill>
                  <a:schemeClr val="lt1"/>
                </a:solidFill>
                <a:latin typeface="Open Sans"/>
                <a:ea typeface="Open Sans"/>
                <a:cs typeface="Open Sans"/>
                <a:sym typeface="Open Sans"/>
              </a:rPr>
              <a:t>“This would be a great question to ask your (aunt, dad, caregiver, etc.)” </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AutoNum type="arabicPeriod"/>
            </a:pPr>
            <a:r>
              <a:rPr b="1" i="1" lang="en">
                <a:solidFill>
                  <a:schemeClr val="lt1"/>
                </a:solidFill>
                <a:latin typeface="Open Sans"/>
                <a:ea typeface="Open Sans"/>
                <a:cs typeface="Open Sans"/>
                <a:sym typeface="Open Sans"/>
              </a:rPr>
              <a:t>Check back.</a:t>
            </a:r>
            <a:r>
              <a:rPr lang="en">
                <a:solidFill>
                  <a:schemeClr val="lt1"/>
                </a:solidFill>
                <a:latin typeface="Open Sans"/>
                <a:ea typeface="Open Sans"/>
                <a:cs typeface="Open Sans"/>
                <a:sym typeface="Open Sans"/>
              </a:rPr>
              <a:t> “Did I answer your question?”</a:t>
            </a:r>
            <a:endParaRPr>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AutoNum type="arabicPeriod"/>
            </a:pPr>
            <a:r>
              <a:rPr b="1" i="1" lang="en">
                <a:solidFill>
                  <a:schemeClr val="lt1"/>
                </a:solidFill>
                <a:latin typeface="Open Sans"/>
                <a:ea typeface="Open Sans"/>
                <a:cs typeface="Open Sans"/>
                <a:sym typeface="Open Sans"/>
              </a:rPr>
              <a:t>Leave the door open.</a:t>
            </a:r>
            <a:r>
              <a:rPr lang="en">
                <a:solidFill>
                  <a:schemeClr val="lt1"/>
                </a:solidFill>
                <a:latin typeface="Open Sans"/>
                <a:ea typeface="Open Sans"/>
                <a:cs typeface="Open Sans"/>
                <a:sym typeface="Open Sans"/>
              </a:rPr>
              <a:t> “If you have any other related questions, I hope you will feel free to ask.” </a:t>
            </a:r>
            <a:endParaRPr sz="1700">
              <a:solidFill>
                <a:schemeClr val="lt1"/>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1"/>
          <p:cNvSpPr txBox="1"/>
          <p:nvPr/>
        </p:nvSpPr>
        <p:spPr>
          <a:xfrm>
            <a:off x="250600" y="416275"/>
            <a:ext cx="7967100" cy="3693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Representation Matters </a:t>
            </a:r>
            <a:endParaRPr b="0" i="0" sz="100" u="none" cap="none" strike="noStrike">
              <a:solidFill>
                <a:srgbClr val="000000"/>
              </a:solidFill>
              <a:latin typeface="Arial"/>
              <a:ea typeface="Arial"/>
              <a:cs typeface="Arial"/>
              <a:sym typeface="Arial"/>
            </a:endParaRPr>
          </a:p>
        </p:txBody>
      </p:sp>
      <p:grpSp>
        <p:nvGrpSpPr>
          <p:cNvPr id="118" name="Google Shape;118;p21"/>
          <p:cNvGrpSpPr/>
          <p:nvPr/>
        </p:nvGrpSpPr>
        <p:grpSpPr>
          <a:xfrm>
            <a:off x="76201" y="296192"/>
            <a:ext cx="8251085" cy="738950"/>
            <a:chOff x="522675" y="1373822"/>
            <a:chExt cx="8251085" cy="1080337"/>
          </a:xfrm>
        </p:grpSpPr>
        <p:sp>
          <p:nvSpPr>
            <p:cNvPr id="119" name="Google Shape;119;p21"/>
            <p:cNvSpPr/>
            <p:nvPr/>
          </p:nvSpPr>
          <p:spPr>
            <a:xfrm>
              <a:off x="522675" y="1373822"/>
              <a:ext cx="8251085" cy="1080337"/>
            </a:xfrm>
            <a:custGeom>
              <a:rect b="b" l="l" r="r" t="t"/>
              <a:pathLst>
                <a:path extrusionOk="0" h="3086676" w="13045194">
                  <a:moveTo>
                    <a:pt x="0" y="0"/>
                  </a:moveTo>
                  <a:lnTo>
                    <a:pt x="13045194" y="0"/>
                  </a:lnTo>
                  <a:lnTo>
                    <a:pt x="13045194" y="3086676"/>
                  </a:lnTo>
                  <a:lnTo>
                    <a:pt x="0" y="3086676"/>
                  </a:lnTo>
                  <a:lnTo>
                    <a:pt x="0" y="0"/>
                  </a:lnTo>
                  <a:close/>
                </a:path>
              </a:pathLst>
            </a:custGeom>
            <a:solidFill>
              <a:schemeClr val="accent4"/>
            </a:solidFill>
            <a:ln>
              <a:noFill/>
            </a:ln>
          </p:spPr>
        </p:sp>
        <p:sp>
          <p:nvSpPr>
            <p:cNvPr id="120" name="Google Shape;120;p21"/>
            <p:cNvSpPr txBox="1"/>
            <p:nvPr/>
          </p:nvSpPr>
          <p:spPr>
            <a:xfrm>
              <a:off x="588450" y="1605354"/>
              <a:ext cx="7967100" cy="5400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999"/>
                <a:buFont typeface="Arial"/>
                <a:buNone/>
              </a:pPr>
              <a:r>
                <a:rPr b="1" lang="en" sz="2399">
                  <a:solidFill>
                    <a:srgbClr val="FEFEFE"/>
                  </a:solidFill>
                  <a:latin typeface="Open Sans"/>
                  <a:ea typeface="Open Sans"/>
                  <a:cs typeface="Open Sans"/>
                  <a:sym typeface="Open Sans"/>
                </a:rPr>
                <a:t>Being Sensitive &amp; Trauma-Informed</a:t>
              </a:r>
              <a:endParaRPr b="0" i="0" sz="100" u="none" cap="none" strike="noStrike">
                <a:solidFill>
                  <a:srgbClr val="000000"/>
                </a:solidFill>
                <a:latin typeface="Arial"/>
                <a:ea typeface="Arial"/>
                <a:cs typeface="Arial"/>
                <a:sym typeface="Arial"/>
              </a:endParaRPr>
            </a:p>
          </p:txBody>
        </p:sp>
      </p:grpSp>
      <p:sp>
        <p:nvSpPr>
          <p:cNvPr id="121" name="Google Shape;121;p21"/>
          <p:cNvSpPr txBox="1"/>
          <p:nvPr/>
        </p:nvSpPr>
        <p:spPr>
          <a:xfrm>
            <a:off x="76200" y="1281450"/>
            <a:ext cx="5195100" cy="3447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a:solidFill>
                  <a:schemeClr val="lt1"/>
                </a:solidFill>
                <a:latin typeface="Open Sans"/>
                <a:ea typeface="Open Sans"/>
                <a:cs typeface="Open Sans"/>
                <a:sym typeface="Open Sans"/>
              </a:rPr>
              <a:t>Students:</a:t>
            </a:r>
            <a:endParaRPr>
              <a:solidFill>
                <a:schemeClr val="lt1"/>
              </a:solidFill>
              <a:latin typeface="Open Sans"/>
              <a:ea typeface="Open Sans"/>
              <a:cs typeface="Open Sans"/>
              <a:sym typeface="Open Sans"/>
            </a:endParaRPr>
          </a:p>
          <a:p>
            <a:pPr indent="-317500" lvl="0" marL="596900" rtl="0" algn="l">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Come to the classroom with many different values, cultural and religious beliefs, and ideas about these topics.</a:t>
            </a:r>
            <a:endParaRPr>
              <a:solidFill>
                <a:schemeClr val="lt1"/>
              </a:solidFill>
              <a:latin typeface="Open Sans"/>
              <a:ea typeface="Open Sans"/>
              <a:cs typeface="Open Sans"/>
              <a:sym typeface="Open Sans"/>
            </a:endParaRPr>
          </a:p>
          <a:p>
            <a:pPr indent="-317500" lvl="0" marL="596900" rtl="0" algn="l">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May have experienced trauma of some sort in their life, it may have an impact on their ability to thrive and be healthy.</a:t>
            </a:r>
            <a:endParaRPr>
              <a:solidFill>
                <a:schemeClr val="lt1"/>
              </a:solidFill>
              <a:latin typeface="Open Sans"/>
              <a:ea typeface="Open Sans"/>
              <a:cs typeface="Open Sans"/>
              <a:sym typeface="Open Sans"/>
            </a:endParaRPr>
          </a:p>
          <a:p>
            <a:pPr indent="-317500" lvl="0" marL="596900" rtl="0" algn="l">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May have difficulty sharing ideas and discussing these issues with their peers.</a:t>
            </a:r>
            <a:endParaRPr>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lt1"/>
                </a:solidFill>
                <a:latin typeface="Open Sans"/>
                <a:ea typeface="Open Sans"/>
                <a:cs typeface="Open Sans"/>
                <a:sym typeface="Open Sans"/>
              </a:rPr>
              <a:t>Educators should:</a:t>
            </a:r>
            <a:endParaRPr>
              <a:solidFill>
                <a:schemeClr val="lt1"/>
              </a:solidFill>
              <a:latin typeface="Open Sans"/>
              <a:ea typeface="Open Sans"/>
              <a:cs typeface="Open Sans"/>
              <a:sym typeface="Open Sans"/>
            </a:endParaRPr>
          </a:p>
          <a:p>
            <a:pPr indent="-317500" lvl="0" marL="596900" rtl="0" algn="l">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Infuse language and guidelines to support sensitive and personal discussions in classrooms.</a:t>
            </a:r>
            <a:endParaRPr>
              <a:solidFill>
                <a:schemeClr val="lt1"/>
              </a:solidFill>
              <a:latin typeface="Open Sans"/>
              <a:ea typeface="Open Sans"/>
              <a:cs typeface="Open Sans"/>
              <a:sym typeface="Open Sans"/>
            </a:endParaRPr>
          </a:p>
          <a:p>
            <a:pPr indent="-317500" lvl="0" marL="596900" rtl="0" algn="l">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Seek opportunities to instill hope, resilience, safety.</a:t>
            </a:r>
            <a:endParaRPr>
              <a:solidFill>
                <a:schemeClr val="lt1"/>
              </a:solidFill>
              <a:latin typeface="Open Sans"/>
              <a:ea typeface="Open Sans"/>
              <a:cs typeface="Open Sans"/>
              <a:sym typeface="Open Sans"/>
            </a:endParaRPr>
          </a:p>
          <a:p>
            <a:pPr indent="-317500" lvl="0" marL="596900" rtl="0" algn="l">
              <a:spcBef>
                <a:spcPts val="0"/>
              </a:spcBef>
              <a:spcAft>
                <a:spcPts val="0"/>
              </a:spcAft>
              <a:buClr>
                <a:schemeClr val="lt1"/>
              </a:buClr>
              <a:buSzPts val="1400"/>
              <a:buFont typeface="Open Sans"/>
              <a:buChar char="●"/>
            </a:pPr>
            <a:r>
              <a:rPr lang="en">
                <a:solidFill>
                  <a:schemeClr val="lt1"/>
                </a:solidFill>
                <a:latin typeface="Open Sans"/>
                <a:ea typeface="Open Sans"/>
                <a:cs typeface="Open Sans"/>
                <a:sym typeface="Open Sans"/>
              </a:rPr>
              <a:t>Switch your mindset-”remember the student who has experienced trauma is not trying to push your buttons. </a:t>
            </a:r>
            <a:endParaRPr sz="1800">
              <a:solidFill>
                <a:schemeClr val="lt1"/>
              </a:solidFill>
              <a:latin typeface="Open Sans"/>
              <a:ea typeface="Open Sans"/>
              <a:cs typeface="Open Sans"/>
              <a:sym typeface="Open Sans"/>
            </a:endParaRPr>
          </a:p>
        </p:txBody>
      </p:sp>
      <p:pic>
        <p:nvPicPr>
          <p:cNvPr id="122" name="Google Shape;122;p21"/>
          <p:cNvPicPr preferRelativeResize="0"/>
          <p:nvPr/>
        </p:nvPicPr>
        <p:blipFill>
          <a:blip r:embed="rId3">
            <a:alphaModFix/>
          </a:blip>
          <a:stretch>
            <a:fillRect/>
          </a:stretch>
        </p:blipFill>
        <p:spPr>
          <a:xfrm>
            <a:off x="5334450" y="1035150"/>
            <a:ext cx="2992825" cy="402772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22"/>
          <p:cNvPicPr preferRelativeResize="0"/>
          <p:nvPr/>
        </p:nvPicPr>
        <p:blipFill>
          <a:blip r:embed="rId3">
            <a:alphaModFix/>
          </a:blip>
          <a:stretch>
            <a:fillRect/>
          </a:stretch>
        </p:blipFill>
        <p:spPr>
          <a:xfrm>
            <a:off x="134425" y="3250775"/>
            <a:ext cx="8178649" cy="1594975"/>
          </a:xfrm>
          <a:prstGeom prst="rect">
            <a:avLst/>
          </a:prstGeom>
          <a:noFill/>
          <a:ln>
            <a:noFill/>
          </a:ln>
        </p:spPr>
      </p:pic>
      <p:sp>
        <p:nvSpPr>
          <p:cNvPr id="128" name="Google Shape;128;p22"/>
          <p:cNvSpPr txBox="1"/>
          <p:nvPr/>
        </p:nvSpPr>
        <p:spPr>
          <a:xfrm>
            <a:off x="3331025" y="219450"/>
            <a:ext cx="4982100" cy="2352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5100">
                <a:solidFill>
                  <a:schemeClr val="accent5"/>
                </a:solidFill>
                <a:latin typeface="Open Sans"/>
                <a:ea typeface="Open Sans"/>
                <a:cs typeface="Open Sans"/>
                <a:sym typeface="Open Sans"/>
              </a:rPr>
              <a:t>Level II       Core Messages</a:t>
            </a:r>
            <a:endParaRPr b="1" sz="5100">
              <a:solidFill>
                <a:schemeClr val="accent5"/>
              </a:solidFill>
              <a:latin typeface="Open Sans"/>
              <a:ea typeface="Open Sans"/>
              <a:cs typeface="Open Sans"/>
              <a:sym typeface="Open Sans"/>
            </a:endParaRPr>
          </a:p>
        </p:txBody>
      </p:sp>
      <p:pic>
        <p:nvPicPr>
          <p:cNvPr id="129" name="Google Shape;129;p22"/>
          <p:cNvPicPr preferRelativeResize="0"/>
          <p:nvPr/>
        </p:nvPicPr>
        <p:blipFill>
          <a:blip r:embed="rId4">
            <a:alphaModFix/>
          </a:blip>
          <a:stretch>
            <a:fillRect/>
          </a:stretch>
        </p:blipFill>
        <p:spPr>
          <a:xfrm>
            <a:off x="60650" y="76200"/>
            <a:ext cx="3450339" cy="30038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ELH Template">
  <a:themeElements>
    <a:clrScheme name="Simple Light">
      <a:dk1>
        <a:srgbClr val="000000"/>
      </a:dk1>
      <a:lt1>
        <a:srgbClr val="FFFFFF"/>
      </a:lt1>
      <a:dk2>
        <a:srgbClr val="595959"/>
      </a:dk2>
      <a:lt2>
        <a:srgbClr val="EEEEEE"/>
      </a:lt2>
      <a:accent1>
        <a:srgbClr val="3D7EDB"/>
      </a:accent1>
      <a:accent2>
        <a:srgbClr val="434345"/>
      </a:accent2>
      <a:accent3>
        <a:srgbClr val="939598"/>
      </a:accent3>
      <a:accent4>
        <a:srgbClr val="FF585F"/>
      </a:accent4>
      <a:accent5>
        <a:srgbClr val="FED100"/>
      </a:accent5>
      <a:accent6>
        <a:srgbClr val="85DA4C"/>
      </a:accent6>
      <a:hlink>
        <a:srgbClr val="FED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