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delle 1" panose="020B0604020202020204" charset="0"/>
      <p:regular r:id="rId13"/>
    </p:embeddedFont>
    <p:embeddedFont>
      <p:font typeface="Adelle 2" panose="020B0604020202020204" charset="0"/>
      <p:regular r:id="rId14"/>
    </p:embeddedFont>
    <p:embeddedFont>
      <p:font typeface="Adelle 3" panose="020B0604020202020204" charset="0"/>
      <p:regular r:id="rId15"/>
    </p:embeddedFont>
    <p:embeddedFont>
      <p:font typeface="Open Sans 1" panose="020B0604020202020204" charset="0"/>
      <p:regular r:id="rId16"/>
    </p:embeddedFont>
    <p:embeddedFont>
      <p:font typeface="Open Sans 1 Bold" panose="020B0604020202020204" charset="0"/>
      <p:regular r:id="rId17"/>
    </p:embeddedFont>
    <p:embeddedFont>
      <p:font typeface="Open Sans 1 Bold Italics" panose="020B0604020202020204" charset="0"/>
      <p:regular r:id="rId18"/>
    </p:embeddedFont>
    <p:embeddedFont>
      <p:font typeface="Open Sans 1 Light" panose="020B0604020202020204" charset="0"/>
      <p:regular r:id="rId19"/>
    </p:embeddedFont>
    <p:embeddedFont>
      <p:font typeface="Open Sans 2 Bold" panose="020B0604020202020204" charset="0"/>
      <p:regular r:id="rId20"/>
    </p:embeddedFont>
    <p:embeddedFont>
      <p:font typeface="Open Sans 3" panose="020B0604020202020204" charset="0"/>
      <p:regular r:id="rId21"/>
    </p:embeddedFont>
    <p:embeddedFont>
      <p:font typeface="Open Sans Light" panose="020B0306030504020204" pitchFamily="34" charset="0"/>
      <p:regular r:id="rId22"/>
      <p:italic r:id="rId23"/>
    </p:embeddedFont>
    <p:embeddedFont>
      <p:font typeface="Open Sans Light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730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elhms.inf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38720763/8269032176?share=cop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2165" y="495300"/>
            <a:ext cx="7853380" cy="3600647"/>
          </a:xfrm>
          <a:custGeom>
            <a:avLst/>
            <a:gdLst/>
            <a:ahLst/>
            <a:cxnLst/>
            <a:rect l="l" t="t" r="r" b="b"/>
            <a:pathLst>
              <a:path w="7853380" h="3600647">
                <a:moveTo>
                  <a:pt x="0" y="0"/>
                </a:moveTo>
                <a:lnTo>
                  <a:pt x="7853380" y="0"/>
                </a:lnTo>
                <a:lnTo>
                  <a:pt x="7853380" y="3600647"/>
                </a:lnTo>
                <a:lnTo>
                  <a:pt x="0" y="360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51019" y="1242775"/>
            <a:ext cx="6098788" cy="7064644"/>
          </a:xfrm>
          <a:custGeom>
            <a:avLst/>
            <a:gdLst/>
            <a:ahLst/>
            <a:cxnLst/>
            <a:rect l="l" t="t" r="r" b="b"/>
            <a:pathLst>
              <a:path w="6098788" h="7064644">
                <a:moveTo>
                  <a:pt x="0" y="0"/>
                </a:moveTo>
                <a:lnTo>
                  <a:pt x="6098788" y="0"/>
                </a:lnTo>
                <a:lnTo>
                  <a:pt x="6098788" y="7064644"/>
                </a:lnTo>
                <a:lnTo>
                  <a:pt x="0" y="7064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275" r="-4058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62165" y="5524500"/>
            <a:ext cx="7481835" cy="70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3600" dirty="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7696" y="3619500"/>
            <a:ext cx="9522319" cy="286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649" dirty="0">
                <a:solidFill>
                  <a:srgbClr val="434345"/>
                </a:solidFill>
                <a:latin typeface="Adelle 1"/>
                <a:ea typeface="Adelle 1"/>
                <a:cs typeface="Adelle 1"/>
                <a:sym typeface="Adelle 1"/>
              </a:rPr>
              <a:t>Level II: </a:t>
            </a:r>
          </a:p>
          <a:p>
            <a:pPr algn="ctr"/>
            <a:r>
              <a:rPr lang="en-US" sz="5649" dirty="0">
                <a:solidFill>
                  <a:srgbClr val="434345"/>
                </a:solidFill>
                <a:latin typeface="Adelle 1"/>
                <a:ea typeface="Adelle 1"/>
                <a:cs typeface="Adelle 1"/>
                <a:sym typeface="Adelle 1"/>
              </a:rPr>
              <a:t>Depression Awareness</a:t>
            </a:r>
          </a:p>
          <a:p>
            <a:pPr algn="ctr">
              <a:lnSpc>
                <a:spcPts val="9490"/>
              </a:lnSpc>
            </a:pPr>
            <a:endParaRPr lang="en-US" sz="5649" dirty="0">
              <a:solidFill>
                <a:srgbClr val="434345"/>
              </a:solidFill>
              <a:latin typeface="Adelle 1"/>
              <a:ea typeface="Adelle 1"/>
              <a:cs typeface="Adelle 1"/>
              <a:sym typeface="Adelle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0900" y="9299872"/>
            <a:ext cx="17066200" cy="5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2700">
                <a:solidFill>
                  <a:srgbClr val="FED100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To edit/customize this slideshow, please make a copy &amp; save it to your computer.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95578-4AB0-FD0A-99DA-1B7D20BC3C62}"/>
              </a:ext>
            </a:extLst>
          </p:cNvPr>
          <p:cNvSpPr txBox="1"/>
          <p:nvPr/>
        </p:nvSpPr>
        <p:spPr>
          <a:xfrm>
            <a:off x="978035" y="6992276"/>
            <a:ext cx="495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Pre-Test: </a:t>
            </a:r>
            <a:endParaRPr lang="en-US" sz="2800" b="0" dirty="0">
              <a:effectLst/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sng" strike="noStrike" dirty="0">
                <a:solidFill>
                  <a:srgbClr val="0000FF"/>
                </a:solidFill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hlinkClick r:id="rId4"/>
              </a:rPr>
              <a:t>http://elhms.info</a:t>
            </a:r>
            <a:endParaRPr lang="en-US" sz="2800" b="0" dirty="0">
              <a:effectLst/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7B6B69-386A-6FFA-93F1-5527A64D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44" y="6489260"/>
            <a:ext cx="2509456" cy="25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780507" y="-2901470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9928" y="1271776"/>
            <a:ext cx="13968144" cy="13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4343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Self-Referral Cards</a:t>
            </a:r>
          </a:p>
        </p:txBody>
      </p:sp>
      <p:sp>
        <p:nvSpPr>
          <p:cNvPr id="4" name="Freeform 4"/>
          <p:cNvSpPr/>
          <p:nvPr/>
        </p:nvSpPr>
        <p:spPr>
          <a:xfrm rot="-118389">
            <a:off x="4101784" y="2616645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00375" y="3239666"/>
            <a:ext cx="6865892" cy="5865281"/>
          </a:xfrm>
          <a:custGeom>
            <a:avLst/>
            <a:gdLst/>
            <a:ahLst/>
            <a:cxnLst/>
            <a:rect l="l" t="t" r="r" b="b"/>
            <a:pathLst>
              <a:path w="6865892" h="5865281">
                <a:moveTo>
                  <a:pt x="0" y="0"/>
                </a:moveTo>
                <a:lnTo>
                  <a:pt x="6865892" y="0"/>
                </a:lnTo>
                <a:lnTo>
                  <a:pt x="6865892" y="5865281"/>
                </a:lnTo>
                <a:lnTo>
                  <a:pt x="0" y="5865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47236" y="8191327"/>
            <a:ext cx="1875023" cy="1875023"/>
          </a:xfrm>
          <a:custGeom>
            <a:avLst/>
            <a:gdLst/>
            <a:ahLst/>
            <a:cxnLst/>
            <a:rect l="l" t="t" r="r" b="b"/>
            <a:pathLst>
              <a:path w="1875023" h="1875023">
                <a:moveTo>
                  <a:pt x="0" y="0"/>
                </a:moveTo>
                <a:lnTo>
                  <a:pt x="1875023" y="0"/>
                </a:lnTo>
                <a:lnTo>
                  <a:pt x="1875023" y="1875023"/>
                </a:lnTo>
                <a:lnTo>
                  <a:pt x="0" y="1875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33168" y="3576274"/>
            <a:ext cx="13290585" cy="539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time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Day. Night. Weekend.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Whatever the reason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: Mental health distress. Thoughts of suicide. Worried about a friend or loved one. Would like emotional support.</a:t>
            </a:r>
          </a:p>
          <a:p>
            <a:pPr algn="ctr">
              <a:lnSpc>
                <a:spcPts val="6171"/>
              </a:lnSpc>
            </a:pPr>
            <a:endParaRPr lang="en-US" sz="3300">
              <a:solidFill>
                <a:srgbClr val="FEFEFE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The 988 Suicide &amp; Crisis Lifeline is here for you. 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Text or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 | Chat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988lifeline.org </a:t>
            </a: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|</a:t>
            </a:r>
          </a:p>
          <a:p>
            <a:pPr algn="ctr">
              <a:lnSpc>
                <a:spcPts val="6171"/>
              </a:lnSpc>
            </a:pPr>
            <a:r>
              <a:rPr lang="en-US" sz="33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For emergencies, call </a:t>
            </a:r>
            <a:r>
              <a:rPr lang="en-US" sz="3300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911</a:t>
            </a:r>
          </a:p>
        </p:txBody>
      </p:sp>
      <p:sp>
        <p:nvSpPr>
          <p:cNvPr id="4" name="Freeform 4"/>
          <p:cNvSpPr/>
          <p:nvPr/>
        </p:nvSpPr>
        <p:spPr>
          <a:xfrm>
            <a:off x="5417710" y="1028700"/>
            <a:ext cx="7121500" cy="1857775"/>
          </a:xfrm>
          <a:custGeom>
            <a:avLst/>
            <a:gdLst/>
            <a:ahLst/>
            <a:cxnLst/>
            <a:rect l="l" t="t" r="r" b="b"/>
            <a:pathLst>
              <a:path w="7121500" h="1857775">
                <a:moveTo>
                  <a:pt x="0" y="0"/>
                </a:moveTo>
                <a:lnTo>
                  <a:pt x="7121500" y="0"/>
                </a:lnTo>
                <a:lnTo>
                  <a:pt x="7121500" y="1857775"/>
                </a:lnTo>
                <a:lnTo>
                  <a:pt x="0" y="18577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2" b="-16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987071" y="-2731362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2473986" y="3527118"/>
            <a:ext cx="6350019" cy="300183"/>
          </a:xfrm>
          <a:custGeom>
            <a:avLst/>
            <a:gdLst/>
            <a:ahLst/>
            <a:cxnLst/>
            <a:rect l="l" t="t" r="r" b="b"/>
            <a:pathLst>
              <a:path w="6350019" h="300183">
                <a:moveTo>
                  <a:pt x="0" y="0"/>
                </a:moveTo>
                <a:lnTo>
                  <a:pt x="6350020" y="0"/>
                </a:lnTo>
                <a:lnTo>
                  <a:pt x="6350020" y="300182"/>
                </a:lnTo>
                <a:lnTo>
                  <a:pt x="0" y="30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05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93592" y="2021367"/>
            <a:ext cx="12100815" cy="128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8"/>
              </a:lnSpc>
            </a:pPr>
            <a:r>
              <a:rPr lang="en-US" sz="649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 will...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3002" y="4367179"/>
            <a:ext cx="11310443" cy="70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3600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Define that depression is a mood disorder</a:t>
            </a:r>
          </a:p>
        </p:txBody>
      </p:sp>
      <p:sp>
        <p:nvSpPr>
          <p:cNvPr id="6" name="Freeform 6"/>
          <p:cNvSpPr/>
          <p:nvPr/>
        </p:nvSpPr>
        <p:spPr>
          <a:xfrm>
            <a:off x="3046703" y="4573395"/>
            <a:ext cx="594986" cy="570105"/>
          </a:xfrm>
          <a:custGeom>
            <a:avLst/>
            <a:gdLst/>
            <a:ahLst/>
            <a:cxnLst/>
            <a:rect l="l" t="t" r="r" b="b"/>
            <a:pathLst>
              <a:path w="594986" h="570105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83002" y="5669329"/>
            <a:ext cx="11310525" cy="123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67"/>
              </a:lnSpc>
            </a:pPr>
            <a:r>
              <a:rPr lang="en-US" sz="3600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Describe the signs &amp; symptoms, risk factors, and resources for depression</a:t>
            </a:r>
          </a:p>
        </p:txBody>
      </p:sp>
      <p:sp>
        <p:nvSpPr>
          <p:cNvPr id="8" name="Freeform 8"/>
          <p:cNvSpPr/>
          <p:nvPr/>
        </p:nvSpPr>
        <p:spPr>
          <a:xfrm>
            <a:off x="2994554" y="6037114"/>
            <a:ext cx="594986" cy="570105"/>
          </a:xfrm>
          <a:custGeom>
            <a:avLst/>
            <a:gdLst/>
            <a:ahLst/>
            <a:cxnLst/>
            <a:rect l="l" t="t" r="r" b="b"/>
            <a:pathLst>
              <a:path w="594986" h="570105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83964" y="7384650"/>
            <a:ext cx="11310443" cy="70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3600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Access a reliable, trusted adult at school</a:t>
            </a:r>
          </a:p>
        </p:txBody>
      </p:sp>
      <p:sp>
        <p:nvSpPr>
          <p:cNvPr id="10" name="Freeform 10"/>
          <p:cNvSpPr/>
          <p:nvPr/>
        </p:nvSpPr>
        <p:spPr>
          <a:xfrm>
            <a:off x="2994554" y="7500834"/>
            <a:ext cx="594986" cy="570105"/>
          </a:xfrm>
          <a:custGeom>
            <a:avLst/>
            <a:gdLst/>
            <a:ahLst/>
            <a:cxnLst/>
            <a:rect l="l" t="t" r="r" b="b"/>
            <a:pathLst>
              <a:path w="594986" h="570105">
                <a:moveTo>
                  <a:pt x="0" y="0"/>
                </a:moveTo>
                <a:lnTo>
                  <a:pt x="594986" y="0"/>
                </a:lnTo>
                <a:lnTo>
                  <a:pt x="594986" y="570105"/>
                </a:lnTo>
                <a:lnTo>
                  <a:pt x="0" y="570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7538" y="529233"/>
            <a:ext cx="15083395" cy="13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Erika's Lighthouse 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47378" y="2899182"/>
            <a:ext cx="10963714" cy="263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This program was inspired by a young person named Erika. Erika was a bright light who, sadly, lost her battle with depression in 2004, at age 14.</a:t>
            </a:r>
          </a:p>
          <a:p>
            <a:pPr algn="ctr">
              <a:lnSpc>
                <a:spcPts val="5319"/>
              </a:lnSpc>
            </a:pPr>
            <a:endParaRPr lang="en-US" sz="3799">
              <a:solidFill>
                <a:srgbClr val="FEFEFE"/>
              </a:solidFill>
              <a:latin typeface="Adelle 2"/>
              <a:ea typeface="Adelle 2"/>
              <a:cs typeface="Adelle 2"/>
              <a:sym typeface="Adelle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32983" y="5660162"/>
            <a:ext cx="11392504" cy="263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u="sng">
                <a:solidFill>
                  <a:srgbClr val="FED100"/>
                </a:solidFill>
                <a:latin typeface="Adelle 2"/>
                <a:ea typeface="Adelle 2"/>
                <a:cs typeface="Adelle 2"/>
                <a:sym typeface="Adelle 2"/>
              </a:rPr>
              <a:t>Erika's Lighthouse was founded in her honor</a:t>
            </a:r>
            <a:r>
              <a:rPr lang="en-US" sz="3800">
                <a:solidFill>
                  <a:srgbClr val="FED100"/>
                </a:solidFill>
                <a:latin typeface="Adelle 2"/>
                <a:ea typeface="Adelle 2"/>
                <a:cs typeface="Adelle 2"/>
                <a:sym typeface="Adelle 2"/>
              </a:rPr>
              <a:t> and is dedicated to helping other young people learn about depression and overcome the stigma surrounding mental health disorders.</a:t>
            </a:r>
          </a:p>
        </p:txBody>
      </p:sp>
      <p:sp>
        <p:nvSpPr>
          <p:cNvPr id="5" name="Freeform 5"/>
          <p:cNvSpPr/>
          <p:nvPr/>
        </p:nvSpPr>
        <p:spPr>
          <a:xfrm rot="-118389">
            <a:off x="1495508" y="1972570"/>
            <a:ext cx="15405915" cy="728280"/>
          </a:xfrm>
          <a:custGeom>
            <a:avLst/>
            <a:gdLst/>
            <a:ahLst/>
            <a:cxnLst/>
            <a:rect l="l" t="t" r="r" b="b"/>
            <a:pathLst>
              <a:path w="15405915" h="728280">
                <a:moveTo>
                  <a:pt x="0" y="0"/>
                </a:moveTo>
                <a:lnTo>
                  <a:pt x="15405915" y="0"/>
                </a:lnTo>
                <a:lnTo>
                  <a:pt x="15405915" y="728280"/>
                </a:lnTo>
                <a:lnTo>
                  <a:pt x="0" y="72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33920" y="7375376"/>
            <a:ext cx="3050759" cy="3050759"/>
          </a:xfrm>
          <a:custGeom>
            <a:avLst/>
            <a:gdLst/>
            <a:ahLst/>
            <a:cxnLst/>
            <a:rect l="l" t="t" r="r" b="b"/>
            <a:pathLst>
              <a:path w="3050759" h="3050759">
                <a:moveTo>
                  <a:pt x="0" y="0"/>
                </a:moveTo>
                <a:lnTo>
                  <a:pt x="3050760" y="0"/>
                </a:lnTo>
                <a:lnTo>
                  <a:pt x="3050760" y="3050759"/>
                </a:lnTo>
                <a:lnTo>
                  <a:pt x="0" y="30507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93642" y="2053947"/>
            <a:ext cx="11300719" cy="6465971"/>
            <a:chOff x="0" y="0"/>
            <a:chExt cx="15067625" cy="86212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7662" cy="8621268"/>
            </a:xfrm>
            <a:custGeom>
              <a:avLst/>
              <a:gdLst/>
              <a:ahLst/>
              <a:cxnLst/>
              <a:rect l="l" t="t" r="r" b="b"/>
              <a:pathLst>
                <a:path w="15067662" h="8621268">
                  <a:moveTo>
                    <a:pt x="0" y="0"/>
                  </a:moveTo>
                  <a:lnTo>
                    <a:pt x="15067662" y="0"/>
                  </a:lnTo>
                  <a:lnTo>
                    <a:pt x="15067662" y="8621268"/>
                  </a:lnTo>
                  <a:lnTo>
                    <a:pt x="0" y="86212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50614" y="427803"/>
            <a:ext cx="5586772" cy="102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2"/>
              </a:lnSpc>
            </a:pPr>
            <a:r>
              <a:rPr lang="en-US" sz="4800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Video Segment #1</a:t>
            </a:r>
            <a:r>
              <a:rPr lang="en-US" sz="4800">
                <a:solidFill>
                  <a:srgbClr val="000000"/>
                </a:solidFill>
                <a:latin typeface="Open Sans 1 Light"/>
                <a:ea typeface="Open Sans 1 Light"/>
                <a:cs typeface="Open Sans 1 Light"/>
                <a:sym typeface="Open Sans 1 Light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5321052" y="2356611"/>
            <a:ext cx="7645896" cy="3504368"/>
          </a:xfrm>
          <a:custGeom>
            <a:avLst/>
            <a:gdLst/>
            <a:ahLst/>
            <a:cxnLst/>
            <a:rect l="l" t="t" r="r" b="b"/>
            <a:pathLst>
              <a:path w="7645896" h="3504368">
                <a:moveTo>
                  <a:pt x="0" y="0"/>
                </a:moveTo>
                <a:lnTo>
                  <a:pt x="7645896" y="0"/>
                </a:lnTo>
                <a:lnTo>
                  <a:pt x="7645896" y="3504368"/>
                </a:lnTo>
                <a:lnTo>
                  <a:pt x="0" y="3504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57418" y="5499029"/>
            <a:ext cx="10573164" cy="2418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6"/>
              </a:lnSpc>
            </a:pPr>
            <a:r>
              <a:rPr lang="en-US" sz="5649" u="sng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  <a:hlinkClick r:id="rId3" tooltip="https://vimeo.com/938720763/8269032176?share=copy"/>
              </a:rPr>
              <a:t>Level II: Depression Awareness</a:t>
            </a:r>
          </a:p>
          <a:p>
            <a:pPr algn="ctr">
              <a:lnSpc>
                <a:spcPts val="9490"/>
              </a:lnSpc>
            </a:pPr>
            <a:r>
              <a:rPr lang="en-US" sz="5650" u="sng">
                <a:solidFill>
                  <a:srgbClr val="434345"/>
                </a:solidFill>
                <a:latin typeface="Arial"/>
                <a:ea typeface="Arial"/>
                <a:cs typeface="Arial"/>
                <a:sym typeface="Arial"/>
                <a:hlinkClick r:id="rId3" tooltip="https://vimeo.com/938720763/8269032176?share=copy"/>
              </a:rPr>
              <a:t>Signs &amp; Symptoms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987071" y="-2731362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4117176" y="2750178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05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91156" y="1289821"/>
            <a:ext cx="11705687" cy="138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6398">
                <a:solidFill>
                  <a:srgbClr val="4343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Discussion Questions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5322" y="3901589"/>
            <a:ext cx="3301500" cy="146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1"/>
              </a:lnSpc>
            </a:pPr>
            <a:r>
              <a:rPr lang="en-US" sz="2878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How common is depression in teens?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5322" y="5950466"/>
            <a:ext cx="3292800" cy="245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1"/>
              </a:lnSpc>
            </a:pPr>
            <a:r>
              <a:rPr lang="en-US" sz="2878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Can you tell by someone's appearance that they have depression?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60515" y="3774940"/>
            <a:ext cx="3782614" cy="118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5"/>
              </a:lnSpc>
            </a:pPr>
            <a:r>
              <a:rPr lang="en-US" sz="2914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Is depression a risk factor for suicide?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5231" y="6136371"/>
            <a:ext cx="3736200" cy="245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1"/>
              </a:lnSpc>
            </a:pPr>
            <a:r>
              <a:rPr lang="en-US" sz="2878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Does this mean that anyone who experiences stress will be diagnosed with depression?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73981" y="6421423"/>
            <a:ext cx="3945300" cy="259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3038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If there is a history of depression in your family, does that mean you will develop it 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72036" y="3992707"/>
            <a:ext cx="297493" cy="285053"/>
          </a:xfrm>
          <a:custGeom>
            <a:avLst/>
            <a:gdLst/>
            <a:ahLst/>
            <a:cxnLst/>
            <a:rect l="l" t="t" r="r" b="b"/>
            <a:pathLst>
              <a:path w="297493" h="285053">
                <a:moveTo>
                  <a:pt x="0" y="0"/>
                </a:moveTo>
                <a:lnTo>
                  <a:pt x="297493" y="0"/>
                </a:lnTo>
                <a:lnTo>
                  <a:pt x="297493" y="285053"/>
                </a:lnTo>
                <a:lnTo>
                  <a:pt x="0" y="285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2036" y="6183995"/>
            <a:ext cx="297493" cy="285053"/>
          </a:xfrm>
          <a:custGeom>
            <a:avLst/>
            <a:gdLst/>
            <a:ahLst/>
            <a:cxnLst/>
            <a:rect l="l" t="t" r="r" b="b"/>
            <a:pathLst>
              <a:path w="297493" h="285053">
                <a:moveTo>
                  <a:pt x="0" y="0"/>
                </a:moveTo>
                <a:lnTo>
                  <a:pt x="297493" y="0"/>
                </a:lnTo>
                <a:lnTo>
                  <a:pt x="297493" y="285053"/>
                </a:lnTo>
                <a:lnTo>
                  <a:pt x="0" y="285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14276" y="3949214"/>
            <a:ext cx="297493" cy="285053"/>
          </a:xfrm>
          <a:custGeom>
            <a:avLst/>
            <a:gdLst/>
            <a:ahLst/>
            <a:cxnLst/>
            <a:rect l="l" t="t" r="r" b="b"/>
            <a:pathLst>
              <a:path w="297493" h="285053">
                <a:moveTo>
                  <a:pt x="0" y="0"/>
                </a:moveTo>
                <a:lnTo>
                  <a:pt x="297493" y="0"/>
                </a:lnTo>
                <a:lnTo>
                  <a:pt x="297493" y="285052"/>
                </a:lnTo>
                <a:lnTo>
                  <a:pt x="0" y="285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63022" y="6183995"/>
            <a:ext cx="297493" cy="285053"/>
          </a:xfrm>
          <a:custGeom>
            <a:avLst/>
            <a:gdLst/>
            <a:ahLst/>
            <a:cxnLst/>
            <a:rect l="l" t="t" r="r" b="b"/>
            <a:pathLst>
              <a:path w="297493" h="285053">
                <a:moveTo>
                  <a:pt x="0" y="0"/>
                </a:moveTo>
                <a:lnTo>
                  <a:pt x="297493" y="0"/>
                </a:lnTo>
                <a:lnTo>
                  <a:pt x="297493" y="285053"/>
                </a:lnTo>
                <a:lnTo>
                  <a:pt x="0" y="285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039155" y="6469048"/>
            <a:ext cx="297493" cy="285052"/>
          </a:xfrm>
          <a:custGeom>
            <a:avLst/>
            <a:gdLst/>
            <a:ahLst/>
            <a:cxnLst/>
            <a:rect l="l" t="t" r="r" b="b"/>
            <a:pathLst>
              <a:path w="297493" h="285052">
                <a:moveTo>
                  <a:pt x="0" y="0"/>
                </a:moveTo>
                <a:lnTo>
                  <a:pt x="297493" y="0"/>
                </a:lnTo>
                <a:lnTo>
                  <a:pt x="297493" y="285052"/>
                </a:lnTo>
                <a:lnTo>
                  <a:pt x="0" y="285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343279" y="4087608"/>
            <a:ext cx="3736200" cy="146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1"/>
              </a:lnSpc>
            </a:pPr>
            <a:r>
              <a:rPr lang="en-US" sz="2878">
                <a:solidFill>
                  <a:srgbClr val="434345"/>
                </a:solidFill>
                <a:latin typeface="Open Sans 1"/>
                <a:ea typeface="Open Sans 1"/>
                <a:cs typeface="Open Sans 1"/>
                <a:sym typeface="Open Sans 1"/>
              </a:rPr>
              <a:t>What are the signs and symptoms of depression?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890409" y="4135233"/>
            <a:ext cx="297493" cy="285053"/>
          </a:xfrm>
          <a:custGeom>
            <a:avLst/>
            <a:gdLst/>
            <a:ahLst/>
            <a:cxnLst/>
            <a:rect l="l" t="t" r="r" b="b"/>
            <a:pathLst>
              <a:path w="297493" h="285053">
                <a:moveTo>
                  <a:pt x="0" y="0"/>
                </a:moveTo>
                <a:lnTo>
                  <a:pt x="297493" y="0"/>
                </a:lnTo>
                <a:lnTo>
                  <a:pt x="297493" y="285053"/>
                </a:lnTo>
                <a:lnTo>
                  <a:pt x="0" y="285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5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1490" y="6477943"/>
            <a:ext cx="3463755" cy="3348985"/>
          </a:xfrm>
          <a:custGeom>
            <a:avLst/>
            <a:gdLst/>
            <a:ahLst/>
            <a:cxnLst/>
            <a:rect l="l" t="t" r="r" b="b"/>
            <a:pathLst>
              <a:path w="3463755" h="3348985">
                <a:moveTo>
                  <a:pt x="0" y="0"/>
                </a:moveTo>
                <a:lnTo>
                  <a:pt x="3463755" y="0"/>
                </a:lnTo>
                <a:lnTo>
                  <a:pt x="3463755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27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197883" y="2566811"/>
            <a:ext cx="3370969" cy="3370969"/>
          </a:xfrm>
          <a:custGeom>
            <a:avLst/>
            <a:gdLst/>
            <a:ahLst/>
            <a:cxnLst/>
            <a:rect l="l" t="t" r="r" b="b"/>
            <a:pathLst>
              <a:path w="3370969" h="3370969">
                <a:moveTo>
                  <a:pt x="0" y="0"/>
                </a:moveTo>
                <a:lnTo>
                  <a:pt x="3370969" y="0"/>
                </a:lnTo>
                <a:lnTo>
                  <a:pt x="3370969" y="3370969"/>
                </a:lnTo>
                <a:lnTo>
                  <a:pt x="0" y="3370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0" cap="sq">
            <a:solidFill>
              <a:srgbClr val="FEFEFE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8902900" y="4463798"/>
            <a:ext cx="3866708" cy="3348985"/>
          </a:xfrm>
          <a:custGeom>
            <a:avLst/>
            <a:gdLst/>
            <a:ahLst/>
            <a:cxnLst/>
            <a:rect l="l" t="t" r="r" b="b"/>
            <a:pathLst>
              <a:path w="3866708" h="3348985">
                <a:moveTo>
                  <a:pt x="0" y="0"/>
                </a:moveTo>
                <a:lnTo>
                  <a:pt x="3866708" y="0"/>
                </a:lnTo>
                <a:lnTo>
                  <a:pt x="3866708" y="3348985"/>
                </a:lnTo>
                <a:lnTo>
                  <a:pt x="0" y="3348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39"/>
            </a:stretch>
          </a:blipFill>
          <a:ln w="123825" cap="sq">
            <a:solidFill>
              <a:srgbClr val="FEFEFE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118389">
            <a:off x="4466229" y="1908983"/>
            <a:ext cx="8873342" cy="419467"/>
          </a:xfrm>
          <a:custGeom>
            <a:avLst/>
            <a:gdLst/>
            <a:ahLst/>
            <a:cxnLst/>
            <a:rect l="l" t="t" r="r" b="b"/>
            <a:pathLst>
              <a:path w="8873342" h="419467">
                <a:moveTo>
                  <a:pt x="0" y="0"/>
                </a:moveTo>
                <a:lnTo>
                  <a:pt x="8873342" y="0"/>
                </a:lnTo>
                <a:lnTo>
                  <a:pt x="8873342" y="419467"/>
                </a:lnTo>
                <a:lnTo>
                  <a:pt x="0" y="419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93592" y="557985"/>
            <a:ext cx="12100815" cy="126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3"/>
                <a:ea typeface="Open Sans 3"/>
                <a:cs typeface="Open Sans 3"/>
                <a:sym typeface="Open Sans 3"/>
              </a:rPr>
              <a:t>Break into Small Groups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27781"/>
            <a:ext cx="6848263" cy="643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5"/>
              </a:lnSpc>
            </a:pP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Using your Student Workbook, choose </a:t>
            </a:r>
            <a:r>
              <a:rPr lang="en-US" sz="41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two</a:t>
            </a: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student stories to watch.</a:t>
            </a:r>
          </a:p>
          <a:p>
            <a:pPr algn="ctr">
              <a:lnSpc>
                <a:spcPts val="1848"/>
              </a:lnSpc>
            </a:pPr>
            <a:endParaRPr lang="en-US" sz="4199">
              <a:solidFill>
                <a:srgbClr val="FEFEF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>
              <a:lnSpc>
                <a:spcPts val="7055"/>
              </a:lnSpc>
            </a:pP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 you watch, write down the </a:t>
            </a:r>
            <a:r>
              <a:rPr lang="en-US" sz="41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signs and symptoms</a:t>
            </a:r>
            <a:r>
              <a:rPr lang="en-US" sz="4199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that the students experienced. </a:t>
            </a:r>
          </a:p>
        </p:txBody>
      </p:sp>
      <p:sp>
        <p:nvSpPr>
          <p:cNvPr id="8" name="Freeform 8"/>
          <p:cNvSpPr/>
          <p:nvPr/>
        </p:nvSpPr>
        <p:spPr>
          <a:xfrm rot="-5400000">
            <a:off x="16250227" y="3995980"/>
            <a:ext cx="2018146" cy="512631"/>
          </a:xfrm>
          <a:custGeom>
            <a:avLst/>
            <a:gdLst/>
            <a:ahLst/>
            <a:cxnLst/>
            <a:rect l="l" t="t" r="r" b="b"/>
            <a:pathLst>
              <a:path w="2018146" h="512631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6243488" y="8391822"/>
            <a:ext cx="2018146" cy="512631"/>
          </a:xfrm>
          <a:custGeom>
            <a:avLst/>
            <a:gdLst/>
            <a:ahLst/>
            <a:cxnLst/>
            <a:rect l="l" t="t" r="r" b="b"/>
            <a:pathLst>
              <a:path w="2018146" h="512631">
                <a:moveTo>
                  <a:pt x="0" y="0"/>
                </a:moveTo>
                <a:lnTo>
                  <a:pt x="2018146" y="0"/>
                </a:lnTo>
                <a:lnTo>
                  <a:pt x="2018146" y="512630"/>
                </a:lnTo>
                <a:lnTo>
                  <a:pt x="0" y="5126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291113" y="6193901"/>
            <a:ext cx="2018146" cy="512631"/>
          </a:xfrm>
          <a:custGeom>
            <a:avLst/>
            <a:gdLst/>
            <a:ahLst/>
            <a:cxnLst/>
            <a:rect l="l" t="t" r="r" b="b"/>
            <a:pathLst>
              <a:path w="2018146" h="512631">
                <a:moveTo>
                  <a:pt x="0" y="0"/>
                </a:moveTo>
                <a:lnTo>
                  <a:pt x="2018146" y="0"/>
                </a:lnTo>
                <a:lnTo>
                  <a:pt x="2018146" y="512631"/>
                </a:lnTo>
                <a:lnTo>
                  <a:pt x="0" y="512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816503" y="-2675951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7" y="0"/>
                </a:lnTo>
                <a:lnTo>
                  <a:pt x="8305627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76850" y="4275977"/>
            <a:ext cx="12534300" cy="3281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4200">
                <a:solidFill>
                  <a:srgbClr val="434345"/>
                </a:solidFill>
                <a:latin typeface="Adelle 3"/>
                <a:ea typeface="Adelle 3"/>
                <a:cs typeface="Adelle 3"/>
                <a:sym typeface="Adelle 3"/>
              </a:rPr>
              <a:t>What were the students’ signs and symptoms? </a:t>
            </a:r>
          </a:p>
          <a:p>
            <a:pPr algn="l">
              <a:lnSpc>
                <a:spcPts val="7056"/>
              </a:lnSpc>
            </a:pPr>
            <a:endParaRPr lang="en-US" sz="4200">
              <a:solidFill>
                <a:srgbClr val="434345"/>
              </a:solidFill>
              <a:latin typeface="Adelle 3"/>
              <a:ea typeface="Adelle 3"/>
              <a:cs typeface="Adelle 3"/>
              <a:sym typeface="Adelle 3"/>
            </a:endParaRPr>
          </a:p>
          <a:p>
            <a:pPr algn="ctr">
              <a:lnSpc>
                <a:spcPts val="5795"/>
              </a:lnSpc>
            </a:pPr>
            <a:r>
              <a:rPr lang="en-US" sz="4200">
                <a:solidFill>
                  <a:srgbClr val="434345"/>
                </a:solidFill>
                <a:latin typeface="Adelle 3"/>
                <a:ea typeface="Adelle 3"/>
                <a:cs typeface="Adelle 3"/>
                <a:sym typeface="Adelle 3"/>
              </a:rPr>
              <a:t>Did you notice any similarities or differences between the students’ experiences?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91156" y="1658086"/>
            <a:ext cx="11705687" cy="13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4343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Discussion</a:t>
            </a:r>
          </a:p>
        </p:txBody>
      </p:sp>
      <p:sp>
        <p:nvSpPr>
          <p:cNvPr id="5" name="Freeform 5"/>
          <p:cNvSpPr/>
          <p:nvPr/>
        </p:nvSpPr>
        <p:spPr>
          <a:xfrm rot="-118389">
            <a:off x="4117176" y="3183210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>
                <a:moveTo>
                  <a:pt x="0" y="0"/>
                </a:moveTo>
                <a:lnTo>
                  <a:pt x="9663075" y="0"/>
                </a:lnTo>
                <a:lnTo>
                  <a:pt x="9663075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780507" y="-289194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80478" y="931781"/>
            <a:ext cx="11705687" cy="13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4343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Symptoms</a:t>
            </a:r>
          </a:p>
        </p:txBody>
      </p:sp>
      <p:sp>
        <p:nvSpPr>
          <p:cNvPr id="4" name="Freeform 4"/>
          <p:cNvSpPr/>
          <p:nvPr/>
        </p:nvSpPr>
        <p:spPr>
          <a:xfrm rot="-118389">
            <a:off x="4101784" y="2456905"/>
            <a:ext cx="9663074" cy="456800"/>
          </a:xfrm>
          <a:custGeom>
            <a:avLst/>
            <a:gdLst/>
            <a:ahLst/>
            <a:cxnLst/>
            <a:rect l="l" t="t" r="r" b="b"/>
            <a:pathLst>
              <a:path w="9663074" h="456800">
                <a:moveTo>
                  <a:pt x="0" y="0"/>
                </a:moveTo>
                <a:lnTo>
                  <a:pt x="9663074" y="0"/>
                </a:lnTo>
                <a:lnTo>
                  <a:pt x="9663074" y="456800"/>
                </a:lnTo>
                <a:lnTo>
                  <a:pt x="0" y="45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61949" y="38524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87804" y="3978333"/>
            <a:ext cx="3863090" cy="3863090"/>
          </a:xfrm>
          <a:custGeom>
            <a:avLst/>
            <a:gdLst/>
            <a:ahLst/>
            <a:cxnLst/>
            <a:rect l="l" t="t" r="r" b="b"/>
            <a:pathLst>
              <a:path w="3863090" h="3863090">
                <a:moveTo>
                  <a:pt x="0" y="0"/>
                </a:moveTo>
                <a:lnTo>
                  <a:pt x="3863090" y="0"/>
                </a:lnTo>
                <a:lnTo>
                  <a:pt x="3863090" y="3863091"/>
                </a:lnTo>
                <a:lnTo>
                  <a:pt x="0" y="3863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643592">
            <a:off x="12843632" y="4989180"/>
            <a:ext cx="2481051" cy="3390528"/>
            <a:chOff x="0" y="0"/>
            <a:chExt cx="3308068" cy="4520704"/>
          </a:xfrm>
        </p:grpSpPr>
        <p:sp>
          <p:nvSpPr>
            <p:cNvPr id="8" name="TextBox 8"/>
            <p:cNvSpPr txBox="1"/>
            <p:nvPr/>
          </p:nvSpPr>
          <p:spPr>
            <a:xfrm>
              <a:off x="0" y="38100"/>
              <a:ext cx="3308068" cy="3077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2492" spc="24">
                  <a:solidFill>
                    <a:srgbClr val="434345"/>
                  </a:solidFill>
                  <a:latin typeface="Adelle 2"/>
                  <a:ea typeface="Adelle 2"/>
                  <a:cs typeface="Adelle 2"/>
                  <a:sym typeface="Adelle 2"/>
                </a:rPr>
                <a:t>5 or more of these symptoms must be present every day for at least 2 weeks or more </a:t>
              </a:r>
            </a:p>
            <a:p>
              <a:pPr algn="ctr">
                <a:lnSpc>
                  <a:spcPts val="2591"/>
                </a:lnSpc>
              </a:pPr>
              <a:endParaRPr lang="en-US" sz="2492" spc="24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67814"/>
              <a:ext cx="3308068" cy="252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72497" y="3128188"/>
            <a:ext cx="8954355" cy="593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Depressed mood, sadness, or irritability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Loss of interest or pleasure in activities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Change in weight or appetite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Change in sleep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Feeling sped up or slowed down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Fatigue or loss of energy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Feelings of worthlessness or guilt</a:t>
            </a:r>
          </a:p>
          <a:p>
            <a:pPr marL="676572" lvl="1" indent="-338286" algn="l">
              <a:lnSpc>
                <a:spcPts val="5264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Trouble concentrating or making decisions</a:t>
            </a:r>
          </a:p>
          <a:p>
            <a:pPr marL="676572" lvl="1" indent="-338286" algn="l">
              <a:lnSpc>
                <a:spcPts val="5265"/>
              </a:lnSpc>
              <a:buFont typeface="Arial"/>
              <a:buChar char="•"/>
            </a:pPr>
            <a:r>
              <a:rPr lang="en-US" sz="3133">
                <a:solidFill>
                  <a:srgbClr val="434345"/>
                </a:solidFill>
                <a:latin typeface="Adelle 2"/>
                <a:ea typeface="Adelle 2"/>
                <a:cs typeface="Adelle 2"/>
                <a:sym typeface="Adelle 2"/>
              </a:rPr>
              <a:t>Thoughts of death or acts of self-harm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526" y="4172129"/>
            <a:ext cx="5237186" cy="3243607"/>
          </a:xfrm>
          <a:custGeom>
            <a:avLst/>
            <a:gdLst/>
            <a:ahLst/>
            <a:cxnLst/>
            <a:rect l="l" t="t" r="r" b="b"/>
            <a:pathLst>
              <a:path w="5237186" h="3243607">
                <a:moveTo>
                  <a:pt x="0" y="0"/>
                </a:moveTo>
                <a:lnTo>
                  <a:pt x="5237187" y="0"/>
                </a:lnTo>
                <a:lnTo>
                  <a:pt x="5237187" y="3243607"/>
                </a:lnTo>
                <a:lnTo>
                  <a:pt x="0" y="3243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64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19241" y="4219341"/>
            <a:ext cx="4791598" cy="3196395"/>
          </a:xfrm>
          <a:custGeom>
            <a:avLst/>
            <a:gdLst/>
            <a:ahLst/>
            <a:cxnLst/>
            <a:rect l="l" t="t" r="r" b="b"/>
            <a:pathLst>
              <a:path w="4791598" h="3196395">
                <a:moveTo>
                  <a:pt x="0" y="0"/>
                </a:moveTo>
                <a:lnTo>
                  <a:pt x="4791598" y="0"/>
                </a:lnTo>
                <a:lnTo>
                  <a:pt x="4791598" y="3196395"/>
                </a:lnTo>
                <a:lnTo>
                  <a:pt x="0" y="31963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80463" y="4187195"/>
            <a:ext cx="4891028" cy="3260685"/>
          </a:xfrm>
          <a:custGeom>
            <a:avLst/>
            <a:gdLst/>
            <a:ahLst/>
            <a:cxnLst/>
            <a:rect l="l" t="t" r="r" b="b"/>
            <a:pathLst>
              <a:path w="4891028" h="3260685">
                <a:moveTo>
                  <a:pt x="0" y="0"/>
                </a:moveTo>
                <a:lnTo>
                  <a:pt x="4891028" y="0"/>
                </a:lnTo>
                <a:lnTo>
                  <a:pt x="4891028" y="3260686"/>
                </a:lnTo>
                <a:lnTo>
                  <a:pt x="0" y="32606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2675" y="1500557"/>
            <a:ext cx="14182650" cy="164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3"/>
              </a:lnSpc>
            </a:pPr>
            <a:r>
              <a:rPr lang="en-US" sz="48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When I say the words </a:t>
            </a:r>
            <a:r>
              <a:rPr lang="en-US" sz="4800">
                <a:solidFill>
                  <a:srgbClr val="FED1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Trusted Adult</a:t>
            </a:r>
            <a:r>
              <a:rPr lang="en-US" sz="4800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, what characteristics or traits come to mind?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77011" y="7667121"/>
            <a:ext cx="6345942" cy="126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0"/>
              </a:lnSpc>
            </a:pPr>
            <a:r>
              <a:rPr lang="en-US" sz="6398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Valid &amp; Reliable</a:t>
            </a:r>
          </a:p>
        </p:txBody>
      </p:sp>
      <p:sp>
        <p:nvSpPr>
          <p:cNvPr id="7" name="Freeform 7"/>
          <p:cNvSpPr/>
          <p:nvPr/>
        </p:nvSpPr>
        <p:spPr>
          <a:xfrm rot="-255364">
            <a:off x="4177860" y="8801540"/>
            <a:ext cx="9544245" cy="711480"/>
          </a:xfrm>
          <a:custGeom>
            <a:avLst/>
            <a:gdLst/>
            <a:ahLst/>
            <a:cxnLst/>
            <a:rect l="l" t="t" r="r" b="b"/>
            <a:pathLst>
              <a:path w="9544245" h="711480">
                <a:moveTo>
                  <a:pt x="0" y="0"/>
                </a:moveTo>
                <a:lnTo>
                  <a:pt x="9544245" y="0"/>
                </a:lnTo>
                <a:lnTo>
                  <a:pt x="9544245" y="711480"/>
                </a:lnTo>
                <a:lnTo>
                  <a:pt x="0" y="71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5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413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Adelle 1</vt:lpstr>
      <vt:lpstr>Open Sans 2 Bold</vt:lpstr>
      <vt:lpstr>Open Sans 1</vt:lpstr>
      <vt:lpstr>Arial</vt:lpstr>
      <vt:lpstr>Calibri</vt:lpstr>
      <vt:lpstr>Open Sans 1 Light</vt:lpstr>
      <vt:lpstr>Open Sans Light Bold</vt:lpstr>
      <vt:lpstr>Adelle 2</vt:lpstr>
      <vt:lpstr>Open Sans Light</vt:lpstr>
      <vt:lpstr>Open Sans 3</vt:lpstr>
      <vt:lpstr>Open Sans 1 Bold</vt:lpstr>
      <vt:lpstr>Open Sans 1 Bold Italics</vt:lpstr>
      <vt:lpstr>Adelle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Version of Level II LESSON ONE</dc:title>
  <cp:lastModifiedBy>Kristina Kins</cp:lastModifiedBy>
  <cp:revision>2</cp:revision>
  <dcterms:created xsi:type="dcterms:W3CDTF">2006-08-16T00:00:00Z</dcterms:created>
  <dcterms:modified xsi:type="dcterms:W3CDTF">2024-07-22T19:11:54Z</dcterms:modified>
  <dc:identifier>DAGIgb8AF1E</dc:identifier>
</cp:coreProperties>
</file>