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Open Sans Light Bold" charset="1" panose="020B0806030504020204"/>
      <p:regular r:id="rId19"/>
    </p:embeddedFont>
    <p:embeddedFont>
      <p:font typeface="Adelle" charset="1" panose="02000803000000020004"/>
      <p:regular r:id="rId20"/>
    </p:embeddedFont>
    <p:embeddedFont>
      <p:font typeface="Open Sans 1 Bold Italics" charset="1" panose="00000000000000000000"/>
      <p:regular r:id="rId21"/>
    </p:embeddedFont>
    <p:embeddedFont>
      <p:font typeface="Open Sans 1 Bold" charset="1" panose="00000000000000000000"/>
      <p:regular r:id="rId22"/>
    </p:embeddedFont>
    <p:embeddedFont>
      <p:font typeface="Open Sans 1" charset="1" panose="00000000000000000000"/>
      <p:regular r:id="rId23"/>
    </p:embeddedFont>
    <p:embeddedFont>
      <p:font typeface="Open Sans Light" charset="1" panose="020B0306030504020204"/>
      <p:regular r:id="rId24"/>
    </p:embeddedFont>
    <p:embeddedFont>
      <p:font typeface="Arial" charset="1" panose="020B0502020202020204"/>
      <p:regular r:id="rId25"/>
    </p:embeddedFont>
    <p:embeddedFont>
      <p:font typeface="Open Sans 3 Bold" charset="1" panose="020B0806030504020204"/>
      <p:regular r:id="rId26"/>
    </p:embeddedFont>
    <p:embeddedFont>
      <p:font typeface="Open Sans 4" charset="1" panose="020B0806030504020204"/>
      <p:regular r:id="rId27"/>
    </p:embeddedFont>
    <p:embeddedFont>
      <p:font typeface="Open Sans 2" charset="1" panose="020B0706030804020204"/>
      <p:regular r:id="rId28"/>
    </p:embeddedFont>
    <p:embeddedFont>
      <p:font typeface="Merriweather Bold" charset="1" panose="000008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43.png" Type="http://schemas.openxmlformats.org/officeDocument/2006/relationships/image"/><Relationship Id="rId8" Target="../media/image4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http://elhmspost.info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3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https://vimeo.com/938726628/f4c9fa957f?share=copy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jpe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jpeg" Type="http://schemas.openxmlformats.org/officeDocument/2006/relationships/image"/><Relationship Id="rId7" Target="../media/image3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6392" y="1174450"/>
            <a:ext cx="7853380" cy="3600647"/>
          </a:xfrm>
          <a:custGeom>
            <a:avLst/>
            <a:gdLst/>
            <a:ahLst/>
            <a:cxnLst/>
            <a:rect r="r" b="b" t="t" l="l"/>
            <a:pathLst>
              <a:path h="3600647" w="7853380">
                <a:moveTo>
                  <a:pt x="0" y="0"/>
                </a:moveTo>
                <a:lnTo>
                  <a:pt x="7853381" y="0"/>
                </a:lnTo>
                <a:lnTo>
                  <a:pt x="7853381" y="3600647"/>
                </a:lnTo>
                <a:lnTo>
                  <a:pt x="0" y="360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51019" y="1242775"/>
            <a:ext cx="6098788" cy="7064644"/>
          </a:xfrm>
          <a:custGeom>
            <a:avLst/>
            <a:gdLst/>
            <a:ahLst/>
            <a:cxnLst/>
            <a:rect r="r" b="b" t="t" l="l"/>
            <a:pathLst>
              <a:path h="7064644" w="6098788">
                <a:moveTo>
                  <a:pt x="0" y="0"/>
                </a:moveTo>
                <a:lnTo>
                  <a:pt x="6098788" y="0"/>
                </a:lnTo>
                <a:lnTo>
                  <a:pt x="6098788" y="7064644"/>
                </a:lnTo>
                <a:lnTo>
                  <a:pt x="0" y="7064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275" t="0" r="-4058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31142" y="7003476"/>
            <a:ext cx="7481835" cy="1466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360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Coping Strategies</a:t>
            </a:r>
          </a:p>
          <a:p>
            <a:pPr algn="ctr">
              <a:lnSpc>
                <a:spcPts val="6048"/>
              </a:lnSpc>
            </a:pPr>
            <a:r>
              <a:rPr lang="en-US" sz="360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LESSON THREE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0900" y="4381219"/>
            <a:ext cx="9522319" cy="2313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6"/>
              </a:lnSpc>
            </a:pPr>
            <a:r>
              <a:rPr lang="en-US" sz="5649">
                <a:solidFill>
                  <a:srgbClr val="434345"/>
                </a:solidFill>
                <a:latin typeface="Adelle"/>
                <a:ea typeface="Adelle"/>
                <a:cs typeface="Adelle"/>
                <a:sym typeface="Adelle"/>
              </a:rPr>
              <a:t>Level II: </a:t>
            </a:r>
          </a:p>
          <a:p>
            <a:pPr algn="ctr">
              <a:lnSpc>
                <a:spcPts val="9490"/>
              </a:lnSpc>
            </a:pPr>
            <a:r>
              <a:rPr lang="en-US" sz="5649">
                <a:solidFill>
                  <a:srgbClr val="434345"/>
                </a:solidFill>
                <a:latin typeface="Adelle"/>
                <a:ea typeface="Adelle"/>
                <a:cs typeface="Adelle"/>
                <a:sym typeface="Adelle"/>
              </a:rPr>
              <a:t>Depression Awareness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0900" y="9299872"/>
            <a:ext cx="17066200" cy="54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2700">
                <a:solidFill>
                  <a:srgbClr val="FED100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To edit/customize this slideshow, please make a copy &amp; save it to your computer.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9178" y="1028700"/>
            <a:ext cx="5493258" cy="8229600"/>
          </a:xfrm>
          <a:custGeom>
            <a:avLst/>
            <a:gdLst/>
            <a:ahLst/>
            <a:cxnLst/>
            <a:rect r="r" b="b" t="t" l="l"/>
            <a:pathLst>
              <a:path h="8229600" w="5493258">
                <a:moveTo>
                  <a:pt x="0" y="0"/>
                </a:moveTo>
                <a:lnTo>
                  <a:pt x="5493258" y="0"/>
                </a:lnTo>
                <a:lnTo>
                  <a:pt x="54932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428950" y="5887427"/>
            <a:ext cx="5563562" cy="3908403"/>
          </a:xfrm>
          <a:custGeom>
            <a:avLst/>
            <a:gdLst/>
            <a:ahLst/>
            <a:cxnLst/>
            <a:rect r="r" b="b" t="t" l="l"/>
            <a:pathLst>
              <a:path h="3908403" w="5563562">
                <a:moveTo>
                  <a:pt x="0" y="0"/>
                </a:moveTo>
                <a:lnTo>
                  <a:pt x="5563563" y="0"/>
                </a:lnTo>
                <a:lnTo>
                  <a:pt x="5563563" y="3908403"/>
                </a:lnTo>
                <a:lnTo>
                  <a:pt x="0" y="39084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517886" y="1002339"/>
            <a:ext cx="6755437" cy="4745695"/>
          </a:xfrm>
          <a:custGeom>
            <a:avLst/>
            <a:gdLst/>
            <a:ahLst/>
            <a:cxnLst/>
            <a:rect r="r" b="b" t="t" l="l"/>
            <a:pathLst>
              <a:path h="4745695" w="6755437">
                <a:moveTo>
                  <a:pt x="0" y="0"/>
                </a:moveTo>
                <a:lnTo>
                  <a:pt x="6755437" y="0"/>
                </a:lnTo>
                <a:lnTo>
                  <a:pt x="6755437" y="4745695"/>
                </a:lnTo>
                <a:lnTo>
                  <a:pt x="0" y="4745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365939" y="6141284"/>
            <a:ext cx="1427914" cy="968386"/>
          </a:xfrm>
          <a:custGeom>
            <a:avLst/>
            <a:gdLst/>
            <a:ahLst/>
            <a:cxnLst/>
            <a:rect r="r" b="b" t="t" l="l"/>
            <a:pathLst>
              <a:path h="968386" w="1427914">
                <a:moveTo>
                  <a:pt x="0" y="0"/>
                </a:moveTo>
                <a:lnTo>
                  <a:pt x="1427914" y="0"/>
                </a:lnTo>
                <a:lnTo>
                  <a:pt x="1427914" y="968385"/>
                </a:lnTo>
                <a:lnTo>
                  <a:pt x="0" y="968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934840" y="2046241"/>
            <a:ext cx="5921528" cy="259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54">
                <a:solidFill>
                  <a:srgbClr val="FF585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How do you know you are stressed? How do you experience it in your body?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895604" y="6568326"/>
            <a:ext cx="4630254" cy="248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7"/>
              </a:lnSpc>
            </a:pPr>
            <a:r>
              <a:rPr lang="en-US" sz="3600">
                <a:solidFill>
                  <a:srgbClr val="FF585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Why is it important to be aware of your own personal stress indicators?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564598" y="4637457"/>
            <a:ext cx="1427914" cy="968386"/>
          </a:xfrm>
          <a:custGeom>
            <a:avLst/>
            <a:gdLst/>
            <a:ahLst/>
            <a:cxnLst/>
            <a:rect r="r" b="b" t="t" l="l"/>
            <a:pathLst>
              <a:path h="968386" w="1427914">
                <a:moveTo>
                  <a:pt x="0" y="0"/>
                </a:moveTo>
                <a:lnTo>
                  <a:pt x="1427915" y="0"/>
                </a:lnTo>
                <a:lnTo>
                  <a:pt x="1427915" y="968385"/>
                </a:lnTo>
                <a:lnTo>
                  <a:pt x="0" y="968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99343" y="7500194"/>
            <a:ext cx="694510" cy="471004"/>
          </a:xfrm>
          <a:custGeom>
            <a:avLst/>
            <a:gdLst/>
            <a:ahLst/>
            <a:cxnLst/>
            <a:rect r="r" b="b" t="t" l="l"/>
            <a:pathLst>
              <a:path h="471004" w="694510">
                <a:moveTo>
                  <a:pt x="0" y="0"/>
                </a:moveTo>
                <a:lnTo>
                  <a:pt x="694510" y="0"/>
                </a:lnTo>
                <a:lnTo>
                  <a:pt x="694510" y="471004"/>
                </a:lnTo>
                <a:lnTo>
                  <a:pt x="0" y="471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64598" y="3608696"/>
            <a:ext cx="694510" cy="471004"/>
          </a:xfrm>
          <a:custGeom>
            <a:avLst/>
            <a:gdLst/>
            <a:ahLst/>
            <a:cxnLst/>
            <a:rect r="r" b="b" t="t" l="l"/>
            <a:pathLst>
              <a:path h="471004" w="694510">
                <a:moveTo>
                  <a:pt x="0" y="0"/>
                </a:moveTo>
                <a:lnTo>
                  <a:pt x="694510" y="0"/>
                </a:lnTo>
                <a:lnTo>
                  <a:pt x="694510" y="471004"/>
                </a:lnTo>
                <a:lnTo>
                  <a:pt x="0" y="471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554383" y="3995381"/>
            <a:ext cx="525413" cy="356325"/>
          </a:xfrm>
          <a:custGeom>
            <a:avLst/>
            <a:gdLst/>
            <a:ahLst/>
            <a:cxnLst/>
            <a:rect r="r" b="b" t="t" l="l"/>
            <a:pathLst>
              <a:path h="356325" w="525413">
                <a:moveTo>
                  <a:pt x="0" y="0"/>
                </a:moveTo>
                <a:lnTo>
                  <a:pt x="525413" y="0"/>
                </a:lnTo>
                <a:lnTo>
                  <a:pt x="525413" y="356326"/>
                </a:lnTo>
                <a:lnTo>
                  <a:pt x="0" y="3563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51490" y="6477943"/>
            <a:ext cx="3463755" cy="3348985"/>
          </a:xfrm>
          <a:custGeom>
            <a:avLst/>
            <a:gdLst/>
            <a:ahLst/>
            <a:cxnLst/>
            <a:rect r="r" b="b" t="t" l="l"/>
            <a:pathLst>
              <a:path h="3348985" w="3463755">
                <a:moveTo>
                  <a:pt x="0" y="0"/>
                </a:moveTo>
                <a:lnTo>
                  <a:pt x="3463755" y="0"/>
                </a:lnTo>
                <a:lnTo>
                  <a:pt x="3463755" y="3348985"/>
                </a:lnTo>
                <a:lnTo>
                  <a:pt x="0" y="3348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427" r="0" b="0"/>
            </a:stretch>
          </a:blipFill>
          <a:ln w="123825" cap="sq">
            <a:solidFill>
              <a:srgbClr val="FEFEFE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197883" y="2566811"/>
            <a:ext cx="3370969" cy="3370969"/>
          </a:xfrm>
          <a:custGeom>
            <a:avLst/>
            <a:gdLst/>
            <a:ahLst/>
            <a:cxnLst/>
            <a:rect r="r" b="b" t="t" l="l"/>
            <a:pathLst>
              <a:path h="3370969" w="3370969">
                <a:moveTo>
                  <a:pt x="0" y="0"/>
                </a:moveTo>
                <a:lnTo>
                  <a:pt x="3370969" y="0"/>
                </a:lnTo>
                <a:lnTo>
                  <a:pt x="3370969" y="3370969"/>
                </a:lnTo>
                <a:lnTo>
                  <a:pt x="0" y="3370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95250" cap="sq">
            <a:solidFill>
              <a:srgbClr val="FEFEFE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902900" y="4463798"/>
            <a:ext cx="3866708" cy="3348985"/>
          </a:xfrm>
          <a:custGeom>
            <a:avLst/>
            <a:gdLst/>
            <a:ahLst/>
            <a:cxnLst/>
            <a:rect r="r" b="b" t="t" l="l"/>
            <a:pathLst>
              <a:path h="3348985" w="3866708">
                <a:moveTo>
                  <a:pt x="0" y="0"/>
                </a:moveTo>
                <a:lnTo>
                  <a:pt x="3866708" y="0"/>
                </a:lnTo>
                <a:lnTo>
                  <a:pt x="3866708" y="3348985"/>
                </a:lnTo>
                <a:lnTo>
                  <a:pt x="0" y="3348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339" r="0" b="0"/>
            </a:stretch>
          </a:blipFill>
          <a:ln w="123825" cap="sq">
            <a:solidFill>
              <a:srgbClr val="FEFEFE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-118389">
            <a:off x="4466229" y="1908983"/>
            <a:ext cx="8873342" cy="419467"/>
          </a:xfrm>
          <a:custGeom>
            <a:avLst/>
            <a:gdLst/>
            <a:ahLst/>
            <a:cxnLst/>
            <a:rect r="r" b="b" t="t" l="l"/>
            <a:pathLst>
              <a:path h="419467" w="8873342">
                <a:moveTo>
                  <a:pt x="0" y="0"/>
                </a:moveTo>
                <a:lnTo>
                  <a:pt x="8873342" y="0"/>
                </a:lnTo>
                <a:lnTo>
                  <a:pt x="8873342" y="419467"/>
                </a:lnTo>
                <a:lnTo>
                  <a:pt x="0" y="419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93592" y="557985"/>
            <a:ext cx="12100815" cy="126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50"/>
              </a:lnSpc>
            </a:pPr>
            <a:r>
              <a:rPr lang="en-US" sz="6398">
                <a:solidFill>
                  <a:srgbClr val="FEFEFE"/>
                </a:solidFill>
                <a:latin typeface="Open Sans 4"/>
                <a:ea typeface="Open Sans 4"/>
                <a:cs typeface="Open Sans 4"/>
                <a:sym typeface="Open Sans 4"/>
              </a:rPr>
              <a:t>Break into Small Groups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7507" y="2627271"/>
            <a:ext cx="6848263" cy="6430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5"/>
              </a:lnSpc>
            </a:pPr>
            <a:r>
              <a:rPr lang="en-US" sz="4199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Using your Student Workbook, choose </a:t>
            </a:r>
            <a:r>
              <a:rPr lang="en-US" sz="4199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two</a:t>
            </a:r>
            <a:r>
              <a:rPr lang="en-US" sz="4199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student stories to watch.</a:t>
            </a:r>
          </a:p>
          <a:p>
            <a:pPr algn="ctr">
              <a:lnSpc>
                <a:spcPts val="1848"/>
              </a:lnSpc>
            </a:pPr>
          </a:p>
          <a:p>
            <a:pPr algn="ctr">
              <a:lnSpc>
                <a:spcPts val="7055"/>
              </a:lnSpc>
            </a:pPr>
            <a:r>
              <a:rPr lang="en-US" sz="4199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 you watch, write down what </a:t>
            </a:r>
            <a:r>
              <a:rPr lang="en-US" sz="4199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coping strategies</a:t>
            </a:r>
            <a:r>
              <a:rPr lang="en-US" sz="4199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the student used to take care of their mental health.</a:t>
            </a:r>
            <a:r>
              <a:rPr lang="en-US" sz="4199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16250227" y="3995980"/>
            <a:ext cx="2018146" cy="512631"/>
          </a:xfrm>
          <a:custGeom>
            <a:avLst/>
            <a:gdLst/>
            <a:ahLst/>
            <a:cxnLst/>
            <a:rect r="r" b="b" t="t" l="l"/>
            <a:pathLst>
              <a:path h="512631" w="2018146">
                <a:moveTo>
                  <a:pt x="0" y="0"/>
                </a:moveTo>
                <a:lnTo>
                  <a:pt x="2018146" y="0"/>
                </a:lnTo>
                <a:lnTo>
                  <a:pt x="2018146" y="512631"/>
                </a:lnTo>
                <a:lnTo>
                  <a:pt x="0" y="5126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6243488" y="8391822"/>
            <a:ext cx="2018146" cy="512631"/>
          </a:xfrm>
          <a:custGeom>
            <a:avLst/>
            <a:gdLst/>
            <a:ahLst/>
            <a:cxnLst/>
            <a:rect r="r" b="b" t="t" l="l"/>
            <a:pathLst>
              <a:path h="512631" w="2018146">
                <a:moveTo>
                  <a:pt x="0" y="0"/>
                </a:moveTo>
                <a:lnTo>
                  <a:pt x="2018146" y="0"/>
                </a:lnTo>
                <a:lnTo>
                  <a:pt x="2018146" y="512630"/>
                </a:lnTo>
                <a:lnTo>
                  <a:pt x="0" y="5126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291113" y="6193901"/>
            <a:ext cx="2018146" cy="512631"/>
          </a:xfrm>
          <a:custGeom>
            <a:avLst/>
            <a:gdLst/>
            <a:ahLst/>
            <a:cxnLst/>
            <a:rect r="r" b="b" t="t" l="l"/>
            <a:pathLst>
              <a:path h="512631" w="2018146">
                <a:moveTo>
                  <a:pt x="0" y="0"/>
                </a:moveTo>
                <a:lnTo>
                  <a:pt x="2018146" y="0"/>
                </a:lnTo>
                <a:lnTo>
                  <a:pt x="2018146" y="512631"/>
                </a:lnTo>
                <a:lnTo>
                  <a:pt x="0" y="5126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412776" y="8411976"/>
            <a:ext cx="1875023" cy="1875023"/>
          </a:xfrm>
          <a:custGeom>
            <a:avLst/>
            <a:gdLst/>
            <a:ahLst/>
            <a:cxnLst/>
            <a:rect r="r" b="b" t="t" l="l"/>
            <a:pathLst>
              <a:path h="1875023" w="1875023">
                <a:moveTo>
                  <a:pt x="0" y="0"/>
                </a:moveTo>
                <a:lnTo>
                  <a:pt x="1875023" y="0"/>
                </a:lnTo>
                <a:lnTo>
                  <a:pt x="1875023" y="1875023"/>
                </a:lnTo>
                <a:lnTo>
                  <a:pt x="0" y="1875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98708" y="3489492"/>
            <a:ext cx="13290585" cy="5396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Whatever time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: Day. Night. Weekend. 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Whatever the reason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: Mental health distress. Thoughts of suicide. Worried about a friend or loved one. Would like emotional support.</a:t>
            </a:r>
          </a:p>
          <a:p>
            <a:pPr algn="ctr">
              <a:lnSpc>
                <a:spcPts val="6171"/>
              </a:lnSpc>
            </a:pP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The 988 Suicide &amp; Crisis Lifeline is here for you. 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Text or Call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988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 | Chat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988lifeline.org 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|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For emergencies, call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911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583250" y="1028700"/>
            <a:ext cx="7121500" cy="1857775"/>
          </a:xfrm>
          <a:custGeom>
            <a:avLst/>
            <a:gdLst/>
            <a:ahLst/>
            <a:cxnLst/>
            <a:rect r="r" b="b" t="t" l="l"/>
            <a:pathLst>
              <a:path h="1857775" w="7121500">
                <a:moveTo>
                  <a:pt x="0" y="0"/>
                </a:moveTo>
                <a:lnTo>
                  <a:pt x="7121500" y="0"/>
                </a:lnTo>
                <a:lnTo>
                  <a:pt x="7121500" y="1857775"/>
                </a:lnTo>
                <a:lnTo>
                  <a:pt x="0" y="18577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2" r="0" b="-162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8323" y="3625273"/>
            <a:ext cx="13968143" cy="126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50"/>
              </a:lnSpc>
            </a:pPr>
            <a:r>
              <a:rPr lang="en-US" sz="6398">
                <a:solidFill>
                  <a:srgbClr val="FEFEF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Post-Test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766185" y="1028700"/>
            <a:ext cx="6755630" cy="6755630"/>
          </a:xfrm>
          <a:custGeom>
            <a:avLst/>
            <a:gdLst/>
            <a:ahLst/>
            <a:cxnLst/>
            <a:rect r="r" b="b" t="t" l="l"/>
            <a:pathLst>
              <a:path h="6755630" w="6755630">
                <a:moveTo>
                  <a:pt x="0" y="0"/>
                </a:moveTo>
                <a:lnTo>
                  <a:pt x="6755630" y="0"/>
                </a:lnTo>
                <a:lnTo>
                  <a:pt x="6755630" y="6755630"/>
                </a:lnTo>
                <a:lnTo>
                  <a:pt x="0" y="675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9928" y="8451729"/>
            <a:ext cx="13968143" cy="695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u="sng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 tooltip="http://elhmspost.info"/>
              </a:rPr>
              <a:t>http://elhmspost.info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18389">
            <a:off x="-2791570" y="-603224"/>
            <a:ext cx="13436991" cy="635203"/>
          </a:xfrm>
          <a:custGeom>
            <a:avLst/>
            <a:gdLst/>
            <a:ahLst/>
            <a:cxnLst/>
            <a:rect r="r" b="b" t="t" l="l"/>
            <a:pathLst>
              <a:path h="635203" w="13436991">
                <a:moveTo>
                  <a:pt x="0" y="0"/>
                </a:moveTo>
                <a:lnTo>
                  <a:pt x="13436991" y="0"/>
                </a:lnTo>
                <a:lnTo>
                  <a:pt x="13436991" y="635203"/>
                </a:lnTo>
                <a:lnTo>
                  <a:pt x="0" y="63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0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4816503" y="-2675951"/>
            <a:ext cx="8305628" cy="16238830"/>
          </a:xfrm>
          <a:custGeom>
            <a:avLst/>
            <a:gdLst/>
            <a:ahLst/>
            <a:cxnLst/>
            <a:rect r="r" b="b" t="t" l="l"/>
            <a:pathLst>
              <a:path h="16238830" w="8305628">
                <a:moveTo>
                  <a:pt x="0" y="0"/>
                </a:moveTo>
                <a:lnTo>
                  <a:pt x="8305627" y="0"/>
                </a:lnTo>
                <a:lnTo>
                  <a:pt x="8305627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063" t="-876" r="-4161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65893" y="1636060"/>
            <a:ext cx="12100815" cy="1393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50"/>
              </a:lnSpc>
            </a:pPr>
            <a:r>
              <a:rPr lang="en-US" sz="639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 will...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265893" y="3524729"/>
            <a:ext cx="411081" cy="393891"/>
          </a:xfrm>
          <a:custGeom>
            <a:avLst/>
            <a:gdLst/>
            <a:ahLst/>
            <a:cxnLst/>
            <a:rect r="r" b="b" t="t" l="l"/>
            <a:pathLst>
              <a:path h="393891" w="411081">
                <a:moveTo>
                  <a:pt x="0" y="0"/>
                </a:moveTo>
                <a:lnTo>
                  <a:pt x="411082" y="0"/>
                </a:lnTo>
                <a:lnTo>
                  <a:pt x="411082" y="393891"/>
                </a:lnTo>
                <a:lnTo>
                  <a:pt x="0" y="393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16987" y="3477104"/>
            <a:ext cx="12710925" cy="116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8"/>
              </a:lnSpc>
            </a:pPr>
            <a:r>
              <a:rPr lang="en-US" sz="3462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Learn</a:t>
            </a:r>
            <a:r>
              <a:rPr lang="en-US" sz="3462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 how to help myself or others when experiencing depression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16987" y="6253144"/>
            <a:ext cx="11701350" cy="116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8"/>
              </a:lnSpc>
            </a:pPr>
            <a:r>
              <a:rPr lang="en-US" sz="3462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Practice communication skills to take care of your health and well being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16987" y="5093390"/>
            <a:ext cx="12710925" cy="568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8"/>
              </a:lnSpc>
            </a:pPr>
            <a:r>
              <a:rPr lang="en-US" sz="3462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Discuss how to take care of your mental health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265893" y="5204525"/>
            <a:ext cx="411081" cy="393891"/>
          </a:xfrm>
          <a:custGeom>
            <a:avLst/>
            <a:gdLst/>
            <a:ahLst/>
            <a:cxnLst/>
            <a:rect r="r" b="b" t="t" l="l"/>
            <a:pathLst>
              <a:path h="393891" w="411081">
                <a:moveTo>
                  <a:pt x="0" y="0"/>
                </a:moveTo>
                <a:lnTo>
                  <a:pt x="411082" y="0"/>
                </a:lnTo>
                <a:lnTo>
                  <a:pt x="411082" y="393890"/>
                </a:lnTo>
                <a:lnTo>
                  <a:pt x="0" y="39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265893" y="6300769"/>
            <a:ext cx="411081" cy="393891"/>
          </a:xfrm>
          <a:custGeom>
            <a:avLst/>
            <a:gdLst/>
            <a:ahLst/>
            <a:cxnLst/>
            <a:rect r="r" b="b" t="t" l="l"/>
            <a:pathLst>
              <a:path h="393891" w="411081">
                <a:moveTo>
                  <a:pt x="0" y="0"/>
                </a:moveTo>
                <a:lnTo>
                  <a:pt x="411082" y="0"/>
                </a:lnTo>
                <a:lnTo>
                  <a:pt x="411082" y="393891"/>
                </a:lnTo>
                <a:lnTo>
                  <a:pt x="0" y="393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0962" y="5025023"/>
            <a:ext cx="594986" cy="570105"/>
          </a:xfrm>
          <a:custGeom>
            <a:avLst/>
            <a:gdLst/>
            <a:ahLst/>
            <a:cxnLst/>
            <a:rect r="r" b="b" t="t" l="l"/>
            <a:pathLst>
              <a:path h="570105" w="594986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0962" y="6688730"/>
            <a:ext cx="594986" cy="570105"/>
          </a:xfrm>
          <a:custGeom>
            <a:avLst/>
            <a:gdLst/>
            <a:ahLst/>
            <a:cxnLst/>
            <a:rect r="r" b="b" t="t" l="l"/>
            <a:pathLst>
              <a:path h="570105" w="594986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72424" y="7529253"/>
            <a:ext cx="7315200" cy="1729047"/>
          </a:xfrm>
          <a:custGeom>
            <a:avLst/>
            <a:gdLst/>
            <a:ahLst/>
            <a:cxnLst/>
            <a:rect r="r" b="b" t="t" l="l"/>
            <a:pathLst>
              <a:path h="1729047" w="7315200">
                <a:moveTo>
                  <a:pt x="0" y="0"/>
                </a:moveTo>
                <a:lnTo>
                  <a:pt x="7315200" y="0"/>
                </a:lnTo>
                <a:lnTo>
                  <a:pt x="7315200" y="1729047"/>
                </a:lnTo>
                <a:lnTo>
                  <a:pt x="0" y="1729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628141" y="1795509"/>
            <a:ext cx="4833282" cy="6695983"/>
          </a:xfrm>
          <a:custGeom>
            <a:avLst/>
            <a:gdLst/>
            <a:ahLst/>
            <a:cxnLst/>
            <a:rect r="r" b="b" t="t" l="l"/>
            <a:pathLst>
              <a:path h="6695983" w="4833282">
                <a:moveTo>
                  <a:pt x="0" y="0"/>
                </a:moveTo>
                <a:lnTo>
                  <a:pt x="4833282" y="0"/>
                </a:lnTo>
                <a:lnTo>
                  <a:pt x="4833282" y="6695982"/>
                </a:lnTo>
                <a:lnTo>
                  <a:pt x="0" y="6695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14267"/>
            <a:ext cx="9323216" cy="126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50"/>
              </a:lnSpc>
            </a:pPr>
            <a:r>
              <a:rPr lang="en-US" sz="6398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Talk to a </a:t>
            </a:r>
            <a:r>
              <a:rPr lang="en-US" sz="6398">
                <a:solidFill>
                  <a:srgbClr val="FED1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Trusted Adult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70663" y="4872623"/>
            <a:ext cx="5851644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What you've </a:t>
            </a:r>
            <a:r>
              <a:rPr lang="en-US" sz="34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TRIED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70663" y="6576845"/>
            <a:ext cx="5851644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What they can do to </a:t>
            </a:r>
            <a:r>
              <a:rPr lang="en-US" sz="34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HELP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70663" y="3168401"/>
            <a:ext cx="5851644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How you</a:t>
            </a:r>
            <a:r>
              <a:rPr lang="en-US" sz="34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FEEL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00962" y="3320801"/>
            <a:ext cx="594986" cy="570105"/>
          </a:xfrm>
          <a:custGeom>
            <a:avLst/>
            <a:gdLst/>
            <a:ahLst/>
            <a:cxnLst/>
            <a:rect r="r" b="b" t="t" l="l"/>
            <a:pathLst>
              <a:path h="570105" w="594986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8389">
            <a:off x="4934210" y="2361219"/>
            <a:ext cx="4635816" cy="219148"/>
          </a:xfrm>
          <a:custGeom>
            <a:avLst/>
            <a:gdLst/>
            <a:ahLst/>
            <a:cxnLst/>
            <a:rect r="r" b="b" t="t" l="l"/>
            <a:pathLst>
              <a:path h="219148" w="4635816">
                <a:moveTo>
                  <a:pt x="0" y="0"/>
                </a:moveTo>
                <a:lnTo>
                  <a:pt x="4635816" y="0"/>
                </a:lnTo>
                <a:lnTo>
                  <a:pt x="4635816" y="219148"/>
                </a:lnTo>
                <a:lnTo>
                  <a:pt x="0" y="219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18013" y="1726613"/>
            <a:ext cx="4255959" cy="2548256"/>
          </a:xfrm>
          <a:custGeom>
            <a:avLst/>
            <a:gdLst/>
            <a:ahLst/>
            <a:cxnLst/>
            <a:rect r="r" b="b" t="t" l="l"/>
            <a:pathLst>
              <a:path h="2548256" w="4255959">
                <a:moveTo>
                  <a:pt x="0" y="0"/>
                </a:moveTo>
                <a:lnTo>
                  <a:pt x="4255959" y="0"/>
                </a:lnTo>
                <a:lnTo>
                  <a:pt x="4255959" y="2548256"/>
                </a:lnTo>
                <a:lnTo>
                  <a:pt x="0" y="25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99959" y="1642454"/>
            <a:ext cx="4255959" cy="2548256"/>
          </a:xfrm>
          <a:custGeom>
            <a:avLst/>
            <a:gdLst/>
            <a:ahLst/>
            <a:cxnLst/>
            <a:rect r="r" b="b" t="t" l="l"/>
            <a:pathLst>
              <a:path h="2548256" w="4255959">
                <a:moveTo>
                  <a:pt x="0" y="0"/>
                </a:moveTo>
                <a:lnTo>
                  <a:pt x="4255959" y="0"/>
                </a:lnTo>
                <a:lnTo>
                  <a:pt x="4255959" y="2548255"/>
                </a:lnTo>
                <a:lnTo>
                  <a:pt x="0" y="2548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50441" y="958352"/>
            <a:ext cx="4255959" cy="2548256"/>
          </a:xfrm>
          <a:custGeom>
            <a:avLst/>
            <a:gdLst/>
            <a:ahLst/>
            <a:cxnLst/>
            <a:rect r="r" b="b" t="t" l="l"/>
            <a:pathLst>
              <a:path h="2548256" w="4255959">
                <a:moveTo>
                  <a:pt x="0" y="0"/>
                </a:moveTo>
                <a:lnTo>
                  <a:pt x="4255959" y="0"/>
                </a:lnTo>
                <a:lnTo>
                  <a:pt x="4255959" y="2548256"/>
                </a:lnTo>
                <a:lnTo>
                  <a:pt x="0" y="25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452485"/>
            <a:ext cx="4255959" cy="2548256"/>
          </a:xfrm>
          <a:custGeom>
            <a:avLst/>
            <a:gdLst/>
            <a:ahLst/>
            <a:cxnLst/>
            <a:rect r="r" b="b" t="t" l="l"/>
            <a:pathLst>
              <a:path h="2548256" w="4255959">
                <a:moveTo>
                  <a:pt x="0" y="0"/>
                </a:moveTo>
                <a:lnTo>
                  <a:pt x="4255959" y="0"/>
                </a:lnTo>
                <a:lnTo>
                  <a:pt x="4255959" y="2548256"/>
                </a:lnTo>
                <a:lnTo>
                  <a:pt x="0" y="25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7530" y="1316657"/>
            <a:ext cx="7300759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44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Scenario Activity: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18389">
            <a:off x="338788" y="2221058"/>
            <a:ext cx="5527292" cy="304522"/>
          </a:xfrm>
          <a:custGeom>
            <a:avLst/>
            <a:gdLst/>
            <a:ahLst/>
            <a:cxnLst/>
            <a:rect r="r" b="b" t="t" l="l"/>
            <a:pathLst>
              <a:path h="304522" w="5527292">
                <a:moveTo>
                  <a:pt x="0" y="0"/>
                </a:moveTo>
                <a:lnTo>
                  <a:pt x="5527292" y="0"/>
                </a:lnTo>
                <a:lnTo>
                  <a:pt x="5527292" y="304522"/>
                </a:lnTo>
                <a:lnTo>
                  <a:pt x="0" y="3045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44" t="0" r="-6544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688883" y="1321369"/>
            <a:ext cx="3711076" cy="553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3"/>
              </a:lnSpc>
            </a:pPr>
            <a:r>
              <a:rPr lang="en-US" sz="2799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 sure to include: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7489" y="2859431"/>
            <a:ext cx="7300800" cy="5299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7"/>
              </a:lnSpc>
            </a:pPr>
            <a:r>
              <a:rPr lang="en-US" sz="36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Your friend comes to you and shares that they have not been sleeping, have no appetite and don't have much energy. They are feeling down. </a:t>
            </a:r>
          </a:p>
          <a:p>
            <a:pPr algn="l">
              <a:lnSpc>
                <a:spcPts val="4967"/>
              </a:lnSpc>
            </a:pPr>
          </a:p>
          <a:p>
            <a:pPr algn="l">
              <a:lnSpc>
                <a:spcPts val="2351"/>
              </a:lnSpc>
            </a:pPr>
          </a:p>
          <a:p>
            <a:pPr algn="l">
              <a:lnSpc>
                <a:spcPts val="4967"/>
              </a:lnSpc>
            </a:pPr>
            <a:r>
              <a:rPr lang="en-US" sz="36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With another student, practice what you might say to your friend.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64368" y="1831769"/>
            <a:ext cx="6419209" cy="14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7945" indent="-258972" lvl="1">
              <a:lnSpc>
                <a:spcPts val="4030"/>
              </a:lnSpc>
              <a:buFont typeface="Arial"/>
              <a:buChar char="•"/>
            </a:pPr>
            <a:r>
              <a:rPr lang="en-US" sz="2399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How your friend feels</a:t>
            </a:r>
          </a:p>
          <a:p>
            <a:pPr algn="l" marL="517945" indent="-258972" lvl="1">
              <a:lnSpc>
                <a:spcPts val="4030"/>
              </a:lnSpc>
              <a:buFont typeface="Arial"/>
              <a:buChar char="•"/>
            </a:pPr>
            <a:r>
              <a:rPr lang="en-US" sz="2399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What they’ve tried to do to feel better</a:t>
            </a:r>
          </a:p>
          <a:p>
            <a:pPr algn="l" marL="517944" indent="-258972" lvl="1">
              <a:lnSpc>
                <a:spcPts val="4030"/>
              </a:lnSpc>
              <a:buFont typeface="Arial"/>
              <a:buChar char="•"/>
            </a:pPr>
            <a:r>
              <a:rPr lang="en-US" sz="2399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What might you do to help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318319" y="5143500"/>
            <a:ext cx="5788082" cy="4114800"/>
          </a:xfrm>
          <a:custGeom>
            <a:avLst/>
            <a:gdLst/>
            <a:ahLst/>
            <a:cxnLst/>
            <a:rect r="r" b="b" t="t" l="l"/>
            <a:pathLst>
              <a:path h="4114800" w="5788082">
                <a:moveTo>
                  <a:pt x="0" y="0"/>
                </a:moveTo>
                <a:lnTo>
                  <a:pt x="5788081" y="0"/>
                </a:lnTo>
                <a:lnTo>
                  <a:pt x="57880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044993"/>
            <a:ext cx="8717027" cy="6197014"/>
          </a:xfrm>
          <a:custGeom>
            <a:avLst/>
            <a:gdLst/>
            <a:ahLst/>
            <a:cxnLst/>
            <a:rect r="r" b="b" t="t" l="l"/>
            <a:pathLst>
              <a:path h="6197014" w="8717027">
                <a:moveTo>
                  <a:pt x="0" y="0"/>
                </a:moveTo>
                <a:lnTo>
                  <a:pt x="8717027" y="0"/>
                </a:lnTo>
                <a:lnTo>
                  <a:pt x="8717027" y="6197014"/>
                </a:lnTo>
                <a:lnTo>
                  <a:pt x="0" y="6197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3495543" y="5190797"/>
            <a:ext cx="7315200" cy="212315"/>
          </a:xfrm>
          <a:custGeom>
            <a:avLst/>
            <a:gdLst/>
            <a:ahLst/>
            <a:cxnLst/>
            <a:rect r="r" b="b" t="t" l="l"/>
            <a:pathLst>
              <a:path h="212315" w="7315200">
                <a:moveTo>
                  <a:pt x="0" y="0"/>
                </a:moveTo>
                <a:lnTo>
                  <a:pt x="7315200" y="0"/>
                </a:lnTo>
                <a:lnTo>
                  <a:pt x="7315200" y="212315"/>
                </a:lnTo>
                <a:lnTo>
                  <a:pt x="0" y="212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30061" y="2577876"/>
            <a:ext cx="11326244" cy="123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6"/>
              </a:lnSpc>
            </a:pPr>
            <a:r>
              <a:rPr lang="en-US" sz="5599">
                <a:solidFill>
                  <a:srgbClr val="FF585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Scenario Practice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30061" y="4140737"/>
            <a:ext cx="6475565" cy="334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6"/>
              </a:lnSpc>
            </a:pPr>
            <a:r>
              <a:rPr lang="en-US" sz="3777">
                <a:solidFill>
                  <a:srgbClr val="43434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Break into groups </a:t>
            </a:r>
          </a:p>
          <a:p>
            <a:pPr algn="ctr">
              <a:lnSpc>
                <a:spcPts val="4646"/>
              </a:lnSpc>
            </a:pPr>
          </a:p>
          <a:p>
            <a:pPr algn="ctr">
              <a:lnSpc>
                <a:spcPts val="4646"/>
              </a:lnSpc>
            </a:pPr>
            <a:r>
              <a:rPr lang="en-US" sz="3777">
                <a:solidFill>
                  <a:srgbClr val="43434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Choose 1 student's story</a:t>
            </a:r>
          </a:p>
          <a:p>
            <a:pPr algn="ctr">
              <a:lnSpc>
                <a:spcPts val="4646"/>
              </a:lnSpc>
            </a:pPr>
            <a:r>
              <a:rPr lang="en-US" sz="3777">
                <a:solidFill>
                  <a:srgbClr val="43434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Answer the questions about the story</a:t>
            </a:r>
          </a:p>
          <a:p>
            <a:pPr algn="ctr">
              <a:lnSpc>
                <a:spcPts val="3748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862466" y="1212306"/>
            <a:ext cx="5497134" cy="5127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4"/>
              </a:lnSpc>
            </a:pPr>
            <a:r>
              <a:rPr lang="en-US" sz="326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When helping yourself:</a:t>
            </a:r>
          </a:p>
          <a:p>
            <a:pPr algn="just" marL="703971" indent="-351985" lvl="1">
              <a:lnSpc>
                <a:spcPts val="4564"/>
              </a:lnSpc>
              <a:buFont typeface="Arial"/>
              <a:buChar char="•"/>
            </a:pPr>
            <a:r>
              <a:rPr lang="en-US" sz="326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you feel</a:t>
            </a:r>
          </a:p>
          <a:p>
            <a:pPr algn="just" marL="703971" indent="-351985" lvl="1">
              <a:lnSpc>
                <a:spcPts val="4564"/>
              </a:lnSpc>
              <a:buFont typeface="Arial"/>
              <a:buChar char="•"/>
            </a:pPr>
            <a:r>
              <a:rPr lang="en-US" sz="326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you tried to feel better</a:t>
            </a:r>
          </a:p>
          <a:p>
            <a:pPr algn="just" marL="703971" indent="-351985" lvl="1">
              <a:lnSpc>
                <a:spcPts val="4564"/>
              </a:lnSpc>
              <a:buFont typeface="Arial"/>
              <a:buChar char="•"/>
            </a:pPr>
            <a:r>
              <a:rPr lang="en-US" sz="326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someone can help you see a mental health professional </a:t>
            </a:r>
          </a:p>
          <a:p>
            <a:pPr algn="ctr">
              <a:lnSpc>
                <a:spcPts val="4564"/>
              </a:lnSpc>
            </a:pPr>
          </a:p>
          <a:p>
            <a:pPr algn="ctr">
              <a:lnSpc>
                <a:spcPts val="456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862466" y="5964190"/>
            <a:ext cx="5497134" cy="398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4"/>
              </a:lnSpc>
            </a:pPr>
            <a:r>
              <a:rPr lang="en-US" sz="326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When helping a friend:</a:t>
            </a:r>
          </a:p>
          <a:p>
            <a:pPr algn="just" marL="703971" indent="-351985" lvl="1">
              <a:lnSpc>
                <a:spcPts val="4564"/>
              </a:lnSpc>
              <a:buFont typeface="Arial"/>
              <a:buChar char="•"/>
            </a:pPr>
            <a:r>
              <a:rPr lang="en-US" sz="326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you notice</a:t>
            </a:r>
          </a:p>
          <a:p>
            <a:pPr algn="just" marL="703971" indent="-351985" lvl="1">
              <a:lnSpc>
                <a:spcPts val="4564"/>
              </a:lnSpc>
              <a:buFont typeface="Arial"/>
              <a:buChar char="•"/>
            </a:pPr>
            <a:r>
              <a:rPr lang="en-US" sz="326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That you care</a:t>
            </a:r>
          </a:p>
          <a:p>
            <a:pPr algn="just" marL="703971" indent="-351985" lvl="1">
              <a:lnSpc>
                <a:spcPts val="4564"/>
              </a:lnSpc>
              <a:buFont typeface="Arial"/>
              <a:buChar char="•"/>
            </a:pPr>
            <a:r>
              <a:rPr lang="en-US" sz="326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you can help get them to a trusted adult</a:t>
            </a:r>
          </a:p>
          <a:p>
            <a:pPr algn="ctr">
              <a:lnSpc>
                <a:spcPts val="4564"/>
              </a:lnSpc>
            </a:pPr>
          </a:p>
          <a:p>
            <a:pPr algn="ctr">
              <a:lnSpc>
                <a:spcPts val="4564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93640" y="2157982"/>
            <a:ext cx="11300719" cy="6465971"/>
            <a:chOff x="0" y="0"/>
            <a:chExt cx="15067625" cy="86212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67662" cy="8621268"/>
            </a:xfrm>
            <a:custGeom>
              <a:avLst/>
              <a:gdLst/>
              <a:ahLst/>
              <a:cxnLst/>
              <a:rect r="r" b="b" t="t" l="l"/>
              <a:pathLst>
                <a:path h="8621268" w="15067662">
                  <a:moveTo>
                    <a:pt x="0" y="0"/>
                  </a:moveTo>
                  <a:lnTo>
                    <a:pt x="15067662" y="0"/>
                  </a:lnTo>
                  <a:lnTo>
                    <a:pt x="15067662" y="8621268"/>
                  </a:lnTo>
                  <a:lnTo>
                    <a:pt x="0" y="86212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822109" y="819150"/>
            <a:ext cx="6643782" cy="936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2"/>
              </a:lnSpc>
            </a:pPr>
            <a:r>
              <a:rPr lang="en-US" sz="4800">
                <a:solidFill>
                  <a:srgbClr val="FED1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Video Segment Part 3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576748" y="2418116"/>
            <a:ext cx="7645896" cy="3504368"/>
          </a:xfrm>
          <a:custGeom>
            <a:avLst/>
            <a:gdLst/>
            <a:ahLst/>
            <a:cxnLst/>
            <a:rect r="r" b="b" t="t" l="l"/>
            <a:pathLst>
              <a:path h="3504368" w="7645896">
                <a:moveTo>
                  <a:pt x="0" y="0"/>
                </a:moveTo>
                <a:lnTo>
                  <a:pt x="7645896" y="0"/>
                </a:lnTo>
                <a:lnTo>
                  <a:pt x="7645896" y="3504368"/>
                </a:lnTo>
                <a:lnTo>
                  <a:pt x="0" y="3504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8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13114" y="5892491"/>
            <a:ext cx="10573164" cy="1217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90"/>
              </a:lnSpc>
            </a:pPr>
            <a:r>
              <a:rPr lang="en-US" sz="5650" u="sng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  <a:hlinkClick r:id="rId3" tooltip="https://vimeo.com/938726628/f4c9fa957f?share=copy"/>
              </a:rPr>
              <a:t>Level II: Coping Strategies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18389">
            <a:off x="5163880" y="2056577"/>
            <a:ext cx="7960240" cy="376302"/>
          </a:xfrm>
          <a:custGeom>
            <a:avLst/>
            <a:gdLst/>
            <a:ahLst/>
            <a:cxnLst/>
            <a:rect r="r" b="b" t="t" l="l"/>
            <a:pathLst>
              <a:path h="376302" w="7960240">
                <a:moveTo>
                  <a:pt x="0" y="0"/>
                </a:moveTo>
                <a:lnTo>
                  <a:pt x="7960240" y="0"/>
                </a:lnTo>
                <a:lnTo>
                  <a:pt x="7960240" y="376302"/>
                </a:lnTo>
                <a:lnTo>
                  <a:pt x="0" y="37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4174" y="2569809"/>
            <a:ext cx="6999560" cy="6872296"/>
          </a:xfrm>
          <a:custGeom>
            <a:avLst/>
            <a:gdLst/>
            <a:ahLst/>
            <a:cxnLst/>
            <a:rect r="r" b="b" t="t" l="l"/>
            <a:pathLst>
              <a:path h="6872296" w="6999560">
                <a:moveTo>
                  <a:pt x="0" y="0"/>
                </a:moveTo>
                <a:lnTo>
                  <a:pt x="6999560" y="0"/>
                </a:lnTo>
                <a:lnTo>
                  <a:pt x="6999560" y="6872295"/>
                </a:lnTo>
                <a:lnTo>
                  <a:pt x="0" y="68722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24092" y="3319800"/>
            <a:ext cx="7608293" cy="5069025"/>
          </a:xfrm>
          <a:custGeom>
            <a:avLst/>
            <a:gdLst/>
            <a:ahLst/>
            <a:cxnLst/>
            <a:rect r="r" b="b" t="t" l="l"/>
            <a:pathLst>
              <a:path h="5069025" w="7608293">
                <a:moveTo>
                  <a:pt x="0" y="0"/>
                </a:moveTo>
                <a:lnTo>
                  <a:pt x="7608293" y="0"/>
                </a:lnTo>
                <a:lnTo>
                  <a:pt x="7608293" y="5069025"/>
                </a:lnTo>
                <a:lnTo>
                  <a:pt x="0" y="506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29459">
            <a:off x="16167860" y="6679136"/>
            <a:ext cx="1529049" cy="1517929"/>
          </a:xfrm>
          <a:custGeom>
            <a:avLst/>
            <a:gdLst/>
            <a:ahLst/>
            <a:cxnLst/>
            <a:rect r="r" b="b" t="t" l="l"/>
            <a:pathLst>
              <a:path h="1517929" w="1529049">
                <a:moveTo>
                  <a:pt x="0" y="0"/>
                </a:moveTo>
                <a:lnTo>
                  <a:pt x="1529050" y="0"/>
                </a:lnTo>
                <a:lnTo>
                  <a:pt x="1529050" y="1517929"/>
                </a:lnTo>
                <a:lnTo>
                  <a:pt x="0" y="15179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91156" y="483800"/>
            <a:ext cx="11705687" cy="1358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FEFEFE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Discussion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23995" y="3564163"/>
            <a:ext cx="5699919" cy="4456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90"/>
              </a:lnSpc>
              <a:spcBef>
                <a:spcPct val="0"/>
              </a:spcBef>
            </a:pPr>
            <a:r>
              <a:rPr lang="en-US" sz="6350">
                <a:solidFill>
                  <a:srgbClr val="43434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are 4 ways to practice good mental health?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648" y="333194"/>
            <a:ext cx="7321590" cy="5204985"/>
          </a:xfrm>
          <a:custGeom>
            <a:avLst/>
            <a:gdLst/>
            <a:ahLst/>
            <a:cxnLst/>
            <a:rect r="r" b="b" t="t" l="l"/>
            <a:pathLst>
              <a:path h="5204985" w="7321590">
                <a:moveTo>
                  <a:pt x="0" y="0"/>
                </a:moveTo>
                <a:lnTo>
                  <a:pt x="7321589" y="0"/>
                </a:lnTo>
                <a:lnTo>
                  <a:pt x="7321589" y="5204984"/>
                </a:lnTo>
                <a:lnTo>
                  <a:pt x="0" y="5204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13957" y="5623866"/>
            <a:ext cx="6845343" cy="3634434"/>
          </a:xfrm>
          <a:custGeom>
            <a:avLst/>
            <a:gdLst/>
            <a:ahLst/>
            <a:cxnLst/>
            <a:rect r="r" b="b" t="t" l="l"/>
            <a:pathLst>
              <a:path h="3634434" w="6845343">
                <a:moveTo>
                  <a:pt x="0" y="0"/>
                </a:moveTo>
                <a:lnTo>
                  <a:pt x="6845343" y="0"/>
                </a:lnTo>
                <a:lnTo>
                  <a:pt x="6845343" y="3634434"/>
                </a:lnTo>
                <a:lnTo>
                  <a:pt x="0" y="3634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21308" y="569732"/>
            <a:ext cx="4630641" cy="4573768"/>
          </a:xfrm>
          <a:custGeom>
            <a:avLst/>
            <a:gdLst/>
            <a:ahLst/>
            <a:cxnLst/>
            <a:rect r="r" b="b" t="t" l="l"/>
            <a:pathLst>
              <a:path h="4573768" w="4630641">
                <a:moveTo>
                  <a:pt x="0" y="0"/>
                </a:moveTo>
                <a:lnTo>
                  <a:pt x="4630641" y="0"/>
                </a:lnTo>
                <a:lnTo>
                  <a:pt x="4630641" y="4573768"/>
                </a:lnTo>
                <a:lnTo>
                  <a:pt x="0" y="45737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755" t="-11182" r="-4607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72031" y="6224931"/>
            <a:ext cx="5073524" cy="3386577"/>
          </a:xfrm>
          <a:custGeom>
            <a:avLst/>
            <a:gdLst/>
            <a:ahLst/>
            <a:cxnLst/>
            <a:rect r="r" b="b" t="t" l="l"/>
            <a:pathLst>
              <a:path h="3386577" w="5073524">
                <a:moveTo>
                  <a:pt x="0" y="0"/>
                </a:moveTo>
                <a:lnTo>
                  <a:pt x="5073524" y="0"/>
                </a:lnTo>
                <a:lnTo>
                  <a:pt x="5073524" y="3386577"/>
                </a:lnTo>
                <a:lnTo>
                  <a:pt x="0" y="33865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062624" y="6167781"/>
            <a:ext cx="5548008" cy="248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7"/>
              </a:lnSpc>
            </a:pPr>
            <a:r>
              <a:rPr lang="en-US" sz="3600">
                <a:solidFill>
                  <a:srgbClr val="FEFEFE"/>
                </a:solidFill>
                <a:latin typeface="Adelle"/>
                <a:ea typeface="Adelle"/>
                <a:cs typeface="Adelle"/>
                <a:sym typeface="Adelle"/>
              </a:rPr>
              <a:t>Is it possible to be free of mental illness, and yet, not mentally healthy? Why or why not?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49349" y="1587899"/>
            <a:ext cx="7560187" cy="298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3"/>
              </a:lnSpc>
            </a:pPr>
            <a:r>
              <a:rPr lang="en-US" sz="4299">
                <a:solidFill>
                  <a:srgbClr val="FEFEFE"/>
                </a:solidFill>
                <a:latin typeface="Open Sans 4"/>
                <a:ea typeface="Open Sans 4"/>
                <a:cs typeface="Open Sans 4"/>
                <a:sym typeface="Open Sans 4"/>
              </a:rPr>
              <a:t>Mental health is balance, the ability to manage stress and achieve one's potential.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21733" y="4796352"/>
            <a:ext cx="7871917" cy="1900176"/>
          </a:xfrm>
          <a:custGeom>
            <a:avLst/>
            <a:gdLst/>
            <a:ahLst/>
            <a:cxnLst/>
            <a:rect r="r" b="b" t="t" l="l"/>
            <a:pathLst>
              <a:path h="1900176" w="7871917">
                <a:moveTo>
                  <a:pt x="0" y="0"/>
                </a:moveTo>
                <a:lnTo>
                  <a:pt x="7871917" y="0"/>
                </a:lnTo>
                <a:lnTo>
                  <a:pt x="7871917" y="1900177"/>
                </a:lnTo>
                <a:lnTo>
                  <a:pt x="0" y="190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56107" y="3104679"/>
            <a:ext cx="5778394" cy="5283522"/>
          </a:xfrm>
          <a:custGeom>
            <a:avLst/>
            <a:gdLst/>
            <a:ahLst/>
            <a:cxnLst/>
            <a:rect r="r" b="b" t="t" l="l"/>
            <a:pathLst>
              <a:path h="5283522" w="5778394">
                <a:moveTo>
                  <a:pt x="0" y="0"/>
                </a:moveTo>
                <a:lnTo>
                  <a:pt x="5778394" y="0"/>
                </a:lnTo>
                <a:lnTo>
                  <a:pt x="5778394" y="5283523"/>
                </a:lnTo>
                <a:lnTo>
                  <a:pt x="0" y="5283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4152" r="0" b="0"/>
            </a:stretch>
          </a:blipFill>
          <a:ln w="76200" cap="rnd">
            <a:solidFill>
              <a:srgbClr val="FED100"/>
            </a:solidFill>
            <a:prstDash val="solid"/>
            <a:round/>
          </a:ln>
        </p:spPr>
      </p:sp>
      <p:sp>
        <p:nvSpPr>
          <p:cNvPr name="TextBox 4" id="4"/>
          <p:cNvSpPr txBox="true"/>
          <p:nvPr/>
        </p:nvSpPr>
        <p:spPr>
          <a:xfrm rot="0">
            <a:off x="8982866" y="5086350"/>
            <a:ext cx="7549650" cy="1232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7"/>
              </a:lnSpc>
            </a:pPr>
            <a:r>
              <a:rPr lang="en-US" sz="3600">
                <a:solidFill>
                  <a:srgbClr val="FF5A60"/>
                </a:solidFill>
                <a:latin typeface="Open Sans 2"/>
                <a:ea typeface="Open Sans 2"/>
                <a:cs typeface="Open Sans 2"/>
                <a:sym typeface="Open Sans 2"/>
              </a:rPr>
              <a:t>What is stress? What are some things that can cause stress?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60296" y="962025"/>
            <a:ext cx="13367408" cy="1694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5"/>
              </a:lnSpc>
            </a:pPr>
            <a:r>
              <a:rPr lang="en-US" sz="4200">
                <a:solidFill>
                  <a:srgbClr val="FEFEFE"/>
                </a:solidFill>
                <a:latin typeface="Open Sans 4"/>
                <a:ea typeface="Open Sans 4"/>
                <a:cs typeface="Open Sans 4"/>
                <a:sym typeface="Open Sans 4"/>
              </a:rPr>
              <a:t>Stress is normal. But too much stress increases the risk for health issues, like depression.</a:t>
            </a:r>
          </a:p>
          <a:p>
            <a:pPr algn="l">
              <a:lnSpc>
                <a:spcPts val="1685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DAGIguX270w</dc:identifier>
  <dcterms:modified xsi:type="dcterms:W3CDTF">2011-08-01T06:04:30Z</dcterms:modified>
  <cp:revision>1</cp:revision>
  <dc:title>Updated Version of Level II LESSON THREE</dc:title>
</cp:coreProperties>
</file>