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erriweather"/>
      <p:bold r:id="rId29"/>
      <p:boldItalic r:id="rId30"/>
    </p:embeddedFont>
    <p:embeddedFont>
      <p:font typeface="Open Sans Light"/>
      <p:regular r:id="rId31"/>
      <p:bold r:id="rId32"/>
      <p:italic r:id="rId33"/>
      <p:boldItalic r:id="rId34"/>
    </p:embeddedFont>
    <p:embeddedFont>
      <p:font typeface="Homemade Apple"/>
      <p:regular r:id="rId35"/>
    </p:embeddedFont>
    <p:embeddedFont>
      <p:font typeface="Open Sans"/>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erriweather-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regular.fntdata"/><Relationship Id="rId30" Type="http://schemas.openxmlformats.org/officeDocument/2006/relationships/font" Target="fonts/Merriweather-boldItalic.fntdata"/><Relationship Id="rId11" Type="http://schemas.openxmlformats.org/officeDocument/2006/relationships/slide" Target="slides/slide5.xml"/><Relationship Id="rId33" Type="http://schemas.openxmlformats.org/officeDocument/2006/relationships/font" Target="fonts/OpenSansLight-italic.fntdata"/><Relationship Id="rId10" Type="http://schemas.openxmlformats.org/officeDocument/2006/relationships/slide" Target="slides/slide4.xml"/><Relationship Id="rId32" Type="http://schemas.openxmlformats.org/officeDocument/2006/relationships/font" Target="fonts/OpenSansLight-bold.fntdata"/><Relationship Id="rId13" Type="http://schemas.openxmlformats.org/officeDocument/2006/relationships/slide" Target="slides/slide7.xml"/><Relationship Id="rId35" Type="http://schemas.openxmlformats.org/officeDocument/2006/relationships/font" Target="fonts/HomemadeApple-regular.fntdata"/><Relationship Id="rId12" Type="http://schemas.openxmlformats.org/officeDocument/2006/relationships/slide" Target="slides/slide6.xml"/><Relationship Id="rId34" Type="http://schemas.openxmlformats.org/officeDocument/2006/relationships/font" Target="fonts/OpenSansLight-boldItalic.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9a255e18f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79a255e18f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9a255e18f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https://youtu.be/OUdH0VjjTGo</a:t>
            </a:r>
            <a:endParaRPr/>
          </a:p>
        </p:txBody>
      </p:sp>
      <p:sp>
        <p:nvSpPr>
          <p:cNvPr id="232" name="Google Shape;232;g279a255e18f_1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9a255e18f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79a255e18f_1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9a255e18f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79a255e18f_1_1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9a255e18f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79a255e18f_1_1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79a255e18f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79a255e18f_1_1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9a255e18f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79a255e18f_1_2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9a255e18f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79a255e18f_1_2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f7a6e0d5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f7a6e0d58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f7a568bc7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Open Sans"/>
                <a:ea typeface="Open Sans"/>
                <a:cs typeface="Open Sans"/>
                <a:sym typeface="Open Sans"/>
              </a:rPr>
              <a:t>We want to ensure that students know where they can access a trusted adult at school. So, the student bookmarks have a blank space for you or the students to write down the name of the school counselor or school social worker. We encourage you to also include their office number so that students know where they can locate them in the building. If your school does not have an onsite counselor or social worker, you can encourage the students to write down who they identify as a trusted adult. That could be a family member, coach, someone in their community,  or YOU! </a:t>
            </a:r>
            <a:endParaRPr sz="10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You will notice, that on one side the student bookmark lists the signs and symptoms of depression and on the other side, there are tips for taking care of their mental health. </a:t>
            </a:r>
            <a:endParaRPr/>
          </a:p>
        </p:txBody>
      </p:sp>
      <p:sp>
        <p:nvSpPr>
          <p:cNvPr id="340" name="Google Shape;340;g2f7a568bc7c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f7a568bc7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f7a568bc7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9a255e18f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79a255e18f_1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79a255e18f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79a255e18f_1_2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9a255e18f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79a255e18f_1_2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79a255e18f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79a255e18f_1_2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9a255e18f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79a255e18f_1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9a255e18f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79a255e18f_1_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51c4af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851c4af2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9a255e18f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79a255e18f_1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79a255e18f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79a255e18f_1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9a255e18f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79a255e18f_1_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9a255e18f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79a255e18f_1_1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5.jpg"/><Relationship Id="rId5" Type="http://schemas.openxmlformats.org/officeDocument/2006/relationships/hyperlink" Target="http://elhms.inf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hyperlink" Target="https://youtu.be/OUdH0VjjTGo" TargetMode="External"/><Relationship Id="rId5" Type="http://schemas.openxmlformats.org/officeDocument/2006/relationships/image" Target="../media/image42.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34.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50.png"/><Relationship Id="rId6"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56.png"/><Relationship Id="rId5" Type="http://schemas.openxmlformats.org/officeDocument/2006/relationships/image" Target="../media/image59.png"/><Relationship Id="rId6"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58.png"/><Relationship Id="rId4" Type="http://schemas.openxmlformats.org/officeDocument/2006/relationships/hyperlink" Target="http://elhmspost.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vimeo.com/938804040/b2f3fd2398?share=copy" TargetMode="External"/><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38.jpg"/><Relationship Id="rId5" Type="http://schemas.openxmlformats.org/officeDocument/2006/relationships/image" Target="../media/image26.jp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28" name="Shape 128"/>
        <p:cNvGrpSpPr/>
        <p:nvPr/>
      </p:nvGrpSpPr>
      <p:grpSpPr>
        <a:xfrm>
          <a:off x="0" y="0"/>
          <a:ext cx="0" cy="0"/>
          <a:chOff x="0" y="0"/>
          <a:chExt cx="0" cy="0"/>
        </a:xfrm>
      </p:grpSpPr>
      <p:sp>
        <p:nvSpPr>
          <p:cNvPr id="129" name="Google Shape;129;p25"/>
          <p:cNvSpPr/>
          <p:nvPr/>
        </p:nvSpPr>
        <p:spPr>
          <a:xfrm>
            <a:off x="931584" y="354472"/>
            <a:ext cx="3926690" cy="1800324"/>
          </a:xfrm>
          <a:custGeom>
            <a:rect b="b" l="l" r="r" t="t"/>
            <a:pathLst>
              <a:path extrusionOk="0" h="3600647" w="7853380">
                <a:moveTo>
                  <a:pt x="0" y="0"/>
                </a:moveTo>
                <a:lnTo>
                  <a:pt x="7853381" y="0"/>
                </a:lnTo>
                <a:lnTo>
                  <a:pt x="7853381" y="3600647"/>
                </a:lnTo>
                <a:lnTo>
                  <a:pt x="0" y="3600647"/>
                </a:lnTo>
                <a:lnTo>
                  <a:pt x="0" y="0"/>
                </a:lnTo>
                <a:close/>
              </a:path>
            </a:pathLst>
          </a:custGeom>
          <a:blipFill rotWithShape="1">
            <a:blip r:embed="rId3">
              <a:alphaModFix/>
            </a:blip>
            <a:stretch>
              <a:fillRect b="0" l="0" r="0" t="0"/>
            </a:stretch>
          </a:blipFill>
          <a:ln>
            <a:noFill/>
          </a:ln>
        </p:spPr>
      </p:sp>
      <p:sp>
        <p:nvSpPr>
          <p:cNvPr id="130" name="Google Shape;130;p25"/>
          <p:cNvSpPr/>
          <p:nvPr/>
        </p:nvSpPr>
        <p:spPr>
          <a:xfrm>
            <a:off x="5275510" y="621388"/>
            <a:ext cx="3049394" cy="3532322"/>
          </a:xfrm>
          <a:custGeom>
            <a:rect b="b" l="l" r="r" t="t"/>
            <a:pathLst>
              <a:path extrusionOk="0" h="7064644" w="6098788">
                <a:moveTo>
                  <a:pt x="0" y="0"/>
                </a:moveTo>
                <a:lnTo>
                  <a:pt x="6098788" y="0"/>
                </a:lnTo>
                <a:lnTo>
                  <a:pt x="6098788" y="7064644"/>
                </a:lnTo>
                <a:lnTo>
                  <a:pt x="0" y="7064644"/>
                </a:lnTo>
                <a:lnTo>
                  <a:pt x="0" y="0"/>
                </a:lnTo>
                <a:close/>
              </a:path>
            </a:pathLst>
          </a:custGeom>
          <a:blipFill rotWithShape="1">
            <a:blip r:embed="rId4">
              <a:alphaModFix/>
            </a:blip>
            <a:stretch>
              <a:fillRect b="0" l="-33272" r="-40583" t="0"/>
            </a:stretch>
          </a:blipFill>
          <a:ln>
            <a:noFill/>
          </a:ln>
        </p:spPr>
      </p:sp>
      <p:sp>
        <p:nvSpPr>
          <p:cNvPr id="131" name="Google Shape;131;p25"/>
          <p:cNvSpPr txBox="1"/>
          <p:nvPr/>
        </p:nvSpPr>
        <p:spPr>
          <a:xfrm>
            <a:off x="831083" y="3049792"/>
            <a:ext cx="3741000" cy="27720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1" i="0" lang="en" sz="1800" u="none" cap="none" strike="noStrike">
                <a:solidFill>
                  <a:srgbClr val="FEFEFE"/>
                </a:solidFill>
                <a:latin typeface="Open Sans"/>
                <a:ea typeface="Open Sans"/>
                <a:cs typeface="Open Sans"/>
                <a:sym typeface="Open Sans"/>
              </a:rPr>
              <a:t>ONE -DAY LESSON</a:t>
            </a:r>
            <a:endParaRPr sz="700"/>
          </a:p>
        </p:txBody>
      </p:sp>
      <p:sp>
        <p:nvSpPr>
          <p:cNvPr id="132" name="Google Shape;132;p25"/>
          <p:cNvSpPr txBox="1"/>
          <p:nvPr/>
        </p:nvSpPr>
        <p:spPr>
          <a:xfrm>
            <a:off x="320950" y="2026202"/>
            <a:ext cx="47613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2800" u="none" cap="none" strike="noStrike">
                <a:solidFill>
                  <a:srgbClr val="434345"/>
                </a:solidFill>
                <a:latin typeface="Arial"/>
                <a:ea typeface="Arial"/>
                <a:cs typeface="Arial"/>
                <a:sym typeface="Arial"/>
              </a:rPr>
              <a:t>Level II: </a:t>
            </a:r>
            <a:endParaRPr sz="700"/>
          </a:p>
          <a:p>
            <a:pPr indent="0" lvl="0" marL="0" marR="0" rtl="0" algn="ctr">
              <a:lnSpc>
                <a:spcPct val="115000"/>
              </a:lnSpc>
              <a:spcBef>
                <a:spcPts val="0"/>
              </a:spcBef>
              <a:spcAft>
                <a:spcPts val="0"/>
              </a:spcAft>
              <a:buNone/>
            </a:pPr>
            <a:r>
              <a:rPr b="0" i="0" lang="en" sz="2800" u="none" cap="none" strike="noStrike">
                <a:solidFill>
                  <a:srgbClr val="434345"/>
                </a:solidFill>
                <a:latin typeface="Arial"/>
                <a:ea typeface="Arial"/>
                <a:cs typeface="Arial"/>
                <a:sym typeface="Arial"/>
              </a:rPr>
              <a:t>Depression Awareness</a:t>
            </a:r>
            <a:endParaRPr b="0" i="0" sz="2800" u="none" cap="none" strike="noStrike">
              <a:solidFill>
                <a:srgbClr val="434345"/>
              </a:solidFill>
              <a:latin typeface="Arial"/>
              <a:ea typeface="Arial"/>
              <a:cs typeface="Arial"/>
              <a:sym typeface="Arial"/>
            </a:endParaRPr>
          </a:p>
        </p:txBody>
      </p:sp>
      <p:sp>
        <p:nvSpPr>
          <p:cNvPr id="133" name="Google Shape;133;p25"/>
          <p:cNvSpPr txBox="1"/>
          <p:nvPr/>
        </p:nvSpPr>
        <p:spPr>
          <a:xfrm>
            <a:off x="305450" y="4649936"/>
            <a:ext cx="8533100" cy="270129"/>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1" i="0" lang="en" sz="1400" u="none" cap="none" strike="noStrike">
                <a:solidFill>
                  <a:srgbClr val="FED100"/>
                </a:solidFill>
                <a:latin typeface="Open Sans"/>
                <a:ea typeface="Open Sans"/>
                <a:cs typeface="Open Sans"/>
                <a:sym typeface="Open Sans"/>
              </a:rPr>
              <a:t>To edit/customize this slideshow, please make a copy &amp; save it to your computer.</a:t>
            </a:r>
            <a:endParaRPr sz="700"/>
          </a:p>
        </p:txBody>
      </p:sp>
      <p:sp>
        <p:nvSpPr>
          <p:cNvPr id="134" name="Google Shape;134;p25"/>
          <p:cNvSpPr txBox="1"/>
          <p:nvPr/>
        </p:nvSpPr>
        <p:spPr>
          <a:xfrm>
            <a:off x="1467518" y="3588540"/>
            <a:ext cx="2468100" cy="7020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b="0" i="0" lang="en" sz="1900" u="none" cap="none" strike="noStrike">
                <a:solidFill>
                  <a:srgbClr val="FFFFFF"/>
                </a:solidFill>
                <a:latin typeface="Open Sans Light"/>
                <a:ea typeface="Open Sans Light"/>
                <a:cs typeface="Open Sans Light"/>
                <a:sym typeface="Open Sans Light"/>
              </a:rPr>
              <a:t>Pre-test: </a:t>
            </a:r>
            <a:r>
              <a:rPr b="0" i="0" lang="en" sz="1900" u="sng" cap="none" strike="noStrike">
                <a:solidFill>
                  <a:schemeClr val="hlink"/>
                </a:solidFill>
                <a:latin typeface="Open Sans Light"/>
                <a:ea typeface="Open Sans Light"/>
                <a:cs typeface="Open Sans Light"/>
                <a:sym typeface="Open Sans Light"/>
                <a:hlinkClick r:id="rId5"/>
              </a:rPr>
              <a:t>http://elhms.info</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33" name="Shape 233"/>
        <p:cNvGrpSpPr/>
        <p:nvPr/>
      </p:nvGrpSpPr>
      <p:grpSpPr>
        <a:xfrm>
          <a:off x="0" y="0"/>
          <a:ext cx="0" cy="0"/>
          <a:chOff x="0" y="0"/>
          <a:chExt cx="0" cy="0"/>
        </a:xfrm>
      </p:grpSpPr>
      <p:sp>
        <p:nvSpPr>
          <p:cNvPr id="234" name="Google Shape;234;p34"/>
          <p:cNvSpPr/>
          <p:nvPr/>
        </p:nvSpPr>
        <p:spPr>
          <a:xfrm>
            <a:off x="2974110" y="724829"/>
            <a:ext cx="3353504" cy="3038829"/>
          </a:xfrm>
          <a:custGeom>
            <a:rect b="b" l="l" r="r" t="t"/>
            <a:pathLst>
              <a:path extrusionOk="0" h="6077658" w="6707007">
                <a:moveTo>
                  <a:pt x="0" y="0"/>
                </a:moveTo>
                <a:lnTo>
                  <a:pt x="6707007" y="0"/>
                </a:lnTo>
                <a:lnTo>
                  <a:pt x="6707007" y="6077659"/>
                </a:lnTo>
                <a:lnTo>
                  <a:pt x="0" y="6077659"/>
                </a:lnTo>
                <a:lnTo>
                  <a:pt x="0" y="0"/>
                </a:lnTo>
                <a:close/>
              </a:path>
            </a:pathLst>
          </a:custGeom>
          <a:blipFill rotWithShape="1">
            <a:blip r:embed="rId3">
              <a:alphaModFix/>
            </a:blip>
            <a:stretch>
              <a:fillRect b="-5601" l="0" r="0" t="-5602"/>
            </a:stretch>
          </a:blipFill>
          <a:ln>
            <a:noFill/>
          </a:ln>
        </p:spPr>
      </p:sp>
      <p:sp>
        <p:nvSpPr>
          <p:cNvPr id="235" name="Google Shape;235;p34">
            <a:hlinkClick r:id="rId4"/>
          </p:cNvPr>
          <p:cNvSpPr/>
          <p:nvPr/>
        </p:nvSpPr>
        <p:spPr>
          <a:xfrm>
            <a:off x="2594324" y="514350"/>
            <a:ext cx="3955352" cy="4114800"/>
          </a:xfrm>
          <a:custGeom>
            <a:rect b="b" l="l" r="r" t="t"/>
            <a:pathLst>
              <a:path extrusionOk="0" h="8229600" w="7910703">
                <a:moveTo>
                  <a:pt x="0" y="0"/>
                </a:moveTo>
                <a:lnTo>
                  <a:pt x="7910704" y="0"/>
                </a:lnTo>
                <a:lnTo>
                  <a:pt x="7910704" y="8229600"/>
                </a:lnTo>
                <a:lnTo>
                  <a:pt x="0" y="8229600"/>
                </a:lnTo>
                <a:lnTo>
                  <a:pt x="0" y="0"/>
                </a:lnTo>
                <a:close/>
              </a:path>
            </a:pathLst>
          </a:custGeom>
          <a:blipFill rotWithShape="1">
            <a:blip r:embed="rId5">
              <a:alphaModFix/>
            </a:blip>
            <a:stretch>
              <a:fillRect b="0" l="0" r="0" t="0"/>
            </a:stretch>
          </a:blipFill>
          <a:ln>
            <a:noFill/>
          </a:ln>
        </p:spPr>
      </p:sp>
      <p:sp>
        <p:nvSpPr>
          <p:cNvPr id="236" name="Google Shape;236;p34"/>
          <p:cNvSpPr/>
          <p:nvPr/>
        </p:nvSpPr>
        <p:spPr>
          <a:xfrm rot="-1531014">
            <a:off x="1945593" y="25216"/>
            <a:ext cx="1297464" cy="1399226"/>
          </a:xfrm>
          <a:custGeom>
            <a:rect b="b" l="l" r="r" t="t"/>
            <a:pathLst>
              <a:path extrusionOk="0" h="2798451" w="2594928">
                <a:moveTo>
                  <a:pt x="0" y="0"/>
                </a:moveTo>
                <a:lnTo>
                  <a:pt x="2594927" y="0"/>
                </a:lnTo>
                <a:lnTo>
                  <a:pt x="2594927" y="2798452"/>
                </a:lnTo>
                <a:lnTo>
                  <a:pt x="0" y="2798452"/>
                </a:lnTo>
                <a:lnTo>
                  <a:pt x="0" y="0"/>
                </a:lnTo>
                <a:close/>
              </a:path>
            </a:pathLst>
          </a:custGeom>
          <a:blipFill rotWithShape="1">
            <a:blip r:embed="rId6">
              <a:alphaModFix/>
            </a:blip>
            <a:stretch>
              <a:fillRect b="0" l="0" r="0" t="0"/>
            </a:stretch>
          </a:blipFill>
          <a:ln>
            <a:noFill/>
          </a:ln>
        </p:spPr>
      </p:sp>
      <p:sp>
        <p:nvSpPr>
          <p:cNvPr id="237" name="Google Shape;237;p34"/>
          <p:cNvSpPr txBox="1"/>
          <p:nvPr/>
        </p:nvSpPr>
        <p:spPr>
          <a:xfrm>
            <a:off x="1625658" y="3742374"/>
            <a:ext cx="6050408" cy="633604"/>
          </a:xfrm>
          <a:prstGeom prst="rect">
            <a:avLst/>
          </a:prstGeom>
          <a:noFill/>
          <a:ln>
            <a:noFill/>
          </a:ln>
        </p:spPr>
        <p:txBody>
          <a:bodyPr anchorCtr="0" anchor="t" bIns="0" lIns="0" spcFirstLastPara="1" rIns="0" wrap="square" tIns="0">
            <a:spAutoFit/>
          </a:bodyPr>
          <a:lstStyle/>
          <a:p>
            <a:pPr indent="0" lvl="0" marL="0" marR="0" rtl="0" algn="ctr">
              <a:lnSpc>
                <a:spcPct val="168021"/>
              </a:lnSpc>
              <a:spcBef>
                <a:spcPts val="0"/>
              </a:spcBef>
              <a:spcAft>
                <a:spcPts val="0"/>
              </a:spcAft>
              <a:buNone/>
            </a:pPr>
            <a:r>
              <a:rPr b="0" i="0" lang="en" sz="3200" u="none" cap="none" strike="noStrike">
                <a:solidFill>
                  <a:srgbClr val="FF585F"/>
                </a:solidFill>
                <a:latin typeface="Open Sans"/>
                <a:ea typeface="Open Sans"/>
                <a:cs typeface="Open Sans"/>
                <a:sym typeface="Open Sans"/>
              </a:rPr>
              <a:t>Catharine</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41" name="Shape 241"/>
        <p:cNvGrpSpPr/>
        <p:nvPr/>
      </p:nvGrpSpPr>
      <p:grpSpPr>
        <a:xfrm>
          <a:off x="0" y="0"/>
          <a:ext cx="0" cy="0"/>
          <a:chOff x="0" y="0"/>
          <a:chExt cx="0" cy="0"/>
        </a:xfrm>
      </p:grpSpPr>
      <p:sp>
        <p:nvSpPr>
          <p:cNvPr id="242" name="Google Shape;242;p35"/>
          <p:cNvSpPr/>
          <p:nvPr/>
        </p:nvSpPr>
        <p:spPr>
          <a:xfrm>
            <a:off x="5488311" y="1495022"/>
            <a:ext cx="3015526" cy="3038829"/>
          </a:xfrm>
          <a:custGeom>
            <a:rect b="b" l="l" r="r" t="t"/>
            <a:pathLst>
              <a:path extrusionOk="0" h="6077658" w="6031051">
                <a:moveTo>
                  <a:pt x="0" y="0"/>
                </a:moveTo>
                <a:lnTo>
                  <a:pt x="6031051" y="0"/>
                </a:lnTo>
                <a:lnTo>
                  <a:pt x="6031051" y="6077658"/>
                </a:lnTo>
                <a:lnTo>
                  <a:pt x="0" y="6077658"/>
                </a:lnTo>
                <a:lnTo>
                  <a:pt x="0" y="0"/>
                </a:lnTo>
                <a:close/>
              </a:path>
            </a:pathLst>
          </a:custGeom>
          <a:blipFill rotWithShape="1">
            <a:blip r:embed="rId3">
              <a:alphaModFix/>
            </a:blip>
            <a:stretch>
              <a:fillRect b="0" l="0" r="0" t="0"/>
            </a:stretch>
          </a:blipFill>
          <a:ln>
            <a:noFill/>
          </a:ln>
        </p:spPr>
      </p:sp>
      <p:sp>
        <p:nvSpPr>
          <p:cNvPr id="243" name="Google Shape;243;p35"/>
          <p:cNvSpPr/>
          <p:nvPr/>
        </p:nvSpPr>
        <p:spPr>
          <a:xfrm>
            <a:off x="3909617" y="2440913"/>
            <a:ext cx="1362150" cy="582010"/>
          </a:xfrm>
          <a:custGeom>
            <a:rect b="b" l="l" r="r" t="t"/>
            <a:pathLst>
              <a:path extrusionOk="0" h="1164019" w="2724300">
                <a:moveTo>
                  <a:pt x="0" y="0"/>
                </a:moveTo>
                <a:lnTo>
                  <a:pt x="2724300" y="0"/>
                </a:lnTo>
                <a:lnTo>
                  <a:pt x="2724300" y="1164019"/>
                </a:lnTo>
                <a:lnTo>
                  <a:pt x="0" y="1164019"/>
                </a:lnTo>
                <a:lnTo>
                  <a:pt x="0" y="0"/>
                </a:lnTo>
                <a:close/>
              </a:path>
            </a:pathLst>
          </a:custGeom>
          <a:blipFill rotWithShape="1">
            <a:blip r:embed="rId4">
              <a:alphaModFix/>
            </a:blip>
            <a:stretch>
              <a:fillRect b="0" l="0" r="0" t="0"/>
            </a:stretch>
          </a:blipFill>
          <a:ln>
            <a:noFill/>
          </a:ln>
        </p:spPr>
      </p:sp>
      <p:sp>
        <p:nvSpPr>
          <p:cNvPr id="244" name="Google Shape;244;p35"/>
          <p:cNvSpPr/>
          <p:nvPr/>
        </p:nvSpPr>
        <p:spPr>
          <a:xfrm>
            <a:off x="514350" y="1478050"/>
            <a:ext cx="3055802" cy="3055802"/>
          </a:xfrm>
          <a:custGeom>
            <a:rect b="b" l="l" r="r" t="t"/>
            <a:pathLst>
              <a:path extrusionOk="0" h="6111603" w="6111603">
                <a:moveTo>
                  <a:pt x="0" y="0"/>
                </a:moveTo>
                <a:lnTo>
                  <a:pt x="6111603" y="0"/>
                </a:lnTo>
                <a:lnTo>
                  <a:pt x="6111603" y="6111603"/>
                </a:lnTo>
                <a:lnTo>
                  <a:pt x="0" y="6111603"/>
                </a:lnTo>
                <a:lnTo>
                  <a:pt x="0" y="0"/>
                </a:lnTo>
                <a:close/>
              </a:path>
            </a:pathLst>
          </a:custGeom>
          <a:blipFill rotWithShape="1">
            <a:blip r:embed="rId5">
              <a:alphaModFix/>
            </a:blip>
            <a:stretch>
              <a:fillRect b="0" l="0" r="0" t="0"/>
            </a:stretch>
          </a:blipFill>
          <a:ln>
            <a:noFill/>
          </a:ln>
        </p:spPr>
      </p:sp>
      <p:sp>
        <p:nvSpPr>
          <p:cNvPr id="245" name="Google Shape;245;p35"/>
          <p:cNvSpPr txBox="1"/>
          <p:nvPr/>
        </p:nvSpPr>
        <p:spPr>
          <a:xfrm>
            <a:off x="632483" y="1746236"/>
            <a:ext cx="2633703" cy="2120646"/>
          </a:xfrm>
          <a:prstGeom prst="rect">
            <a:avLst/>
          </a:prstGeom>
          <a:noFill/>
          <a:ln>
            <a:noFill/>
          </a:ln>
        </p:spPr>
        <p:txBody>
          <a:bodyPr anchorCtr="0" anchor="t" bIns="0" lIns="0" spcFirstLastPara="1" rIns="0" wrap="square" tIns="0">
            <a:spAutoFit/>
          </a:bodyPr>
          <a:lstStyle/>
          <a:p>
            <a:pPr indent="-234950" lvl="1" marL="457200" marR="0" rtl="0" algn="l">
              <a:lnSpc>
                <a:spcPct val="146010"/>
              </a:lnSpc>
              <a:spcBef>
                <a:spcPts val="0"/>
              </a:spcBef>
              <a:spcAft>
                <a:spcPts val="0"/>
              </a:spcAft>
              <a:buClr>
                <a:srgbClr val="434345"/>
              </a:buClr>
              <a:buSzPts val="2100"/>
              <a:buFont typeface="Arial"/>
              <a:buChar char="•"/>
            </a:pPr>
            <a:r>
              <a:rPr b="1" i="0" lang="en" sz="2100" u="none" cap="none" strike="noStrike">
                <a:solidFill>
                  <a:srgbClr val="434345"/>
                </a:solidFill>
                <a:latin typeface="Open Sans"/>
                <a:ea typeface="Open Sans"/>
                <a:cs typeface="Open Sans"/>
                <a:sym typeface="Open Sans"/>
              </a:rPr>
              <a:t>Who are Catharine’s trusted adults?</a:t>
            </a:r>
            <a:endParaRPr sz="700"/>
          </a:p>
          <a:p>
            <a:pPr indent="0" lvl="0" marL="0" marR="0" rtl="0" algn="l">
              <a:lnSpc>
                <a:spcPct val="44010"/>
              </a:lnSpc>
              <a:spcBef>
                <a:spcPts val="0"/>
              </a:spcBef>
              <a:spcAft>
                <a:spcPts val="0"/>
              </a:spcAft>
              <a:buNone/>
            </a:pPr>
            <a:r>
              <a:t/>
            </a:r>
            <a:endParaRPr b="1" i="0" sz="2100" u="none" cap="none" strike="noStrike">
              <a:solidFill>
                <a:srgbClr val="434345"/>
              </a:solidFill>
              <a:latin typeface="Open Sans"/>
              <a:ea typeface="Open Sans"/>
              <a:cs typeface="Open Sans"/>
              <a:sym typeface="Open Sans"/>
            </a:endParaRPr>
          </a:p>
          <a:p>
            <a:pPr indent="-234950" lvl="1" marL="457200" marR="0" rtl="0" algn="l">
              <a:lnSpc>
                <a:spcPct val="168016"/>
              </a:lnSpc>
              <a:spcBef>
                <a:spcPts val="0"/>
              </a:spcBef>
              <a:spcAft>
                <a:spcPts val="0"/>
              </a:spcAft>
              <a:buClr>
                <a:srgbClr val="434345"/>
              </a:buClr>
              <a:buSzPts val="2100"/>
              <a:buFont typeface="Arial"/>
              <a:buChar char="•"/>
            </a:pPr>
            <a:r>
              <a:rPr b="1" i="0" lang="en" sz="2100" u="none" cap="none" strike="noStrike">
                <a:solidFill>
                  <a:srgbClr val="434345"/>
                </a:solidFill>
                <a:latin typeface="Open Sans"/>
                <a:ea typeface="Open Sans"/>
                <a:cs typeface="Open Sans"/>
                <a:sym typeface="Open Sans"/>
              </a:rPr>
              <a:t>How did they help her?</a:t>
            </a:r>
            <a:endParaRPr sz="700"/>
          </a:p>
        </p:txBody>
      </p:sp>
      <p:sp>
        <p:nvSpPr>
          <p:cNvPr id="246" name="Google Shape;246;p35"/>
          <p:cNvSpPr txBox="1"/>
          <p:nvPr/>
        </p:nvSpPr>
        <p:spPr>
          <a:xfrm>
            <a:off x="1015525" y="290057"/>
            <a:ext cx="7150200" cy="492600"/>
          </a:xfrm>
          <a:prstGeom prst="rect">
            <a:avLst/>
          </a:prstGeom>
          <a:noFill/>
          <a:ln>
            <a:noFill/>
          </a:ln>
        </p:spPr>
        <p:txBody>
          <a:bodyPr anchorCtr="0" anchor="t" bIns="0" lIns="0" spcFirstLastPara="1" rIns="0" wrap="square" tIns="0">
            <a:spAutoFit/>
          </a:bodyPr>
          <a:lstStyle/>
          <a:p>
            <a:pPr indent="0" lvl="0" marL="0" marR="0" rtl="0" algn="ctr">
              <a:lnSpc>
                <a:spcPct val="168021"/>
              </a:lnSpc>
              <a:spcBef>
                <a:spcPts val="0"/>
              </a:spcBef>
              <a:spcAft>
                <a:spcPts val="0"/>
              </a:spcAft>
              <a:buNone/>
            </a:pPr>
            <a:r>
              <a:rPr b="0" i="0" lang="en" sz="3200" u="none" cap="none" strike="noStrike">
                <a:solidFill>
                  <a:srgbClr val="FEFEFE"/>
                </a:solidFill>
                <a:latin typeface="Open Sans"/>
                <a:ea typeface="Open Sans"/>
                <a:cs typeface="Open Sans"/>
                <a:sym typeface="Open Sans"/>
              </a:rPr>
              <a:t>Catharine - Discussion Questions</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50" name="Shape 250"/>
        <p:cNvGrpSpPr/>
        <p:nvPr/>
      </p:nvGrpSpPr>
      <p:grpSpPr>
        <a:xfrm>
          <a:off x="0" y="0"/>
          <a:ext cx="0" cy="0"/>
          <a:chOff x="0" y="0"/>
          <a:chExt cx="0" cy="0"/>
        </a:xfrm>
      </p:grpSpPr>
      <p:sp>
        <p:nvSpPr>
          <p:cNvPr id="251" name="Google Shape;251;p36"/>
          <p:cNvSpPr/>
          <p:nvPr/>
        </p:nvSpPr>
        <p:spPr>
          <a:xfrm>
            <a:off x="5352563" y="908658"/>
            <a:ext cx="2741485" cy="3326184"/>
          </a:xfrm>
          <a:custGeom>
            <a:rect b="b" l="l" r="r" t="t"/>
            <a:pathLst>
              <a:path extrusionOk="0" h="6652368" w="5482971">
                <a:moveTo>
                  <a:pt x="0" y="0"/>
                </a:moveTo>
                <a:lnTo>
                  <a:pt x="5482971" y="0"/>
                </a:lnTo>
                <a:lnTo>
                  <a:pt x="5482971" y="6652368"/>
                </a:lnTo>
                <a:lnTo>
                  <a:pt x="0" y="6652368"/>
                </a:lnTo>
                <a:lnTo>
                  <a:pt x="0" y="0"/>
                </a:lnTo>
                <a:close/>
              </a:path>
            </a:pathLst>
          </a:custGeom>
          <a:blipFill rotWithShape="1">
            <a:blip r:embed="rId3">
              <a:alphaModFix/>
            </a:blip>
            <a:stretch>
              <a:fillRect b="-20997" l="0" r="0" t="-2707"/>
            </a:stretch>
          </a:blipFill>
          <a:ln>
            <a:noFill/>
          </a:ln>
        </p:spPr>
      </p:sp>
      <p:sp>
        <p:nvSpPr>
          <p:cNvPr id="252" name="Google Shape;252;p36"/>
          <p:cNvSpPr/>
          <p:nvPr/>
        </p:nvSpPr>
        <p:spPr>
          <a:xfrm rot="10800000">
            <a:off x="6873654" y="3046729"/>
            <a:ext cx="1755996" cy="1755996"/>
          </a:xfrm>
          <a:custGeom>
            <a:rect b="b" l="l" r="r" t="t"/>
            <a:pathLst>
              <a:path extrusionOk="0" h="3511991" w="3511991">
                <a:moveTo>
                  <a:pt x="0" y="0"/>
                </a:moveTo>
                <a:lnTo>
                  <a:pt x="3511991" y="0"/>
                </a:lnTo>
                <a:lnTo>
                  <a:pt x="3511991" y="3511991"/>
                </a:lnTo>
                <a:lnTo>
                  <a:pt x="0" y="3511991"/>
                </a:lnTo>
                <a:lnTo>
                  <a:pt x="0" y="0"/>
                </a:lnTo>
                <a:close/>
              </a:path>
            </a:pathLst>
          </a:custGeom>
          <a:blipFill rotWithShape="1">
            <a:blip r:embed="rId4">
              <a:alphaModFix/>
            </a:blip>
            <a:stretch>
              <a:fillRect b="0" l="0" r="0" t="0"/>
            </a:stretch>
          </a:blipFill>
          <a:ln>
            <a:noFill/>
          </a:ln>
        </p:spPr>
      </p:sp>
      <p:sp>
        <p:nvSpPr>
          <p:cNvPr id="253" name="Google Shape;253;p36"/>
          <p:cNvSpPr/>
          <p:nvPr/>
        </p:nvSpPr>
        <p:spPr>
          <a:xfrm flipH="1" rot="-4280974">
            <a:off x="410829" y="3438444"/>
            <a:ext cx="216567" cy="321925"/>
          </a:xfrm>
          <a:custGeom>
            <a:rect b="b" l="l" r="r" t="t"/>
            <a:pathLst>
              <a:path extrusionOk="0" h="643849" w="433134">
                <a:moveTo>
                  <a:pt x="433134" y="0"/>
                </a:moveTo>
                <a:lnTo>
                  <a:pt x="0" y="0"/>
                </a:lnTo>
                <a:lnTo>
                  <a:pt x="0" y="643849"/>
                </a:lnTo>
                <a:lnTo>
                  <a:pt x="433134" y="643849"/>
                </a:lnTo>
                <a:lnTo>
                  <a:pt x="433134" y="0"/>
                </a:lnTo>
                <a:close/>
              </a:path>
            </a:pathLst>
          </a:custGeom>
          <a:blipFill rotWithShape="1">
            <a:blip r:embed="rId5">
              <a:alphaModFix/>
            </a:blip>
            <a:stretch>
              <a:fillRect b="0" l="0" r="0" t="0"/>
            </a:stretch>
          </a:blipFill>
          <a:ln>
            <a:noFill/>
          </a:ln>
        </p:spPr>
      </p:sp>
      <p:sp>
        <p:nvSpPr>
          <p:cNvPr id="254" name="Google Shape;254;p36"/>
          <p:cNvSpPr txBox="1"/>
          <p:nvPr/>
        </p:nvSpPr>
        <p:spPr>
          <a:xfrm>
            <a:off x="1007950" y="820450"/>
            <a:ext cx="2820600" cy="2081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2600" u="none" cap="none" strike="noStrike">
                <a:solidFill>
                  <a:srgbClr val="FEFEFE"/>
                </a:solidFill>
                <a:latin typeface="Open Sans"/>
                <a:ea typeface="Open Sans"/>
                <a:cs typeface="Open Sans"/>
                <a:sym typeface="Open Sans"/>
              </a:rPr>
              <a:t>You can get help for yourself or a friend by saying something!</a:t>
            </a:r>
            <a:endParaRPr sz="700"/>
          </a:p>
        </p:txBody>
      </p:sp>
      <p:sp>
        <p:nvSpPr>
          <p:cNvPr id="255" name="Google Shape;255;p36"/>
          <p:cNvSpPr txBox="1"/>
          <p:nvPr/>
        </p:nvSpPr>
        <p:spPr>
          <a:xfrm>
            <a:off x="514350" y="3342716"/>
            <a:ext cx="4113389" cy="410763"/>
          </a:xfrm>
          <a:prstGeom prst="rect">
            <a:avLst/>
          </a:prstGeom>
          <a:noFill/>
          <a:ln>
            <a:noFill/>
          </a:ln>
        </p:spPr>
        <p:txBody>
          <a:bodyPr anchorCtr="0" anchor="t" bIns="0" lIns="0" spcFirstLastPara="1" rIns="0" wrap="square" tIns="0">
            <a:spAutoFit/>
          </a:bodyPr>
          <a:lstStyle/>
          <a:p>
            <a:pPr indent="0" lvl="0" marL="0" marR="0" rtl="0" algn="ctr">
              <a:lnSpc>
                <a:spcPct val="167999"/>
              </a:lnSpc>
              <a:spcBef>
                <a:spcPts val="0"/>
              </a:spcBef>
              <a:spcAft>
                <a:spcPts val="0"/>
              </a:spcAft>
              <a:buNone/>
            </a:pPr>
            <a:r>
              <a:rPr b="0" i="0" lang="en" sz="2100" u="none" cap="none" strike="noStrike">
                <a:solidFill>
                  <a:srgbClr val="FEFEFE"/>
                </a:solidFill>
                <a:latin typeface="Open Sans"/>
                <a:ea typeface="Open Sans"/>
                <a:cs typeface="Open Sans"/>
                <a:sym typeface="Open Sans"/>
              </a:rPr>
              <a:t>How to talk to a trusted adult</a:t>
            </a:r>
            <a:endParaRPr sz="700"/>
          </a:p>
        </p:txBody>
      </p:sp>
      <p:sp>
        <p:nvSpPr>
          <p:cNvPr id="256" name="Google Shape;256;p36"/>
          <p:cNvSpPr txBox="1"/>
          <p:nvPr/>
        </p:nvSpPr>
        <p:spPr>
          <a:xfrm>
            <a:off x="664699" y="4139592"/>
            <a:ext cx="3812690" cy="410763"/>
          </a:xfrm>
          <a:prstGeom prst="rect">
            <a:avLst/>
          </a:prstGeom>
          <a:noFill/>
          <a:ln>
            <a:noFill/>
          </a:ln>
        </p:spPr>
        <p:txBody>
          <a:bodyPr anchorCtr="0" anchor="t" bIns="0" lIns="0" spcFirstLastPara="1" rIns="0" wrap="square" tIns="0">
            <a:spAutoFit/>
          </a:bodyPr>
          <a:lstStyle/>
          <a:p>
            <a:pPr indent="0" lvl="0" marL="0" marR="0" rtl="0" algn="ctr">
              <a:lnSpc>
                <a:spcPct val="167999"/>
              </a:lnSpc>
              <a:spcBef>
                <a:spcPts val="0"/>
              </a:spcBef>
              <a:spcAft>
                <a:spcPts val="0"/>
              </a:spcAft>
              <a:buNone/>
            </a:pPr>
            <a:r>
              <a:rPr b="0" i="0" lang="en" sz="2100" u="none" cap="none" strike="noStrike">
                <a:solidFill>
                  <a:srgbClr val="FEFEFE"/>
                </a:solidFill>
                <a:latin typeface="Open Sans"/>
                <a:ea typeface="Open Sans"/>
                <a:cs typeface="Open Sans"/>
                <a:sym typeface="Open Sans"/>
              </a:rPr>
              <a:t>How to talk to a friend in need</a:t>
            </a:r>
            <a:endParaRPr sz="700"/>
          </a:p>
        </p:txBody>
      </p:sp>
      <p:sp>
        <p:nvSpPr>
          <p:cNvPr id="257" name="Google Shape;257;p36"/>
          <p:cNvSpPr/>
          <p:nvPr/>
        </p:nvSpPr>
        <p:spPr>
          <a:xfrm flipH="1" rot="-4280974">
            <a:off x="406067" y="4235321"/>
            <a:ext cx="216567" cy="321925"/>
          </a:xfrm>
          <a:custGeom>
            <a:rect b="b" l="l" r="r" t="t"/>
            <a:pathLst>
              <a:path extrusionOk="0" h="643849" w="433134">
                <a:moveTo>
                  <a:pt x="433134" y="0"/>
                </a:moveTo>
                <a:lnTo>
                  <a:pt x="0" y="0"/>
                </a:lnTo>
                <a:lnTo>
                  <a:pt x="0" y="643849"/>
                </a:lnTo>
                <a:lnTo>
                  <a:pt x="433134" y="643849"/>
                </a:lnTo>
                <a:lnTo>
                  <a:pt x="433134"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61" name="Shape 261"/>
        <p:cNvGrpSpPr/>
        <p:nvPr/>
      </p:nvGrpSpPr>
      <p:grpSpPr>
        <a:xfrm>
          <a:off x="0" y="0"/>
          <a:ext cx="0" cy="0"/>
          <a:chOff x="0" y="0"/>
          <a:chExt cx="0" cy="0"/>
        </a:xfrm>
      </p:grpSpPr>
      <p:sp>
        <p:nvSpPr>
          <p:cNvPr id="262" name="Google Shape;262;p37"/>
          <p:cNvSpPr/>
          <p:nvPr/>
        </p:nvSpPr>
        <p:spPr>
          <a:xfrm rot="496776">
            <a:off x="718056" y="1065340"/>
            <a:ext cx="4406231" cy="1914708"/>
          </a:xfrm>
          <a:custGeom>
            <a:rect b="b" l="l" r="r" t="t"/>
            <a:pathLst>
              <a:path extrusionOk="0" h="3829415" w="8812462">
                <a:moveTo>
                  <a:pt x="0" y="0"/>
                </a:moveTo>
                <a:lnTo>
                  <a:pt x="8812462" y="0"/>
                </a:lnTo>
                <a:lnTo>
                  <a:pt x="8812462" y="3829416"/>
                </a:lnTo>
                <a:lnTo>
                  <a:pt x="0" y="3829416"/>
                </a:lnTo>
                <a:lnTo>
                  <a:pt x="0" y="0"/>
                </a:lnTo>
                <a:close/>
              </a:path>
            </a:pathLst>
          </a:custGeom>
          <a:blipFill rotWithShape="1">
            <a:blip r:embed="rId3">
              <a:alphaModFix/>
            </a:blip>
            <a:stretch>
              <a:fillRect b="-6" l="0" r="0" t="0"/>
            </a:stretch>
          </a:blipFill>
          <a:ln>
            <a:noFill/>
          </a:ln>
        </p:spPr>
      </p:sp>
      <p:sp>
        <p:nvSpPr>
          <p:cNvPr id="263" name="Google Shape;263;p37"/>
          <p:cNvSpPr/>
          <p:nvPr/>
        </p:nvSpPr>
        <p:spPr>
          <a:xfrm>
            <a:off x="4793139" y="2046507"/>
            <a:ext cx="446049" cy="360083"/>
          </a:xfrm>
          <a:custGeom>
            <a:rect b="b" l="l" r="r" t="t"/>
            <a:pathLst>
              <a:path extrusionOk="0" h="720166" w="892097">
                <a:moveTo>
                  <a:pt x="0" y="0"/>
                </a:moveTo>
                <a:lnTo>
                  <a:pt x="892097" y="0"/>
                </a:lnTo>
                <a:lnTo>
                  <a:pt x="892097" y="720166"/>
                </a:lnTo>
                <a:lnTo>
                  <a:pt x="0" y="720166"/>
                </a:lnTo>
                <a:lnTo>
                  <a:pt x="0" y="0"/>
                </a:lnTo>
                <a:close/>
              </a:path>
            </a:pathLst>
          </a:custGeom>
          <a:blipFill rotWithShape="1">
            <a:blip r:embed="rId4">
              <a:alphaModFix/>
            </a:blip>
            <a:stretch>
              <a:fillRect b="-151" l="0" r="0" t="0"/>
            </a:stretch>
          </a:blipFill>
          <a:ln>
            <a:noFill/>
          </a:ln>
        </p:spPr>
      </p:sp>
      <p:sp>
        <p:nvSpPr>
          <p:cNvPr id="264" name="Google Shape;264;p37"/>
          <p:cNvSpPr/>
          <p:nvPr/>
        </p:nvSpPr>
        <p:spPr>
          <a:xfrm>
            <a:off x="4302756" y="3597646"/>
            <a:ext cx="4929379" cy="1114274"/>
          </a:xfrm>
          <a:custGeom>
            <a:rect b="b" l="l" r="r" t="t"/>
            <a:pathLst>
              <a:path extrusionOk="0" h="2228547" w="9858757">
                <a:moveTo>
                  <a:pt x="0" y="0"/>
                </a:moveTo>
                <a:lnTo>
                  <a:pt x="9858758" y="0"/>
                </a:lnTo>
                <a:lnTo>
                  <a:pt x="9858758" y="2228547"/>
                </a:lnTo>
                <a:lnTo>
                  <a:pt x="0" y="2228547"/>
                </a:lnTo>
                <a:lnTo>
                  <a:pt x="0" y="0"/>
                </a:lnTo>
                <a:close/>
              </a:path>
            </a:pathLst>
          </a:custGeom>
          <a:blipFill rotWithShape="1">
            <a:blip r:embed="rId5">
              <a:alphaModFix/>
            </a:blip>
            <a:stretch>
              <a:fillRect b="0" l="-1082" r="-1081" t="0"/>
            </a:stretch>
          </a:blipFill>
          <a:ln>
            <a:noFill/>
          </a:ln>
        </p:spPr>
      </p:sp>
      <p:sp>
        <p:nvSpPr>
          <p:cNvPr id="265" name="Google Shape;265;p37"/>
          <p:cNvSpPr/>
          <p:nvPr/>
        </p:nvSpPr>
        <p:spPr>
          <a:xfrm>
            <a:off x="4875781" y="1548719"/>
            <a:ext cx="3633561" cy="2867210"/>
          </a:xfrm>
          <a:custGeom>
            <a:rect b="b" l="l" r="r" t="t"/>
            <a:pathLst>
              <a:path extrusionOk="0" h="5734419" w="7267121">
                <a:moveTo>
                  <a:pt x="0" y="0"/>
                </a:moveTo>
                <a:lnTo>
                  <a:pt x="7267121" y="0"/>
                </a:lnTo>
                <a:lnTo>
                  <a:pt x="7267121" y="5734419"/>
                </a:lnTo>
                <a:lnTo>
                  <a:pt x="0" y="5734419"/>
                </a:lnTo>
                <a:lnTo>
                  <a:pt x="0" y="0"/>
                </a:lnTo>
                <a:close/>
              </a:path>
            </a:pathLst>
          </a:custGeom>
          <a:blipFill rotWithShape="1">
            <a:blip r:embed="rId6">
              <a:alphaModFix/>
            </a:blip>
            <a:stretch>
              <a:fillRect b="0" l="0" r="0" t="0"/>
            </a:stretch>
          </a:blipFill>
          <a:ln>
            <a:noFill/>
          </a:ln>
        </p:spPr>
      </p:sp>
      <p:sp>
        <p:nvSpPr>
          <p:cNvPr id="266" name="Google Shape;266;p37"/>
          <p:cNvSpPr txBox="1"/>
          <p:nvPr/>
        </p:nvSpPr>
        <p:spPr>
          <a:xfrm>
            <a:off x="1134864" y="1396319"/>
            <a:ext cx="3740918" cy="638366"/>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3200" u="none" cap="none" strike="noStrike">
                <a:solidFill>
                  <a:srgbClr val="434345"/>
                </a:solidFill>
                <a:latin typeface="Homemade Apple"/>
                <a:ea typeface="Homemade Apple"/>
                <a:cs typeface="Homemade Apple"/>
                <a:sym typeface="Homemade Apple"/>
              </a:rPr>
              <a:t>Hey Mom,</a:t>
            </a:r>
            <a:endParaRPr sz="700"/>
          </a:p>
        </p:txBody>
      </p:sp>
      <p:sp>
        <p:nvSpPr>
          <p:cNvPr id="267" name="Google Shape;267;p37"/>
          <p:cNvSpPr txBox="1"/>
          <p:nvPr/>
        </p:nvSpPr>
        <p:spPr>
          <a:xfrm>
            <a:off x="1134864" y="2097961"/>
            <a:ext cx="3740918" cy="424053"/>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2000" u="none" cap="none" strike="noStrike">
                <a:solidFill>
                  <a:srgbClr val="434345"/>
                </a:solidFill>
                <a:latin typeface="Arial"/>
                <a:ea typeface="Arial"/>
                <a:cs typeface="Arial"/>
                <a:sym typeface="Arial"/>
              </a:rPr>
              <a:t>Can we talk?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71" name="Shape 271"/>
        <p:cNvGrpSpPr/>
        <p:nvPr/>
      </p:nvGrpSpPr>
      <p:grpSpPr>
        <a:xfrm>
          <a:off x="0" y="0"/>
          <a:ext cx="0" cy="0"/>
          <a:chOff x="0" y="0"/>
          <a:chExt cx="0" cy="0"/>
        </a:xfrm>
      </p:grpSpPr>
      <p:sp>
        <p:nvSpPr>
          <p:cNvPr id="272" name="Google Shape;272;p38"/>
          <p:cNvSpPr/>
          <p:nvPr/>
        </p:nvSpPr>
        <p:spPr>
          <a:xfrm>
            <a:off x="69669" y="4040631"/>
            <a:ext cx="3972253" cy="936517"/>
          </a:xfrm>
          <a:custGeom>
            <a:rect b="b" l="l" r="r" t="t"/>
            <a:pathLst>
              <a:path extrusionOk="0" h="1873034" w="7944506">
                <a:moveTo>
                  <a:pt x="0" y="0"/>
                </a:moveTo>
                <a:lnTo>
                  <a:pt x="7944506" y="0"/>
                </a:lnTo>
                <a:lnTo>
                  <a:pt x="7944506" y="1873034"/>
                </a:lnTo>
                <a:lnTo>
                  <a:pt x="0" y="1873034"/>
                </a:lnTo>
                <a:lnTo>
                  <a:pt x="0" y="0"/>
                </a:lnTo>
                <a:close/>
              </a:path>
            </a:pathLst>
          </a:custGeom>
          <a:blipFill rotWithShape="1">
            <a:blip r:embed="rId3">
              <a:alphaModFix/>
            </a:blip>
            <a:stretch>
              <a:fillRect b="-89654" l="-5531" r="-57202" t="-24317"/>
            </a:stretch>
          </a:blipFill>
          <a:ln>
            <a:noFill/>
          </a:ln>
        </p:spPr>
      </p:sp>
      <p:sp>
        <p:nvSpPr>
          <p:cNvPr id="273" name="Google Shape;273;p38"/>
          <p:cNvSpPr/>
          <p:nvPr/>
        </p:nvSpPr>
        <p:spPr>
          <a:xfrm>
            <a:off x="148342" y="251276"/>
            <a:ext cx="4073835" cy="683635"/>
          </a:xfrm>
          <a:custGeom>
            <a:rect b="b" l="l" r="r" t="t"/>
            <a:pathLst>
              <a:path extrusionOk="0" h="1367270" w="8147670">
                <a:moveTo>
                  <a:pt x="0" y="0"/>
                </a:moveTo>
                <a:lnTo>
                  <a:pt x="8147670" y="0"/>
                </a:lnTo>
                <a:lnTo>
                  <a:pt x="8147670" y="1367270"/>
                </a:lnTo>
                <a:lnTo>
                  <a:pt x="0" y="1367270"/>
                </a:lnTo>
                <a:lnTo>
                  <a:pt x="0" y="0"/>
                </a:lnTo>
                <a:close/>
              </a:path>
            </a:pathLst>
          </a:custGeom>
          <a:blipFill rotWithShape="1">
            <a:blip r:embed="rId3">
              <a:alphaModFix/>
            </a:blip>
            <a:stretch>
              <a:fillRect b="-56833" l="-4451" r="0" t="-36116"/>
            </a:stretch>
          </a:blipFill>
          <a:ln>
            <a:noFill/>
          </a:ln>
        </p:spPr>
      </p:sp>
      <p:sp>
        <p:nvSpPr>
          <p:cNvPr id="274" name="Google Shape;274;p38"/>
          <p:cNvSpPr/>
          <p:nvPr/>
        </p:nvSpPr>
        <p:spPr>
          <a:xfrm>
            <a:off x="137264" y="1027279"/>
            <a:ext cx="3904658" cy="1139392"/>
          </a:xfrm>
          <a:custGeom>
            <a:rect b="b" l="l" r="r" t="t"/>
            <a:pathLst>
              <a:path extrusionOk="0" h="2278783" w="7809315">
                <a:moveTo>
                  <a:pt x="0" y="0"/>
                </a:moveTo>
                <a:lnTo>
                  <a:pt x="7809315" y="0"/>
                </a:lnTo>
                <a:lnTo>
                  <a:pt x="7809315" y="2278783"/>
                </a:lnTo>
                <a:lnTo>
                  <a:pt x="0" y="2278783"/>
                </a:lnTo>
                <a:lnTo>
                  <a:pt x="0" y="0"/>
                </a:lnTo>
                <a:close/>
              </a:path>
            </a:pathLst>
          </a:custGeom>
          <a:blipFill rotWithShape="1">
            <a:blip r:embed="rId3">
              <a:alphaModFix/>
            </a:blip>
            <a:stretch>
              <a:fillRect b="-51304" l="-5460" r="-55226" t="-19402"/>
            </a:stretch>
          </a:blipFill>
          <a:ln>
            <a:noFill/>
          </a:ln>
        </p:spPr>
      </p:sp>
      <p:sp>
        <p:nvSpPr>
          <p:cNvPr id="275" name="Google Shape;275;p38"/>
          <p:cNvSpPr/>
          <p:nvPr/>
        </p:nvSpPr>
        <p:spPr>
          <a:xfrm>
            <a:off x="148342" y="2310082"/>
            <a:ext cx="3893580" cy="1593020"/>
          </a:xfrm>
          <a:custGeom>
            <a:rect b="b" l="l" r="r" t="t"/>
            <a:pathLst>
              <a:path extrusionOk="0" h="3186039" w="7787160">
                <a:moveTo>
                  <a:pt x="0" y="0"/>
                </a:moveTo>
                <a:lnTo>
                  <a:pt x="7787160" y="0"/>
                </a:lnTo>
                <a:lnTo>
                  <a:pt x="7787160" y="3186039"/>
                </a:lnTo>
                <a:lnTo>
                  <a:pt x="0" y="3186039"/>
                </a:lnTo>
                <a:lnTo>
                  <a:pt x="0" y="0"/>
                </a:lnTo>
                <a:close/>
              </a:path>
            </a:pathLst>
          </a:custGeom>
          <a:blipFill rotWithShape="1">
            <a:blip r:embed="rId3">
              <a:alphaModFix/>
            </a:blip>
            <a:stretch>
              <a:fillRect b="-50577" l="-11345" r="-115021" t="-20940"/>
            </a:stretch>
          </a:blipFill>
          <a:ln>
            <a:noFill/>
          </a:ln>
        </p:spPr>
      </p:sp>
      <p:sp>
        <p:nvSpPr>
          <p:cNvPr id="276" name="Google Shape;276;p38"/>
          <p:cNvSpPr/>
          <p:nvPr/>
        </p:nvSpPr>
        <p:spPr>
          <a:xfrm>
            <a:off x="5606926" y="2829883"/>
            <a:ext cx="3435959" cy="553419"/>
          </a:xfrm>
          <a:custGeom>
            <a:rect b="b" l="l" r="r" t="t"/>
            <a:pathLst>
              <a:path extrusionOk="0" h="1106838" w="6871917">
                <a:moveTo>
                  <a:pt x="0" y="0"/>
                </a:moveTo>
                <a:lnTo>
                  <a:pt x="6871917" y="0"/>
                </a:lnTo>
                <a:lnTo>
                  <a:pt x="6871917" y="1106838"/>
                </a:lnTo>
                <a:lnTo>
                  <a:pt x="0" y="1106838"/>
                </a:lnTo>
                <a:lnTo>
                  <a:pt x="0" y="0"/>
                </a:lnTo>
                <a:close/>
              </a:path>
            </a:pathLst>
          </a:custGeom>
          <a:blipFill rotWithShape="1">
            <a:blip r:embed="rId4">
              <a:alphaModFix/>
            </a:blip>
            <a:stretch>
              <a:fillRect b="-253341" l="-12436" r="-171702" t="-193465"/>
            </a:stretch>
          </a:blipFill>
          <a:ln>
            <a:noFill/>
          </a:ln>
        </p:spPr>
      </p:sp>
      <p:sp>
        <p:nvSpPr>
          <p:cNvPr id="277" name="Google Shape;277;p38"/>
          <p:cNvSpPr/>
          <p:nvPr/>
        </p:nvSpPr>
        <p:spPr>
          <a:xfrm>
            <a:off x="5606926" y="251276"/>
            <a:ext cx="3435959" cy="699912"/>
          </a:xfrm>
          <a:custGeom>
            <a:rect b="b" l="l" r="r" t="t"/>
            <a:pathLst>
              <a:path extrusionOk="0" h="1399824" w="6871917">
                <a:moveTo>
                  <a:pt x="0" y="0"/>
                </a:moveTo>
                <a:lnTo>
                  <a:pt x="6871917" y="0"/>
                </a:lnTo>
                <a:lnTo>
                  <a:pt x="6871917" y="1399824"/>
                </a:lnTo>
                <a:lnTo>
                  <a:pt x="0" y="1399824"/>
                </a:lnTo>
                <a:lnTo>
                  <a:pt x="0" y="0"/>
                </a:lnTo>
                <a:close/>
              </a:path>
            </a:pathLst>
          </a:custGeom>
          <a:blipFill rotWithShape="1">
            <a:blip r:embed="rId4">
              <a:alphaModFix/>
            </a:blip>
            <a:stretch>
              <a:fillRect b="-38179" l="-6698" r="0" t="-24195"/>
            </a:stretch>
          </a:blipFill>
          <a:ln>
            <a:noFill/>
          </a:ln>
        </p:spPr>
      </p:sp>
      <p:sp>
        <p:nvSpPr>
          <p:cNvPr id="278" name="Google Shape;278;p38"/>
          <p:cNvSpPr/>
          <p:nvPr/>
        </p:nvSpPr>
        <p:spPr>
          <a:xfrm>
            <a:off x="5530726" y="1039207"/>
            <a:ext cx="3435959" cy="1197151"/>
          </a:xfrm>
          <a:custGeom>
            <a:rect b="b" l="l" r="r" t="t"/>
            <a:pathLst>
              <a:path extrusionOk="0" h="2394301" w="6871917">
                <a:moveTo>
                  <a:pt x="0" y="0"/>
                </a:moveTo>
                <a:lnTo>
                  <a:pt x="6871917" y="0"/>
                </a:lnTo>
                <a:lnTo>
                  <a:pt x="6871917" y="2394301"/>
                </a:lnTo>
                <a:lnTo>
                  <a:pt x="0" y="2394301"/>
                </a:lnTo>
                <a:lnTo>
                  <a:pt x="0" y="0"/>
                </a:lnTo>
                <a:close/>
              </a:path>
            </a:pathLst>
          </a:custGeom>
          <a:blipFill rotWithShape="1">
            <a:blip r:embed="rId4">
              <a:alphaModFix/>
            </a:blip>
            <a:stretch>
              <a:fillRect b="-19653" l="-22207" r="-27972" t="-13968"/>
            </a:stretch>
          </a:blipFill>
          <a:ln>
            <a:noFill/>
          </a:ln>
        </p:spPr>
      </p:sp>
      <p:sp>
        <p:nvSpPr>
          <p:cNvPr id="279" name="Google Shape;279;p38"/>
          <p:cNvSpPr/>
          <p:nvPr/>
        </p:nvSpPr>
        <p:spPr>
          <a:xfrm>
            <a:off x="5573896" y="4200416"/>
            <a:ext cx="3468989" cy="618527"/>
          </a:xfrm>
          <a:custGeom>
            <a:rect b="b" l="l" r="r" t="t"/>
            <a:pathLst>
              <a:path extrusionOk="0" h="1237054" w="6937978">
                <a:moveTo>
                  <a:pt x="0" y="0"/>
                </a:moveTo>
                <a:lnTo>
                  <a:pt x="6937978" y="0"/>
                </a:lnTo>
                <a:lnTo>
                  <a:pt x="6937978" y="1237054"/>
                </a:lnTo>
                <a:lnTo>
                  <a:pt x="0" y="1237054"/>
                </a:lnTo>
                <a:lnTo>
                  <a:pt x="0" y="0"/>
                </a:lnTo>
                <a:close/>
              </a:path>
            </a:pathLst>
          </a:custGeom>
          <a:blipFill rotWithShape="1">
            <a:blip r:embed="rId4">
              <a:alphaModFix/>
            </a:blip>
            <a:stretch>
              <a:fillRect b="-66878" l="-7685" r="-14728" t="-45941"/>
            </a:stretch>
          </a:blipFill>
          <a:ln>
            <a:noFill/>
          </a:ln>
        </p:spPr>
      </p:sp>
      <p:sp>
        <p:nvSpPr>
          <p:cNvPr id="280" name="Google Shape;280;p38"/>
          <p:cNvSpPr txBox="1"/>
          <p:nvPr/>
        </p:nvSpPr>
        <p:spPr>
          <a:xfrm>
            <a:off x="180119" y="4026192"/>
            <a:ext cx="3818947" cy="1182104"/>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300" u="none" cap="none" strike="noStrike">
                <a:solidFill>
                  <a:srgbClr val="FFFFFF"/>
                </a:solidFill>
                <a:latin typeface="Open Sans"/>
                <a:ea typeface="Open Sans"/>
                <a:cs typeface="Open Sans"/>
                <a:sym typeface="Open Sans"/>
              </a:rPr>
              <a:t>YOU: </a:t>
            </a:r>
            <a:endParaRPr sz="700"/>
          </a:p>
          <a:p>
            <a:pPr indent="0" lvl="0" marL="0" marR="0" rtl="0" algn="l">
              <a:lnSpc>
                <a:spcPct val="137976"/>
              </a:lnSpc>
              <a:spcBef>
                <a:spcPts val="0"/>
              </a:spcBef>
              <a:spcAft>
                <a:spcPts val="0"/>
              </a:spcAft>
              <a:buNone/>
            </a:pPr>
            <a:r>
              <a:rPr b="1" i="0" lang="en" sz="1300" u="none" cap="none" strike="noStrike">
                <a:solidFill>
                  <a:srgbClr val="FFFFFF"/>
                </a:solidFill>
                <a:latin typeface="Open Sans"/>
                <a:ea typeface="Open Sans"/>
                <a:cs typeface="Open Sans"/>
                <a:sym typeface="Open Sans"/>
              </a:rPr>
              <a:t>Yeah, I think I need to talk to someone. Can you help me set up an appointment with my doctor? </a:t>
            </a:r>
            <a:endParaRPr sz="700"/>
          </a:p>
          <a:p>
            <a:pPr indent="0" lvl="0" marL="0" marR="0" rtl="0" algn="l">
              <a:lnSpc>
                <a:spcPct val="167998"/>
              </a:lnSpc>
              <a:spcBef>
                <a:spcPts val="0"/>
              </a:spcBef>
              <a:spcAft>
                <a:spcPts val="0"/>
              </a:spcAft>
              <a:buNone/>
            </a:pPr>
            <a:r>
              <a:rPr b="1" i="0" lang="en" sz="1300" u="none" cap="none" strike="noStrike">
                <a:solidFill>
                  <a:srgbClr val="FFFFFF"/>
                </a:solidFill>
                <a:latin typeface="Open Sans"/>
                <a:ea typeface="Open Sans"/>
                <a:cs typeface="Open Sans"/>
                <a:sym typeface="Open Sans"/>
              </a:rPr>
              <a:t>   </a:t>
            </a:r>
            <a:endParaRPr sz="700"/>
          </a:p>
        </p:txBody>
      </p:sp>
      <p:sp>
        <p:nvSpPr>
          <p:cNvPr id="281" name="Google Shape;281;p38"/>
          <p:cNvSpPr txBox="1"/>
          <p:nvPr/>
        </p:nvSpPr>
        <p:spPr>
          <a:xfrm>
            <a:off x="185686" y="278929"/>
            <a:ext cx="2252925" cy="729300"/>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400" u="none" cap="none" strike="noStrike">
                <a:solidFill>
                  <a:srgbClr val="FFFFFF"/>
                </a:solidFill>
                <a:latin typeface="Open Sans"/>
                <a:ea typeface="Open Sans"/>
                <a:cs typeface="Open Sans"/>
                <a:sym typeface="Open Sans"/>
              </a:rPr>
              <a:t>YOU: </a:t>
            </a:r>
            <a:endParaRPr sz="700"/>
          </a:p>
          <a:p>
            <a:pPr indent="0" lvl="0" marL="0" marR="0" rtl="0" algn="l">
              <a:lnSpc>
                <a:spcPct val="137976"/>
              </a:lnSpc>
              <a:spcBef>
                <a:spcPts val="0"/>
              </a:spcBef>
              <a:spcAft>
                <a:spcPts val="0"/>
              </a:spcAft>
              <a:buNone/>
            </a:pPr>
            <a:r>
              <a:rPr b="1" i="0" lang="en" sz="1400" u="none" cap="none" strike="noStrike">
                <a:solidFill>
                  <a:srgbClr val="FFFFFF"/>
                </a:solidFill>
                <a:latin typeface="Open Sans"/>
                <a:ea typeface="Open Sans"/>
                <a:cs typeface="Open Sans"/>
                <a:sym typeface="Open Sans"/>
              </a:rPr>
              <a:t>Hey, Mom, can we talk?  </a:t>
            </a:r>
            <a:endParaRPr sz="700"/>
          </a:p>
          <a:p>
            <a:pPr indent="0" lvl="0" marL="0" marR="0" rtl="0" algn="l">
              <a:lnSpc>
                <a:spcPct val="167998"/>
              </a:lnSpc>
              <a:spcBef>
                <a:spcPts val="0"/>
              </a:spcBef>
              <a:spcAft>
                <a:spcPts val="0"/>
              </a:spcAft>
              <a:buNone/>
            </a:pPr>
            <a:r>
              <a:rPr b="1" i="0" lang="en" sz="1400" u="none" cap="none" strike="noStrike">
                <a:solidFill>
                  <a:srgbClr val="FFFFFF"/>
                </a:solidFill>
                <a:latin typeface="Open Sans"/>
                <a:ea typeface="Open Sans"/>
                <a:cs typeface="Open Sans"/>
                <a:sym typeface="Open Sans"/>
              </a:rPr>
              <a:t>   </a:t>
            </a:r>
            <a:endParaRPr sz="700"/>
          </a:p>
        </p:txBody>
      </p:sp>
      <p:sp>
        <p:nvSpPr>
          <p:cNvPr id="282" name="Google Shape;282;p38"/>
          <p:cNvSpPr txBox="1"/>
          <p:nvPr/>
        </p:nvSpPr>
        <p:spPr>
          <a:xfrm>
            <a:off x="222975" y="1097456"/>
            <a:ext cx="3819000" cy="1049700"/>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400" u="none" cap="none" strike="noStrike">
                <a:solidFill>
                  <a:srgbClr val="FFFFFF"/>
                </a:solidFill>
                <a:latin typeface="Open Sans"/>
                <a:ea typeface="Open Sans"/>
                <a:cs typeface="Open Sans"/>
                <a:sym typeface="Open Sans"/>
              </a:rPr>
              <a:t>YOU: </a:t>
            </a:r>
            <a:endParaRPr sz="700"/>
          </a:p>
          <a:p>
            <a:pPr indent="0" lvl="0" marL="0" marR="0" rtl="0" algn="l">
              <a:lnSpc>
                <a:spcPct val="137976"/>
              </a:lnSpc>
              <a:spcBef>
                <a:spcPts val="0"/>
              </a:spcBef>
              <a:spcAft>
                <a:spcPts val="0"/>
              </a:spcAft>
              <a:buNone/>
            </a:pPr>
            <a:r>
              <a:rPr b="1" i="0" lang="en" sz="1300" u="none" cap="none" strike="noStrike">
                <a:solidFill>
                  <a:srgbClr val="FFFFFF"/>
                </a:solidFill>
                <a:latin typeface="Open Sans"/>
                <a:ea typeface="Open Sans"/>
                <a:cs typeface="Open Sans"/>
                <a:sym typeface="Open Sans"/>
              </a:rPr>
              <a:t>Lately, I haven't been feeling like myself. I feel sad and angry all the time. I'm constantly tired, and I can't focus in school.     </a:t>
            </a:r>
            <a:endParaRPr sz="1300"/>
          </a:p>
        </p:txBody>
      </p:sp>
      <p:sp>
        <p:nvSpPr>
          <p:cNvPr id="283" name="Google Shape;283;p38"/>
          <p:cNvSpPr txBox="1"/>
          <p:nvPr/>
        </p:nvSpPr>
        <p:spPr>
          <a:xfrm>
            <a:off x="185686" y="2389305"/>
            <a:ext cx="3856236" cy="1729222"/>
          </a:xfrm>
          <a:prstGeom prst="rect">
            <a:avLst/>
          </a:prstGeom>
          <a:noFill/>
          <a:ln>
            <a:noFill/>
          </a:ln>
        </p:spPr>
        <p:txBody>
          <a:bodyPr anchorCtr="0" anchor="t" bIns="0" lIns="0" spcFirstLastPara="1" rIns="0" wrap="square" tIns="0">
            <a:spAutoFit/>
          </a:bodyPr>
          <a:lstStyle/>
          <a:p>
            <a:pPr indent="0" lvl="0" marL="0" marR="0" rtl="0" algn="l">
              <a:lnSpc>
                <a:spcPct val="137974"/>
              </a:lnSpc>
              <a:spcBef>
                <a:spcPts val="0"/>
              </a:spcBef>
              <a:spcAft>
                <a:spcPts val="0"/>
              </a:spcAft>
              <a:buNone/>
            </a:pPr>
            <a:r>
              <a:rPr b="1" i="0" lang="en" sz="1200" u="none" cap="none" strike="noStrike">
                <a:solidFill>
                  <a:srgbClr val="FFFFFF"/>
                </a:solidFill>
                <a:latin typeface="Open Sans"/>
                <a:ea typeface="Open Sans"/>
                <a:cs typeface="Open Sans"/>
                <a:sym typeface="Open Sans"/>
              </a:rPr>
              <a:t>YOU: </a:t>
            </a:r>
            <a:endParaRPr sz="700"/>
          </a:p>
          <a:p>
            <a:pPr indent="0" lvl="0" marL="0" marR="0" rtl="0" algn="l">
              <a:lnSpc>
                <a:spcPct val="137974"/>
              </a:lnSpc>
              <a:spcBef>
                <a:spcPts val="0"/>
              </a:spcBef>
              <a:spcAft>
                <a:spcPts val="0"/>
              </a:spcAft>
              <a:buNone/>
            </a:pPr>
            <a:r>
              <a:rPr b="1" i="0" lang="en" sz="1200" u="none" cap="none" strike="noStrike">
                <a:solidFill>
                  <a:srgbClr val="FFFFFF"/>
                </a:solidFill>
                <a:latin typeface="Open Sans"/>
                <a:ea typeface="Open Sans"/>
                <a:cs typeface="Open Sans"/>
                <a:sym typeface="Open Sans"/>
              </a:rPr>
              <a:t>Well, usually when I'm down I feel better if I go for a run or talk to someone. This time I can't seem to shake it. It's been like this for a few weeks now. I even took a depression test online and it reported that I should see a doctor to get it checked out. </a:t>
            </a:r>
            <a:endParaRPr sz="700"/>
          </a:p>
          <a:p>
            <a:pPr indent="0" lvl="0" marL="0" marR="0" rtl="0" algn="l">
              <a:lnSpc>
                <a:spcPct val="167998"/>
              </a:lnSpc>
              <a:spcBef>
                <a:spcPts val="0"/>
              </a:spcBef>
              <a:spcAft>
                <a:spcPts val="0"/>
              </a:spcAft>
              <a:buNone/>
            </a:pPr>
            <a:r>
              <a:rPr b="1" i="0" lang="en" sz="1200" u="none" cap="none" strike="noStrike">
                <a:solidFill>
                  <a:srgbClr val="FFFFFF"/>
                </a:solidFill>
                <a:latin typeface="Open Sans"/>
                <a:ea typeface="Open Sans"/>
                <a:cs typeface="Open Sans"/>
                <a:sym typeface="Open Sans"/>
              </a:rPr>
              <a:t>   </a:t>
            </a:r>
            <a:endParaRPr sz="700"/>
          </a:p>
        </p:txBody>
      </p:sp>
      <p:sp>
        <p:nvSpPr>
          <p:cNvPr id="284" name="Google Shape;284;p38"/>
          <p:cNvSpPr txBox="1"/>
          <p:nvPr/>
        </p:nvSpPr>
        <p:spPr>
          <a:xfrm>
            <a:off x="5767495" y="2855768"/>
            <a:ext cx="823163" cy="477835"/>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400" u="none" cap="none" strike="noStrike">
                <a:solidFill>
                  <a:srgbClr val="434345"/>
                </a:solidFill>
                <a:latin typeface="Open Sans"/>
                <a:ea typeface="Open Sans"/>
                <a:cs typeface="Open Sans"/>
                <a:sym typeface="Open Sans"/>
              </a:rPr>
              <a:t>MOM: </a:t>
            </a:r>
            <a:endParaRPr sz="700"/>
          </a:p>
          <a:p>
            <a:pPr indent="0" lvl="0" marL="0" marR="0" rtl="0" algn="l">
              <a:lnSpc>
                <a:spcPct val="137976"/>
              </a:lnSpc>
              <a:spcBef>
                <a:spcPts val="0"/>
              </a:spcBef>
              <a:spcAft>
                <a:spcPts val="0"/>
              </a:spcAft>
              <a:buNone/>
            </a:pPr>
            <a:r>
              <a:rPr b="1" i="0" lang="en" sz="1400" u="none" cap="none" strike="noStrike">
                <a:solidFill>
                  <a:srgbClr val="434345"/>
                </a:solidFill>
                <a:latin typeface="Open Sans"/>
                <a:ea typeface="Open Sans"/>
                <a:cs typeface="Open Sans"/>
                <a:sym typeface="Open Sans"/>
              </a:rPr>
              <a:t>Really? </a:t>
            </a:r>
            <a:endParaRPr sz="700"/>
          </a:p>
        </p:txBody>
      </p:sp>
      <p:sp>
        <p:nvSpPr>
          <p:cNvPr id="285" name="Google Shape;285;p38"/>
          <p:cNvSpPr txBox="1"/>
          <p:nvPr/>
        </p:nvSpPr>
        <p:spPr>
          <a:xfrm>
            <a:off x="5767495" y="339133"/>
            <a:ext cx="2199600" cy="464554"/>
          </a:xfrm>
          <a:prstGeom prst="rect">
            <a:avLst/>
          </a:prstGeom>
          <a:noFill/>
          <a:ln>
            <a:noFill/>
          </a:ln>
        </p:spPr>
        <p:txBody>
          <a:bodyPr anchorCtr="0" anchor="t" bIns="0" lIns="0" spcFirstLastPara="1" rIns="0" wrap="square" tIns="0">
            <a:spAutoFit/>
          </a:bodyPr>
          <a:lstStyle/>
          <a:p>
            <a:pPr indent="0" lvl="0" marL="0" marR="0" rtl="0" algn="l">
              <a:lnSpc>
                <a:spcPct val="137992"/>
              </a:lnSpc>
              <a:spcBef>
                <a:spcPts val="0"/>
              </a:spcBef>
              <a:spcAft>
                <a:spcPts val="0"/>
              </a:spcAft>
              <a:buNone/>
            </a:pPr>
            <a:r>
              <a:rPr b="1" i="0" lang="en" sz="1300" u="none" cap="none" strike="noStrike">
                <a:solidFill>
                  <a:srgbClr val="434345"/>
                </a:solidFill>
                <a:latin typeface="Open Sans"/>
                <a:ea typeface="Open Sans"/>
                <a:cs typeface="Open Sans"/>
                <a:sym typeface="Open Sans"/>
              </a:rPr>
              <a:t>MOM: </a:t>
            </a:r>
            <a:endParaRPr sz="700"/>
          </a:p>
          <a:p>
            <a:pPr indent="0" lvl="0" marL="0" marR="0" rtl="0" algn="l">
              <a:lnSpc>
                <a:spcPct val="137992"/>
              </a:lnSpc>
              <a:spcBef>
                <a:spcPts val="0"/>
              </a:spcBef>
              <a:spcAft>
                <a:spcPts val="0"/>
              </a:spcAft>
              <a:buNone/>
            </a:pPr>
            <a:r>
              <a:rPr b="1" i="0" lang="en" sz="1300" u="none" cap="none" strike="noStrike">
                <a:solidFill>
                  <a:srgbClr val="434345"/>
                </a:solidFill>
                <a:latin typeface="Open Sans"/>
                <a:ea typeface="Open Sans"/>
                <a:cs typeface="Open Sans"/>
                <a:sym typeface="Open Sans"/>
              </a:rPr>
              <a:t> Sure. What's going on? </a:t>
            </a:r>
            <a:endParaRPr sz="700"/>
          </a:p>
        </p:txBody>
      </p:sp>
      <p:sp>
        <p:nvSpPr>
          <p:cNvPr id="286" name="Google Shape;286;p38"/>
          <p:cNvSpPr txBox="1"/>
          <p:nvPr/>
        </p:nvSpPr>
        <p:spPr>
          <a:xfrm>
            <a:off x="5527925" y="1082850"/>
            <a:ext cx="3468900" cy="1028400"/>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300" u="none" cap="none" strike="noStrike">
                <a:solidFill>
                  <a:srgbClr val="434345"/>
                </a:solidFill>
                <a:latin typeface="Open Sans"/>
                <a:ea typeface="Open Sans"/>
                <a:cs typeface="Open Sans"/>
                <a:sym typeface="Open Sans"/>
              </a:rPr>
              <a:t>MOM: </a:t>
            </a:r>
            <a:endParaRPr sz="700">
              <a:latin typeface="Open Sans"/>
              <a:ea typeface="Open Sans"/>
              <a:cs typeface="Open Sans"/>
              <a:sym typeface="Open Sans"/>
            </a:endParaRPr>
          </a:p>
          <a:p>
            <a:pPr indent="0" lvl="0" marL="0" marR="0" rtl="0" algn="l">
              <a:lnSpc>
                <a:spcPct val="137976"/>
              </a:lnSpc>
              <a:spcBef>
                <a:spcPts val="0"/>
              </a:spcBef>
              <a:spcAft>
                <a:spcPts val="0"/>
              </a:spcAft>
              <a:buNone/>
            </a:pPr>
            <a:r>
              <a:rPr b="1" i="0" lang="en" sz="1200" u="none" cap="none" strike="noStrike">
                <a:solidFill>
                  <a:srgbClr val="434345"/>
                </a:solidFill>
                <a:latin typeface="Open Sans"/>
                <a:ea typeface="Open Sans"/>
                <a:cs typeface="Open Sans"/>
                <a:sym typeface="Open Sans"/>
              </a:rPr>
              <a:t>I</a:t>
            </a:r>
            <a:r>
              <a:rPr b="1" i="0" lang="en" sz="1300" u="none" cap="none" strike="noStrike">
                <a:solidFill>
                  <a:srgbClr val="434345"/>
                </a:solidFill>
                <a:latin typeface="Open Sans"/>
                <a:ea typeface="Open Sans"/>
                <a:cs typeface="Open Sans"/>
                <a:sym typeface="Open Sans"/>
              </a:rPr>
              <a:t>'ve gone through periods like this when I was your age. Hang in there and I'm sure things will get better with a little time. </a:t>
            </a:r>
            <a:r>
              <a:rPr b="1" i="0" lang="en" sz="1200" u="none" cap="none" strike="noStrike">
                <a:solidFill>
                  <a:srgbClr val="434345"/>
                </a:solidFill>
                <a:latin typeface="Open Sans"/>
                <a:ea typeface="Open Sans"/>
                <a:cs typeface="Open Sans"/>
                <a:sym typeface="Open Sans"/>
              </a:rPr>
              <a:t>  </a:t>
            </a:r>
            <a:endParaRPr sz="1200">
              <a:latin typeface="Open Sans"/>
              <a:ea typeface="Open Sans"/>
              <a:cs typeface="Open Sans"/>
              <a:sym typeface="Open Sans"/>
            </a:endParaRPr>
          </a:p>
        </p:txBody>
      </p:sp>
      <p:sp>
        <p:nvSpPr>
          <p:cNvPr id="287" name="Google Shape;287;p38"/>
          <p:cNvSpPr txBox="1"/>
          <p:nvPr/>
        </p:nvSpPr>
        <p:spPr>
          <a:xfrm>
            <a:off x="5680325" y="4230500"/>
            <a:ext cx="2965200" cy="512700"/>
          </a:xfrm>
          <a:prstGeom prst="rect">
            <a:avLst/>
          </a:prstGeom>
          <a:noFill/>
          <a:ln>
            <a:noFill/>
          </a:ln>
        </p:spPr>
        <p:txBody>
          <a:bodyPr anchorCtr="0" anchor="t" bIns="0" lIns="0" spcFirstLastPara="1" rIns="0" wrap="square" tIns="0">
            <a:spAutoFit/>
          </a:bodyPr>
          <a:lstStyle/>
          <a:p>
            <a:pPr indent="0" lvl="0" marL="0" marR="0" rtl="0" algn="l">
              <a:lnSpc>
                <a:spcPct val="137976"/>
              </a:lnSpc>
              <a:spcBef>
                <a:spcPts val="0"/>
              </a:spcBef>
              <a:spcAft>
                <a:spcPts val="0"/>
              </a:spcAft>
              <a:buNone/>
            </a:pPr>
            <a:r>
              <a:rPr b="1" i="0" lang="en" sz="1400" u="none" cap="none" strike="noStrike">
                <a:solidFill>
                  <a:srgbClr val="434345"/>
                </a:solidFill>
                <a:latin typeface="Open Sans"/>
                <a:ea typeface="Open Sans"/>
                <a:cs typeface="Open Sans"/>
                <a:sym typeface="Open Sans"/>
              </a:rPr>
              <a:t>MOM: </a:t>
            </a:r>
            <a:endParaRPr sz="700"/>
          </a:p>
          <a:p>
            <a:pPr indent="0" lvl="0" marL="0" marR="0" rtl="0" algn="l">
              <a:lnSpc>
                <a:spcPct val="137976"/>
              </a:lnSpc>
              <a:spcBef>
                <a:spcPts val="0"/>
              </a:spcBef>
              <a:spcAft>
                <a:spcPts val="0"/>
              </a:spcAft>
              <a:buNone/>
            </a:pPr>
            <a:r>
              <a:rPr b="1" i="0" lang="en" sz="1400" u="none" cap="none" strike="noStrike">
                <a:solidFill>
                  <a:srgbClr val="434345"/>
                </a:solidFill>
                <a:latin typeface="Open Sans"/>
                <a:ea typeface="Open Sans"/>
                <a:cs typeface="Open Sans"/>
                <a:sym typeface="Open Sans"/>
              </a:rPr>
              <a:t>Sure. I think that's a great idea.  </a:t>
            </a:r>
            <a:endParaRPr sz="700"/>
          </a:p>
        </p:txBody>
      </p:sp>
      <p:sp>
        <p:nvSpPr>
          <p:cNvPr id="288" name="Google Shape;288;p38"/>
          <p:cNvSpPr/>
          <p:nvPr/>
        </p:nvSpPr>
        <p:spPr>
          <a:xfrm>
            <a:off x="4245037" y="4339136"/>
            <a:ext cx="958727" cy="290014"/>
          </a:xfrm>
          <a:custGeom>
            <a:rect b="b" l="l" r="r" t="t"/>
            <a:pathLst>
              <a:path extrusionOk="0" h="580029" w="1917453">
                <a:moveTo>
                  <a:pt x="0" y="0"/>
                </a:moveTo>
                <a:lnTo>
                  <a:pt x="1917452" y="0"/>
                </a:lnTo>
                <a:lnTo>
                  <a:pt x="1917452" y="580029"/>
                </a:lnTo>
                <a:lnTo>
                  <a:pt x="0" y="580029"/>
                </a:lnTo>
                <a:lnTo>
                  <a:pt x="0" y="0"/>
                </a:lnTo>
                <a:close/>
              </a:path>
            </a:pathLst>
          </a:custGeom>
          <a:blipFill rotWithShape="1">
            <a:blip r:embed="rId5">
              <a:alphaModFix/>
            </a:blip>
            <a:stretch>
              <a:fillRect b="0" l="0" r="0" t="0"/>
            </a:stretch>
          </a:blipFill>
          <a:ln>
            <a:noFill/>
          </a:ln>
        </p:spPr>
      </p:sp>
      <p:sp>
        <p:nvSpPr>
          <p:cNvPr id="289" name="Google Shape;289;p38"/>
          <p:cNvSpPr/>
          <p:nvPr/>
        </p:nvSpPr>
        <p:spPr>
          <a:xfrm>
            <a:off x="4345061" y="448086"/>
            <a:ext cx="958727" cy="290014"/>
          </a:xfrm>
          <a:custGeom>
            <a:rect b="b" l="l" r="r" t="t"/>
            <a:pathLst>
              <a:path extrusionOk="0" h="580029" w="1917453">
                <a:moveTo>
                  <a:pt x="0" y="0"/>
                </a:moveTo>
                <a:lnTo>
                  <a:pt x="1917452" y="0"/>
                </a:lnTo>
                <a:lnTo>
                  <a:pt x="1917452" y="580030"/>
                </a:lnTo>
                <a:lnTo>
                  <a:pt x="0" y="580030"/>
                </a:lnTo>
                <a:lnTo>
                  <a:pt x="0" y="0"/>
                </a:lnTo>
                <a:close/>
              </a:path>
            </a:pathLst>
          </a:custGeom>
          <a:blipFill rotWithShape="1">
            <a:blip r:embed="rId5">
              <a:alphaModFix/>
            </a:blip>
            <a:stretch>
              <a:fillRect b="0" l="0" r="0" t="0"/>
            </a:stretch>
          </a:blipFill>
          <a:ln>
            <a:noFill/>
          </a:ln>
        </p:spPr>
      </p:sp>
      <p:sp>
        <p:nvSpPr>
          <p:cNvPr id="290" name="Google Shape;290;p38"/>
          <p:cNvSpPr/>
          <p:nvPr/>
        </p:nvSpPr>
        <p:spPr>
          <a:xfrm>
            <a:off x="4321237" y="1591167"/>
            <a:ext cx="958727" cy="290014"/>
          </a:xfrm>
          <a:custGeom>
            <a:rect b="b" l="l" r="r" t="t"/>
            <a:pathLst>
              <a:path extrusionOk="0" h="580029" w="1917453">
                <a:moveTo>
                  <a:pt x="0" y="0"/>
                </a:moveTo>
                <a:lnTo>
                  <a:pt x="1917452" y="0"/>
                </a:lnTo>
                <a:lnTo>
                  <a:pt x="1917452" y="580029"/>
                </a:lnTo>
                <a:lnTo>
                  <a:pt x="0" y="580029"/>
                </a:lnTo>
                <a:lnTo>
                  <a:pt x="0" y="0"/>
                </a:lnTo>
                <a:close/>
              </a:path>
            </a:pathLst>
          </a:custGeom>
          <a:blipFill rotWithShape="1">
            <a:blip r:embed="rId5">
              <a:alphaModFix/>
            </a:blip>
            <a:stretch>
              <a:fillRect b="0" l="0" r="0" t="0"/>
            </a:stretch>
          </a:blipFill>
          <a:ln>
            <a:noFill/>
          </a:ln>
        </p:spPr>
      </p:sp>
      <p:sp>
        <p:nvSpPr>
          <p:cNvPr id="291" name="Google Shape;291;p38"/>
          <p:cNvSpPr/>
          <p:nvPr/>
        </p:nvSpPr>
        <p:spPr>
          <a:xfrm>
            <a:off x="4345061" y="2973425"/>
            <a:ext cx="958727" cy="290015"/>
          </a:xfrm>
          <a:custGeom>
            <a:rect b="b" l="l" r="r" t="t"/>
            <a:pathLst>
              <a:path extrusionOk="0" h="580029" w="1917453">
                <a:moveTo>
                  <a:pt x="0" y="0"/>
                </a:moveTo>
                <a:lnTo>
                  <a:pt x="1917452" y="0"/>
                </a:lnTo>
                <a:lnTo>
                  <a:pt x="1917452" y="580030"/>
                </a:lnTo>
                <a:lnTo>
                  <a:pt x="0" y="58003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95" name="Shape 295"/>
        <p:cNvGrpSpPr/>
        <p:nvPr/>
      </p:nvGrpSpPr>
      <p:grpSpPr>
        <a:xfrm>
          <a:off x="0" y="0"/>
          <a:ext cx="0" cy="0"/>
          <a:chOff x="0" y="0"/>
          <a:chExt cx="0" cy="0"/>
        </a:xfrm>
      </p:grpSpPr>
      <p:sp>
        <p:nvSpPr>
          <p:cNvPr id="296" name="Google Shape;296;p39"/>
          <p:cNvSpPr/>
          <p:nvPr/>
        </p:nvSpPr>
        <p:spPr>
          <a:xfrm rot="496776">
            <a:off x="355828" y="1446901"/>
            <a:ext cx="4406231" cy="1914708"/>
          </a:xfrm>
          <a:custGeom>
            <a:rect b="b" l="l" r="r" t="t"/>
            <a:pathLst>
              <a:path extrusionOk="0" h="3829415" w="8812462">
                <a:moveTo>
                  <a:pt x="0" y="0"/>
                </a:moveTo>
                <a:lnTo>
                  <a:pt x="8812462" y="0"/>
                </a:lnTo>
                <a:lnTo>
                  <a:pt x="8812462" y="3829415"/>
                </a:lnTo>
                <a:lnTo>
                  <a:pt x="0" y="3829415"/>
                </a:lnTo>
                <a:lnTo>
                  <a:pt x="0" y="0"/>
                </a:lnTo>
                <a:close/>
              </a:path>
            </a:pathLst>
          </a:custGeom>
          <a:blipFill rotWithShape="1">
            <a:blip r:embed="rId3">
              <a:alphaModFix/>
            </a:blip>
            <a:stretch>
              <a:fillRect b="-6" l="0" r="0" t="0"/>
            </a:stretch>
          </a:blipFill>
          <a:ln>
            <a:noFill/>
          </a:ln>
        </p:spPr>
      </p:sp>
      <p:sp>
        <p:nvSpPr>
          <p:cNvPr id="297" name="Google Shape;297;p39"/>
          <p:cNvSpPr/>
          <p:nvPr/>
        </p:nvSpPr>
        <p:spPr>
          <a:xfrm>
            <a:off x="4509755" y="2303530"/>
            <a:ext cx="446049" cy="360083"/>
          </a:xfrm>
          <a:custGeom>
            <a:rect b="b" l="l" r="r" t="t"/>
            <a:pathLst>
              <a:path extrusionOk="0" h="720166" w="892097">
                <a:moveTo>
                  <a:pt x="0" y="0"/>
                </a:moveTo>
                <a:lnTo>
                  <a:pt x="892098" y="0"/>
                </a:lnTo>
                <a:lnTo>
                  <a:pt x="892098" y="720166"/>
                </a:lnTo>
                <a:lnTo>
                  <a:pt x="0" y="720166"/>
                </a:lnTo>
                <a:lnTo>
                  <a:pt x="0" y="0"/>
                </a:lnTo>
                <a:close/>
              </a:path>
            </a:pathLst>
          </a:custGeom>
          <a:blipFill rotWithShape="1">
            <a:blip r:embed="rId4">
              <a:alphaModFix/>
            </a:blip>
            <a:stretch>
              <a:fillRect b="-151" l="0" r="0" t="0"/>
            </a:stretch>
          </a:blipFill>
          <a:ln>
            <a:noFill/>
          </a:ln>
        </p:spPr>
      </p:sp>
      <p:sp>
        <p:nvSpPr>
          <p:cNvPr id="298" name="Google Shape;298;p39"/>
          <p:cNvSpPr/>
          <p:nvPr/>
        </p:nvSpPr>
        <p:spPr>
          <a:xfrm>
            <a:off x="4876959" y="3060223"/>
            <a:ext cx="2791192" cy="906024"/>
          </a:xfrm>
          <a:custGeom>
            <a:rect b="b" l="l" r="r" t="t"/>
            <a:pathLst>
              <a:path extrusionOk="0" h="1812049" w="5582384">
                <a:moveTo>
                  <a:pt x="0" y="0"/>
                </a:moveTo>
                <a:lnTo>
                  <a:pt x="5582384" y="0"/>
                </a:lnTo>
                <a:lnTo>
                  <a:pt x="5582384" y="1812049"/>
                </a:lnTo>
                <a:lnTo>
                  <a:pt x="0" y="1812049"/>
                </a:lnTo>
                <a:lnTo>
                  <a:pt x="0" y="0"/>
                </a:lnTo>
                <a:close/>
              </a:path>
            </a:pathLst>
          </a:custGeom>
          <a:blipFill rotWithShape="1">
            <a:blip r:embed="rId5">
              <a:alphaModFix/>
            </a:blip>
            <a:stretch>
              <a:fillRect b="0" l="0" r="0" t="0"/>
            </a:stretch>
          </a:blipFill>
          <a:ln>
            <a:noFill/>
          </a:ln>
        </p:spPr>
      </p:sp>
      <p:sp>
        <p:nvSpPr>
          <p:cNvPr id="299" name="Google Shape;299;p39"/>
          <p:cNvSpPr/>
          <p:nvPr/>
        </p:nvSpPr>
        <p:spPr>
          <a:xfrm>
            <a:off x="6272555" y="3060223"/>
            <a:ext cx="2791192" cy="906024"/>
          </a:xfrm>
          <a:custGeom>
            <a:rect b="b" l="l" r="r" t="t"/>
            <a:pathLst>
              <a:path extrusionOk="0" h="1812049" w="5582384">
                <a:moveTo>
                  <a:pt x="0" y="0"/>
                </a:moveTo>
                <a:lnTo>
                  <a:pt x="5582383" y="0"/>
                </a:lnTo>
                <a:lnTo>
                  <a:pt x="5582383" y="1812049"/>
                </a:lnTo>
                <a:lnTo>
                  <a:pt x="0" y="1812049"/>
                </a:lnTo>
                <a:lnTo>
                  <a:pt x="0" y="0"/>
                </a:lnTo>
                <a:close/>
              </a:path>
            </a:pathLst>
          </a:custGeom>
          <a:blipFill rotWithShape="1">
            <a:blip r:embed="rId5">
              <a:alphaModFix/>
            </a:blip>
            <a:stretch>
              <a:fillRect b="0" l="0" r="0" t="0"/>
            </a:stretch>
          </a:blipFill>
          <a:ln>
            <a:noFill/>
          </a:ln>
        </p:spPr>
      </p:sp>
      <p:sp>
        <p:nvSpPr>
          <p:cNvPr id="300" name="Google Shape;300;p39"/>
          <p:cNvSpPr/>
          <p:nvPr/>
        </p:nvSpPr>
        <p:spPr>
          <a:xfrm>
            <a:off x="5461930" y="2215352"/>
            <a:ext cx="3091721" cy="2057400"/>
          </a:xfrm>
          <a:custGeom>
            <a:rect b="b" l="l" r="r" t="t"/>
            <a:pathLst>
              <a:path extrusionOk="0" h="4114800" w="6183443">
                <a:moveTo>
                  <a:pt x="0" y="0"/>
                </a:moveTo>
                <a:lnTo>
                  <a:pt x="6183443" y="0"/>
                </a:lnTo>
                <a:lnTo>
                  <a:pt x="6183443" y="4114800"/>
                </a:lnTo>
                <a:lnTo>
                  <a:pt x="0" y="4114800"/>
                </a:lnTo>
                <a:lnTo>
                  <a:pt x="0" y="0"/>
                </a:lnTo>
                <a:close/>
              </a:path>
            </a:pathLst>
          </a:custGeom>
          <a:blipFill rotWithShape="1">
            <a:blip r:embed="rId6">
              <a:alphaModFix/>
            </a:blip>
            <a:stretch>
              <a:fillRect b="0" l="0" r="0" t="0"/>
            </a:stretch>
          </a:blipFill>
          <a:ln>
            <a:noFill/>
          </a:ln>
        </p:spPr>
      </p:sp>
      <p:sp>
        <p:nvSpPr>
          <p:cNvPr id="301" name="Google Shape;301;p39"/>
          <p:cNvSpPr txBox="1"/>
          <p:nvPr/>
        </p:nvSpPr>
        <p:spPr>
          <a:xfrm>
            <a:off x="688485" y="1794732"/>
            <a:ext cx="3740918" cy="68884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3200" u="none" cap="none" strike="noStrike">
                <a:solidFill>
                  <a:srgbClr val="434345"/>
                </a:solidFill>
                <a:latin typeface="Homemade Apple"/>
                <a:ea typeface="Homemade Apple"/>
                <a:cs typeface="Homemade Apple"/>
                <a:sym typeface="Homemade Apple"/>
              </a:rPr>
              <a:t>Hey Sam,</a:t>
            </a:r>
            <a:endParaRPr sz="700"/>
          </a:p>
        </p:txBody>
      </p:sp>
      <p:sp>
        <p:nvSpPr>
          <p:cNvPr id="302" name="Google Shape;302;p39"/>
          <p:cNvSpPr txBox="1"/>
          <p:nvPr/>
        </p:nvSpPr>
        <p:spPr>
          <a:xfrm>
            <a:off x="620889" y="2539788"/>
            <a:ext cx="3740918" cy="430451"/>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1900" u="none" cap="none" strike="noStrike">
                <a:solidFill>
                  <a:srgbClr val="434345"/>
                </a:solidFill>
                <a:latin typeface="Arial"/>
                <a:ea typeface="Arial"/>
                <a:cs typeface="Arial"/>
                <a:sym typeface="Arial"/>
              </a:rPr>
              <a:t>Can we talk? </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06" name="Shape 306"/>
        <p:cNvGrpSpPr/>
        <p:nvPr/>
      </p:nvGrpSpPr>
      <p:grpSpPr>
        <a:xfrm>
          <a:off x="0" y="0"/>
          <a:ext cx="0" cy="0"/>
          <a:chOff x="0" y="0"/>
          <a:chExt cx="0" cy="0"/>
        </a:xfrm>
      </p:grpSpPr>
      <p:sp>
        <p:nvSpPr>
          <p:cNvPr id="307" name="Google Shape;307;p40"/>
          <p:cNvSpPr/>
          <p:nvPr/>
        </p:nvSpPr>
        <p:spPr>
          <a:xfrm>
            <a:off x="237838" y="169971"/>
            <a:ext cx="4975488" cy="1408818"/>
          </a:xfrm>
          <a:custGeom>
            <a:rect b="b" l="l" r="r" t="t"/>
            <a:pathLst>
              <a:path extrusionOk="0" h="2817635" w="9950976">
                <a:moveTo>
                  <a:pt x="0" y="0"/>
                </a:moveTo>
                <a:lnTo>
                  <a:pt x="9950976" y="0"/>
                </a:lnTo>
                <a:lnTo>
                  <a:pt x="9950976" y="2817635"/>
                </a:lnTo>
                <a:lnTo>
                  <a:pt x="0" y="2817635"/>
                </a:lnTo>
                <a:lnTo>
                  <a:pt x="0" y="0"/>
                </a:lnTo>
                <a:close/>
              </a:path>
            </a:pathLst>
          </a:custGeom>
          <a:blipFill rotWithShape="1">
            <a:blip r:embed="rId3">
              <a:alphaModFix/>
            </a:blip>
            <a:stretch>
              <a:fillRect b="-45652" l="-8238" r="-72152" t="-51847"/>
            </a:stretch>
          </a:blipFill>
          <a:ln>
            <a:noFill/>
          </a:ln>
        </p:spPr>
      </p:sp>
      <p:sp>
        <p:nvSpPr>
          <p:cNvPr id="308" name="Google Shape;308;p40"/>
          <p:cNvSpPr txBox="1"/>
          <p:nvPr/>
        </p:nvSpPr>
        <p:spPr>
          <a:xfrm>
            <a:off x="311469" y="221256"/>
            <a:ext cx="4948200" cy="1225800"/>
          </a:xfrm>
          <a:prstGeom prst="rect">
            <a:avLst/>
          </a:prstGeom>
          <a:noFill/>
          <a:ln>
            <a:noFill/>
          </a:ln>
        </p:spPr>
        <p:txBody>
          <a:bodyPr anchorCtr="0" anchor="t" bIns="0" lIns="0" spcFirstLastPara="1" rIns="0" wrap="square" tIns="0">
            <a:spAutoFit/>
          </a:bodyPr>
          <a:lstStyle/>
          <a:p>
            <a:pPr indent="0" lvl="0" marL="0" marR="0" rtl="0" algn="l">
              <a:lnSpc>
                <a:spcPct val="138027"/>
              </a:lnSpc>
              <a:spcBef>
                <a:spcPts val="0"/>
              </a:spcBef>
              <a:spcAft>
                <a:spcPts val="0"/>
              </a:spcAft>
              <a:buNone/>
            </a:pPr>
            <a:r>
              <a:rPr b="1" i="0" lang="en" sz="1300" u="none" cap="none" strike="noStrike">
                <a:solidFill>
                  <a:srgbClr val="FFFFFF"/>
                </a:solidFill>
                <a:latin typeface="Open Sans"/>
                <a:ea typeface="Open Sans"/>
                <a:cs typeface="Open Sans"/>
                <a:sym typeface="Open Sans"/>
              </a:rPr>
              <a:t>SAM:</a:t>
            </a:r>
            <a:r>
              <a:rPr b="1" i="0" lang="en" sz="1200" u="none" cap="none" strike="noStrike">
                <a:solidFill>
                  <a:srgbClr val="FFFFFF"/>
                </a:solidFill>
                <a:latin typeface="Open Sans"/>
                <a:ea typeface="Open Sans"/>
                <a:cs typeface="Open Sans"/>
                <a:sym typeface="Open Sans"/>
              </a:rPr>
              <a:t> </a:t>
            </a:r>
            <a:r>
              <a:rPr b="1" i="0" lang="en" sz="1200" u="none" cap="none" strike="noStrike">
                <a:solidFill>
                  <a:srgbClr val="FFFFFF"/>
                </a:solidFill>
                <a:latin typeface="Open Sans"/>
                <a:ea typeface="Open Sans"/>
                <a:cs typeface="Open Sans"/>
                <a:sym typeface="Open Sans"/>
              </a:rPr>
              <a:t>Hey, can we talk? Over the past few weeks, I’ve noticed you've been hanging back a lot – not calling or texting me much anymore and skipping out on me and our friends. Recently, you have even missed quite a few  play  practices.  In general, you seem down. This isn’t like you. What’s going on?</a:t>
            </a:r>
            <a:endParaRPr sz="1200">
              <a:latin typeface="Open Sans"/>
              <a:ea typeface="Open Sans"/>
              <a:cs typeface="Open Sans"/>
              <a:sym typeface="Open Sans"/>
            </a:endParaRPr>
          </a:p>
        </p:txBody>
      </p:sp>
      <p:sp>
        <p:nvSpPr>
          <p:cNvPr id="309" name="Google Shape;309;p40"/>
          <p:cNvSpPr/>
          <p:nvPr/>
        </p:nvSpPr>
        <p:spPr>
          <a:xfrm>
            <a:off x="6216350" y="612322"/>
            <a:ext cx="2645684" cy="482657"/>
          </a:xfrm>
          <a:custGeom>
            <a:rect b="b" l="l" r="r" t="t"/>
            <a:pathLst>
              <a:path extrusionOk="0" h="965313" w="5291367">
                <a:moveTo>
                  <a:pt x="0" y="0"/>
                </a:moveTo>
                <a:lnTo>
                  <a:pt x="5291367" y="0"/>
                </a:lnTo>
                <a:lnTo>
                  <a:pt x="5291367" y="965313"/>
                </a:lnTo>
                <a:lnTo>
                  <a:pt x="0" y="965313"/>
                </a:lnTo>
                <a:lnTo>
                  <a:pt x="0" y="0"/>
                </a:lnTo>
                <a:close/>
              </a:path>
            </a:pathLst>
          </a:custGeom>
          <a:blipFill rotWithShape="1">
            <a:blip r:embed="rId4">
              <a:alphaModFix/>
            </a:blip>
            <a:stretch>
              <a:fillRect b="-137223" l="-9787" r="-46116" t="-27691"/>
            </a:stretch>
          </a:blipFill>
          <a:ln>
            <a:noFill/>
          </a:ln>
        </p:spPr>
      </p:sp>
      <p:sp>
        <p:nvSpPr>
          <p:cNvPr id="310" name="Google Shape;310;p40"/>
          <p:cNvSpPr txBox="1"/>
          <p:nvPr/>
        </p:nvSpPr>
        <p:spPr>
          <a:xfrm>
            <a:off x="6305292" y="636354"/>
            <a:ext cx="2467800" cy="450975"/>
          </a:xfrm>
          <a:prstGeom prst="rect">
            <a:avLst/>
          </a:prstGeom>
          <a:noFill/>
          <a:ln>
            <a:noFill/>
          </a:ln>
        </p:spPr>
        <p:txBody>
          <a:bodyPr anchorCtr="0" anchor="t" bIns="0" lIns="0" spcFirstLastPara="1" rIns="0" wrap="square" tIns="0">
            <a:spAutoFit/>
          </a:bodyPr>
          <a:lstStyle/>
          <a:p>
            <a:pPr indent="0" lvl="0" marL="0" marR="0" rtl="0" algn="l">
              <a:lnSpc>
                <a:spcPct val="137975"/>
              </a:lnSpc>
              <a:spcBef>
                <a:spcPts val="0"/>
              </a:spcBef>
              <a:spcAft>
                <a:spcPts val="0"/>
              </a:spcAft>
              <a:buNone/>
            </a:pPr>
            <a:r>
              <a:rPr b="1" i="0" lang="en" sz="1300" u="none" cap="none" strike="noStrike">
                <a:solidFill>
                  <a:srgbClr val="434345"/>
                </a:solidFill>
                <a:latin typeface="Open Sans"/>
                <a:ea typeface="Open Sans"/>
                <a:cs typeface="Open Sans"/>
                <a:sym typeface="Open Sans"/>
              </a:rPr>
              <a:t>FRIEND: I’m sorry; I’ve been feeling weird lately.</a:t>
            </a:r>
            <a:endParaRPr sz="700"/>
          </a:p>
        </p:txBody>
      </p:sp>
      <p:sp>
        <p:nvSpPr>
          <p:cNvPr id="311" name="Google Shape;311;p40"/>
          <p:cNvSpPr/>
          <p:nvPr/>
        </p:nvSpPr>
        <p:spPr>
          <a:xfrm>
            <a:off x="225953" y="1693922"/>
            <a:ext cx="4987373" cy="491038"/>
          </a:xfrm>
          <a:custGeom>
            <a:rect b="b" l="l" r="r" t="t"/>
            <a:pathLst>
              <a:path extrusionOk="0" h="982075" w="9974746">
                <a:moveTo>
                  <a:pt x="0" y="0"/>
                </a:moveTo>
                <a:lnTo>
                  <a:pt x="9974746" y="0"/>
                </a:lnTo>
                <a:lnTo>
                  <a:pt x="9974746" y="982075"/>
                </a:lnTo>
                <a:lnTo>
                  <a:pt x="0" y="982075"/>
                </a:lnTo>
                <a:lnTo>
                  <a:pt x="0" y="0"/>
                </a:lnTo>
                <a:close/>
              </a:path>
            </a:pathLst>
          </a:custGeom>
          <a:blipFill rotWithShape="1">
            <a:blip r:embed="rId3">
              <a:alphaModFix/>
            </a:blip>
            <a:stretch>
              <a:fillRect b="-251067" l="-4274" r="-21527" t="-45019"/>
            </a:stretch>
          </a:blipFill>
          <a:ln>
            <a:noFill/>
          </a:ln>
        </p:spPr>
      </p:sp>
      <p:sp>
        <p:nvSpPr>
          <p:cNvPr id="312" name="Google Shape;312;p40"/>
          <p:cNvSpPr txBox="1"/>
          <p:nvPr/>
        </p:nvSpPr>
        <p:spPr>
          <a:xfrm>
            <a:off x="311469" y="1670109"/>
            <a:ext cx="4768120" cy="459928"/>
          </a:xfrm>
          <a:prstGeom prst="rect">
            <a:avLst/>
          </a:prstGeom>
          <a:noFill/>
          <a:ln>
            <a:noFill/>
          </a:ln>
        </p:spPr>
        <p:txBody>
          <a:bodyPr anchorCtr="0" anchor="t" bIns="0" lIns="0" spcFirstLastPara="1" rIns="0" wrap="square" tIns="0">
            <a:spAutoFit/>
          </a:bodyPr>
          <a:lstStyle/>
          <a:p>
            <a:pPr indent="0" lvl="0" marL="0" marR="0" rtl="0" algn="l">
              <a:lnSpc>
                <a:spcPct val="138027"/>
              </a:lnSpc>
              <a:spcBef>
                <a:spcPts val="0"/>
              </a:spcBef>
              <a:spcAft>
                <a:spcPts val="0"/>
              </a:spcAft>
              <a:buNone/>
            </a:pPr>
            <a:r>
              <a:rPr b="1" i="0" lang="en" sz="1300" u="none" cap="none" strike="noStrike">
                <a:solidFill>
                  <a:srgbClr val="FFFFFF"/>
                </a:solidFill>
                <a:latin typeface="Open Sans"/>
                <a:ea typeface="Open Sans"/>
                <a:cs typeface="Open Sans"/>
                <a:sym typeface="Open Sans"/>
              </a:rPr>
              <a:t>SAM:  I can tell something is different. I’m worried about you and I care.</a:t>
            </a:r>
            <a:endParaRPr sz="700"/>
          </a:p>
        </p:txBody>
      </p:sp>
      <p:sp>
        <p:nvSpPr>
          <p:cNvPr id="313" name="Google Shape;313;p40"/>
          <p:cNvSpPr/>
          <p:nvPr/>
        </p:nvSpPr>
        <p:spPr>
          <a:xfrm>
            <a:off x="165840" y="2342122"/>
            <a:ext cx="5047486" cy="720576"/>
          </a:xfrm>
          <a:custGeom>
            <a:rect b="b" l="l" r="r" t="t"/>
            <a:pathLst>
              <a:path extrusionOk="0" h="1441152" w="10094972">
                <a:moveTo>
                  <a:pt x="0" y="0"/>
                </a:moveTo>
                <a:lnTo>
                  <a:pt x="10094972" y="0"/>
                </a:lnTo>
                <a:lnTo>
                  <a:pt x="10094972" y="1441152"/>
                </a:lnTo>
                <a:lnTo>
                  <a:pt x="0" y="1441152"/>
                </a:lnTo>
                <a:lnTo>
                  <a:pt x="0" y="0"/>
                </a:lnTo>
                <a:close/>
              </a:path>
            </a:pathLst>
          </a:custGeom>
          <a:blipFill rotWithShape="1">
            <a:blip r:embed="rId3">
              <a:alphaModFix/>
            </a:blip>
            <a:stretch>
              <a:fillRect b="-250160" l="-7120" r="-85017" t="-67044"/>
            </a:stretch>
          </a:blipFill>
          <a:ln>
            <a:noFill/>
          </a:ln>
        </p:spPr>
      </p:sp>
      <p:sp>
        <p:nvSpPr>
          <p:cNvPr id="314" name="Google Shape;314;p40"/>
          <p:cNvSpPr txBox="1"/>
          <p:nvPr/>
        </p:nvSpPr>
        <p:spPr>
          <a:xfrm>
            <a:off x="237838" y="2383066"/>
            <a:ext cx="4841751" cy="679631"/>
          </a:xfrm>
          <a:prstGeom prst="rect">
            <a:avLst/>
          </a:prstGeom>
          <a:noFill/>
          <a:ln>
            <a:noFill/>
          </a:ln>
        </p:spPr>
        <p:txBody>
          <a:bodyPr anchorCtr="0" anchor="t" bIns="0" lIns="0" spcFirstLastPara="1" rIns="0" wrap="square" tIns="0">
            <a:spAutoFit/>
          </a:bodyPr>
          <a:lstStyle/>
          <a:p>
            <a:pPr indent="0" lvl="0" marL="0" marR="0" rtl="0" algn="l">
              <a:lnSpc>
                <a:spcPct val="138024"/>
              </a:lnSpc>
              <a:spcBef>
                <a:spcPts val="0"/>
              </a:spcBef>
              <a:spcAft>
                <a:spcPts val="0"/>
              </a:spcAft>
              <a:buNone/>
            </a:pPr>
            <a:r>
              <a:rPr b="1" i="0" lang="en" sz="1300" u="none" cap="none" strike="noStrike">
                <a:solidFill>
                  <a:srgbClr val="FFFFFF"/>
                </a:solidFill>
                <a:latin typeface="Open Sans"/>
                <a:ea typeface="Open Sans"/>
                <a:cs typeface="Open Sans"/>
                <a:sym typeface="Open Sans"/>
              </a:rPr>
              <a:t>SAM: You deserve to feel better now and, who knows, it could be something serious like depression. Have you told an adult yet?</a:t>
            </a:r>
            <a:endParaRPr sz="700"/>
          </a:p>
        </p:txBody>
      </p:sp>
      <p:sp>
        <p:nvSpPr>
          <p:cNvPr id="315" name="Google Shape;315;p40"/>
          <p:cNvSpPr/>
          <p:nvPr/>
        </p:nvSpPr>
        <p:spPr>
          <a:xfrm>
            <a:off x="6216349" y="1558147"/>
            <a:ext cx="2669175" cy="714688"/>
          </a:xfrm>
          <a:custGeom>
            <a:rect b="b" l="l" r="r" t="t"/>
            <a:pathLst>
              <a:path extrusionOk="0" h="1429375" w="5338351">
                <a:moveTo>
                  <a:pt x="0" y="0"/>
                </a:moveTo>
                <a:lnTo>
                  <a:pt x="5338351" y="0"/>
                </a:lnTo>
                <a:lnTo>
                  <a:pt x="5338351" y="1429375"/>
                </a:lnTo>
                <a:lnTo>
                  <a:pt x="0" y="1429375"/>
                </a:lnTo>
                <a:lnTo>
                  <a:pt x="0" y="0"/>
                </a:lnTo>
                <a:close/>
              </a:path>
            </a:pathLst>
          </a:custGeom>
          <a:blipFill rotWithShape="1">
            <a:blip r:embed="rId4">
              <a:alphaModFix/>
            </a:blip>
            <a:stretch>
              <a:fillRect b="-114911" l="-59132" r="-48160" t="-25086"/>
            </a:stretch>
          </a:blipFill>
          <a:ln>
            <a:noFill/>
          </a:ln>
        </p:spPr>
      </p:sp>
      <p:sp>
        <p:nvSpPr>
          <p:cNvPr id="316" name="Google Shape;316;p40"/>
          <p:cNvSpPr txBox="1"/>
          <p:nvPr/>
        </p:nvSpPr>
        <p:spPr>
          <a:xfrm>
            <a:off x="6280897" y="1541786"/>
            <a:ext cx="2604628" cy="693290"/>
          </a:xfrm>
          <a:prstGeom prst="rect">
            <a:avLst/>
          </a:prstGeom>
          <a:noFill/>
          <a:ln>
            <a:noFill/>
          </a:ln>
        </p:spPr>
        <p:txBody>
          <a:bodyPr anchorCtr="0" anchor="t" bIns="0" lIns="0" spcFirstLastPara="1" rIns="0" wrap="square" tIns="0">
            <a:spAutoFit/>
          </a:bodyPr>
          <a:lstStyle/>
          <a:p>
            <a:pPr indent="0" lvl="0" marL="0" marR="0" rtl="0" algn="l">
              <a:lnSpc>
                <a:spcPct val="138027"/>
              </a:lnSpc>
              <a:spcBef>
                <a:spcPts val="0"/>
              </a:spcBef>
              <a:spcAft>
                <a:spcPts val="0"/>
              </a:spcAft>
              <a:buNone/>
            </a:pPr>
            <a:r>
              <a:rPr b="1" i="0" lang="en" sz="1300" u="none" cap="none" strike="noStrike">
                <a:solidFill>
                  <a:srgbClr val="434345"/>
                </a:solidFill>
                <a:latin typeface="Open Sans"/>
                <a:ea typeface="Open Sans"/>
                <a:cs typeface="Open Sans"/>
                <a:sym typeface="Open Sans"/>
              </a:rPr>
              <a:t>FRIEND: You don’t have to worry. I’m sure I’ll snap out of it, eventually.</a:t>
            </a:r>
            <a:endParaRPr sz="700"/>
          </a:p>
        </p:txBody>
      </p:sp>
      <p:sp>
        <p:nvSpPr>
          <p:cNvPr id="317" name="Google Shape;317;p40"/>
          <p:cNvSpPr/>
          <p:nvPr/>
        </p:nvSpPr>
        <p:spPr>
          <a:xfrm>
            <a:off x="6192858" y="2612289"/>
            <a:ext cx="2669176" cy="363749"/>
          </a:xfrm>
          <a:custGeom>
            <a:rect b="b" l="l" r="r" t="t"/>
            <a:pathLst>
              <a:path extrusionOk="0" h="727497" w="5338351">
                <a:moveTo>
                  <a:pt x="0" y="0"/>
                </a:moveTo>
                <a:lnTo>
                  <a:pt x="5338351" y="0"/>
                </a:lnTo>
                <a:lnTo>
                  <a:pt x="5338351" y="727497"/>
                </a:lnTo>
                <a:lnTo>
                  <a:pt x="0" y="727497"/>
                </a:lnTo>
                <a:lnTo>
                  <a:pt x="0" y="0"/>
                </a:lnTo>
                <a:close/>
              </a:path>
            </a:pathLst>
          </a:custGeom>
          <a:blipFill rotWithShape="1">
            <a:blip r:embed="rId4">
              <a:alphaModFix/>
            </a:blip>
            <a:stretch>
              <a:fillRect b="-330003" l="-14240" r="-112584" t="-85965"/>
            </a:stretch>
          </a:blipFill>
          <a:ln>
            <a:noFill/>
          </a:ln>
        </p:spPr>
      </p:sp>
      <p:sp>
        <p:nvSpPr>
          <p:cNvPr id="318" name="Google Shape;318;p40"/>
          <p:cNvSpPr txBox="1"/>
          <p:nvPr/>
        </p:nvSpPr>
        <p:spPr>
          <a:xfrm>
            <a:off x="6280897" y="2633762"/>
            <a:ext cx="1913323" cy="258890"/>
          </a:xfrm>
          <a:prstGeom prst="rect">
            <a:avLst/>
          </a:prstGeom>
          <a:noFill/>
          <a:ln>
            <a:noFill/>
          </a:ln>
        </p:spPr>
        <p:txBody>
          <a:bodyPr anchorCtr="0" anchor="t" bIns="0" lIns="0" spcFirstLastPara="1" rIns="0" wrap="square" tIns="0">
            <a:spAutoFit/>
          </a:bodyPr>
          <a:lstStyle/>
          <a:p>
            <a:pPr indent="0" lvl="0" marL="0" marR="0" rtl="0" algn="l">
              <a:lnSpc>
                <a:spcPct val="167987"/>
              </a:lnSpc>
              <a:spcBef>
                <a:spcPts val="0"/>
              </a:spcBef>
              <a:spcAft>
                <a:spcPts val="0"/>
              </a:spcAft>
              <a:buNone/>
            </a:pPr>
            <a:r>
              <a:rPr b="1" i="0" lang="en" sz="1300" u="none" cap="none" strike="noStrike">
                <a:solidFill>
                  <a:srgbClr val="434345"/>
                </a:solidFill>
                <a:latin typeface="Open Sans"/>
                <a:ea typeface="Open Sans"/>
                <a:cs typeface="Open Sans"/>
                <a:sym typeface="Open Sans"/>
              </a:rPr>
              <a:t>FRIEND: No.</a:t>
            </a:r>
            <a:endParaRPr sz="700"/>
          </a:p>
        </p:txBody>
      </p:sp>
      <p:sp>
        <p:nvSpPr>
          <p:cNvPr id="319" name="Google Shape;319;p40"/>
          <p:cNvSpPr/>
          <p:nvPr/>
        </p:nvSpPr>
        <p:spPr>
          <a:xfrm>
            <a:off x="106081" y="3187142"/>
            <a:ext cx="5107245" cy="931222"/>
          </a:xfrm>
          <a:custGeom>
            <a:rect b="b" l="l" r="r" t="t"/>
            <a:pathLst>
              <a:path extrusionOk="0" h="1862445" w="10214489">
                <a:moveTo>
                  <a:pt x="0" y="0"/>
                </a:moveTo>
                <a:lnTo>
                  <a:pt x="10214489" y="0"/>
                </a:lnTo>
                <a:lnTo>
                  <a:pt x="10214489" y="1862445"/>
                </a:lnTo>
                <a:lnTo>
                  <a:pt x="0" y="1862445"/>
                </a:lnTo>
                <a:lnTo>
                  <a:pt x="0" y="0"/>
                </a:lnTo>
                <a:close/>
              </a:path>
            </a:pathLst>
          </a:custGeom>
          <a:blipFill rotWithShape="1">
            <a:blip r:embed="rId3">
              <a:alphaModFix/>
            </a:blip>
            <a:stretch>
              <a:fillRect b="-101791" l="-4551" r="-29356" t="-25874"/>
            </a:stretch>
          </a:blipFill>
          <a:ln>
            <a:noFill/>
          </a:ln>
        </p:spPr>
      </p:sp>
      <p:sp>
        <p:nvSpPr>
          <p:cNvPr id="320" name="Google Shape;320;p40"/>
          <p:cNvSpPr txBox="1"/>
          <p:nvPr/>
        </p:nvSpPr>
        <p:spPr>
          <a:xfrm>
            <a:off x="330454" y="3288853"/>
            <a:ext cx="4572000" cy="693290"/>
          </a:xfrm>
          <a:prstGeom prst="rect">
            <a:avLst/>
          </a:prstGeom>
          <a:noFill/>
          <a:ln>
            <a:noFill/>
          </a:ln>
        </p:spPr>
        <p:txBody>
          <a:bodyPr anchorCtr="0" anchor="t" bIns="0" lIns="0" spcFirstLastPara="1" rIns="0" wrap="square" tIns="0">
            <a:spAutoFit/>
          </a:bodyPr>
          <a:lstStyle/>
          <a:p>
            <a:pPr indent="0" lvl="0" marL="0" marR="0" rtl="0" algn="l">
              <a:lnSpc>
                <a:spcPct val="138027"/>
              </a:lnSpc>
              <a:spcBef>
                <a:spcPts val="0"/>
              </a:spcBef>
              <a:spcAft>
                <a:spcPts val="0"/>
              </a:spcAft>
              <a:buNone/>
            </a:pPr>
            <a:r>
              <a:rPr b="1" i="0" lang="en" sz="1300" u="none" cap="none" strike="noStrike">
                <a:solidFill>
                  <a:srgbClr val="FFFFFF"/>
                </a:solidFill>
                <a:latin typeface="Open Sans"/>
                <a:ea typeface="Open Sans"/>
                <a:cs typeface="Open Sans"/>
                <a:sym typeface="Open Sans"/>
              </a:rPr>
              <a:t>SAM: An adult should know so they can help you find a professional to check it out. Who do you feel comfortable talking to?</a:t>
            </a:r>
            <a:endParaRPr sz="700"/>
          </a:p>
        </p:txBody>
      </p:sp>
      <p:sp>
        <p:nvSpPr>
          <p:cNvPr id="321" name="Google Shape;321;p40"/>
          <p:cNvSpPr/>
          <p:nvPr/>
        </p:nvSpPr>
        <p:spPr>
          <a:xfrm>
            <a:off x="6198811" y="3433973"/>
            <a:ext cx="2686714" cy="359968"/>
          </a:xfrm>
          <a:custGeom>
            <a:rect b="b" l="l" r="r" t="t"/>
            <a:pathLst>
              <a:path extrusionOk="0" h="719936" w="5373428">
                <a:moveTo>
                  <a:pt x="0" y="0"/>
                </a:moveTo>
                <a:lnTo>
                  <a:pt x="5373428" y="0"/>
                </a:lnTo>
                <a:lnTo>
                  <a:pt x="5373428" y="719936"/>
                </a:lnTo>
                <a:lnTo>
                  <a:pt x="0" y="719936"/>
                </a:lnTo>
                <a:lnTo>
                  <a:pt x="0" y="0"/>
                </a:lnTo>
                <a:close/>
              </a:path>
            </a:pathLst>
          </a:custGeom>
          <a:blipFill rotWithShape="1">
            <a:blip r:embed="rId4">
              <a:alphaModFix/>
            </a:blip>
            <a:stretch>
              <a:fillRect b="-205382" l="-10567" r="-57757" t="-84071"/>
            </a:stretch>
          </a:blipFill>
          <a:ln>
            <a:noFill/>
          </a:ln>
        </p:spPr>
      </p:sp>
      <p:sp>
        <p:nvSpPr>
          <p:cNvPr id="322" name="Google Shape;322;p40"/>
          <p:cNvSpPr txBox="1"/>
          <p:nvPr/>
        </p:nvSpPr>
        <p:spPr>
          <a:xfrm>
            <a:off x="6280897" y="3424648"/>
            <a:ext cx="2210135" cy="261215"/>
          </a:xfrm>
          <a:prstGeom prst="rect">
            <a:avLst/>
          </a:prstGeom>
          <a:noFill/>
          <a:ln>
            <a:noFill/>
          </a:ln>
        </p:spPr>
        <p:txBody>
          <a:bodyPr anchorCtr="0" anchor="t" bIns="0" lIns="0" spcFirstLastPara="1" rIns="0" wrap="square" tIns="0">
            <a:spAutoFit/>
          </a:bodyPr>
          <a:lstStyle/>
          <a:p>
            <a:pPr indent="0" lvl="0" marL="0" marR="0" rtl="0" algn="l">
              <a:lnSpc>
                <a:spcPct val="168061"/>
              </a:lnSpc>
              <a:spcBef>
                <a:spcPts val="0"/>
              </a:spcBef>
              <a:spcAft>
                <a:spcPts val="0"/>
              </a:spcAft>
              <a:buNone/>
            </a:pPr>
            <a:r>
              <a:rPr b="1" i="0" lang="en" sz="1300" u="none" cap="none" strike="noStrike">
                <a:solidFill>
                  <a:srgbClr val="434345"/>
                </a:solidFill>
                <a:latin typeface="Open Sans"/>
                <a:ea typeface="Open Sans"/>
                <a:cs typeface="Open Sans"/>
                <a:sym typeface="Open Sans"/>
              </a:rPr>
              <a:t>FRIEND: I guess, Mr. Clark.</a:t>
            </a:r>
            <a:endParaRPr sz="700"/>
          </a:p>
        </p:txBody>
      </p:sp>
      <p:sp>
        <p:nvSpPr>
          <p:cNvPr id="323" name="Google Shape;323;p40"/>
          <p:cNvSpPr/>
          <p:nvPr/>
        </p:nvSpPr>
        <p:spPr>
          <a:xfrm>
            <a:off x="165840" y="4240459"/>
            <a:ext cx="5047486" cy="683635"/>
          </a:xfrm>
          <a:custGeom>
            <a:rect b="b" l="l" r="r" t="t"/>
            <a:pathLst>
              <a:path extrusionOk="0" h="1367270" w="10094972">
                <a:moveTo>
                  <a:pt x="0" y="0"/>
                </a:moveTo>
                <a:lnTo>
                  <a:pt x="10094972" y="0"/>
                </a:lnTo>
                <a:lnTo>
                  <a:pt x="10094972" y="1367270"/>
                </a:lnTo>
                <a:lnTo>
                  <a:pt x="0" y="1367270"/>
                </a:lnTo>
                <a:lnTo>
                  <a:pt x="0" y="0"/>
                </a:lnTo>
                <a:close/>
              </a:path>
            </a:pathLst>
          </a:custGeom>
          <a:blipFill rotWithShape="1">
            <a:blip r:embed="rId3">
              <a:alphaModFix/>
            </a:blip>
            <a:stretch>
              <a:fillRect b="-173219" l="-6590" r="-26068" t="-30408"/>
            </a:stretch>
          </a:blipFill>
          <a:ln>
            <a:noFill/>
          </a:ln>
        </p:spPr>
      </p:sp>
      <p:sp>
        <p:nvSpPr>
          <p:cNvPr id="324" name="Google Shape;324;p40"/>
          <p:cNvSpPr txBox="1"/>
          <p:nvPr/>
        </p:nvSpPr>
        <p:spPr>
          <a:xfrm>
            <a:off x="225953" y="4371272"/>
            <a:ext cx="4572000" cy="601543"/>
          </a:xfrm>
          <a:prstGeom prst="rect">
            <a:avLst/>
          </a:prstGeom>
          <a:noFill/>
          <a:ln>
            <a:noFill/>
          </a:ln>
        </p:spPr>
        <p:txBody>
          <a:bodyPr anchorCtr="0" anchor="t" bIns="0" lIns="0" spcFirstLastPara="1" rIns="0" wrap="square" tIns="0">
            <a:spAutoFit/>
          </a:bodyPr>
          <a:lstStyle/>
          <a:p>
            <a:pPr indent="0" lvl="0" marL="0" marR="0" rtl="0" algn="l">
              <a:lnSpc>
                <a:spcPct val="137985"/>
              </a:lnSpc>
              <a:spcBef>
                <a:spcPts val="0"/>
              </a:spcBef>
              <a:spcAft>
                <a:spcPts val="0"/>
              </a:spcAft>
              <a:buNone/>
            </a:pPr>
            <a:r>
              <a:rPr b="1" i="0" lang="en" sz="1300" u="none" cap="none" strike="noStrike">
                <a:solidFill>
                  <a:srgbClr val="FFFFFF"/>
                </a:solidFill>
                <a:latin typeface="Open Sans"/>
                <a:ea typeface="Open Sans"/>
                <a:cs typeface="Open Sans"/>
                <a:sym typeface="Open Sans"/>
              </a:rPr>
              <a:t>SAM: I think he’s a great choice. Would you like me to come with you? It might make you more comfortable.</a:t>
            </a:r>
            <a:endParaRPr sz="700"/>
          </a:p>
          <a:p>
            <a:pPr indent="0" lvl="0" marL="0" marR="0" rtl="0" algn="l">
              <a:lnSpc>
                <a:spcPct val="87723"/>
              </a:lnSpc>
              <a:spcBef>
                <a:spcPts val="0"/>
              </a:spcBef>
              <a:spcAft>
                <a:spcPts val="0"/>
              </a:spcAft>
              <a:buNone/>
            </a:pPr>
            <a:r>
              <a:t/>
            </a:r>
            <a:endParaRPr b="1" i="0" sz="1300" u="none" cap="none" strike="noStrike">
              <a:solidFill>
                <a:srgbClr val="FFFFFF"/>
              </a:solidFill>
              <a:latin typeface="Open Sans"/>
              <a:ea typeface="Open Sans"/>
              <a:cs typeface="Open Sans"/>
              <a:sym typeface="Open Sans"/>
            </a:endParaRPr>
          </a:p>
        </p:txBody>
      </p:sp>
      <p:sp>
        <p:nvSpPr>
          <p:cNvPr id="325" name="Google Shape;325;p40"/>
          <p:cNvSpPr/>
          <p:nvPr/>
        </p:nvSpPr>
        <p:spPr>
          <a:xfrm>
            <a:off x="6198811" y="4395084"/>
            <a:ext cx="2713142" cy="529010"/>
          </a:xfrm>
          <a:custGeom>
            <a:rect b="b" l="l" r="r" t="t"/>
            <a:pathLst>
              <a:path extrusionOk="0" h="1058019" w="5426284">
                <a:moveTo>
                  <a:pt x="0" y="0"/>
                </a:moveTo>
                <a:lnTo>
                  <a:pt x="5426284" y="0"/>
                </a:lnTo>
                <a:lnTo>
                  <a:pt x="5426284" y="1058019"/>
                </a:lnTo>
                <a:lnTo>
                  <a:pt x="0" y="1058019"/>
                </a:lnTo>
                <a:lnTo>
                  <a:pt x="0" y="0"/>
                </a:lnTo>
                <a:close/>
              </a:path>
            </a:pathLst>
          </a:custGeom>
          <a:blipFill rotWithShape="1">
            <a:blip r:embed="rId4">
              <a:alphaModFix/>
            </a:blip>
            <a:stretch>
              <a:fillRect b="-143773" l="-30874" r="-57488" t="-55698"/>
            </a:stretch>
          </a:blipFill>
          <a:ln>
            <a:noFill/>
          </a:ln>
        </p:spPr>
      </p:sp>
      <p:sp>
        <p:nvSpPr>
          <p:cNvPr id="326" name="Google Shape;326;p40"/>
          <p:cNvSpPr txBox="1"/>
          <p:nvPr/>
        </p:nvSpPr>
        <p:spPr>
          <a:xfrm>
            <a:off x="6198811" y="4433731"/>
            <a:ext cx="2853000" cy="43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 sz="1300" u="none" cap="none" strike="noStrike">
                <a:solidFill>
                  <a:srgbClr val="434345"/>
                </a:solidFill>
                <a:latin typeface="Open Sans"/>
                <a:ea typeface="Open Sans"/>
                <a:cs typeface="Open Sans"/>
                <a:sym typeface="Open Sans"/>
              </a:rPr>
              <a:t>FRIEND: Uh, sure. Yeah, I'd like that</a:t>
            </a:r>
            <a:endParaRPr sz="700"/>
          </a:p>
        </p:txBody>
      </p:sp>
      <p:sp>
        <p:nvSpPr>
          <p:cNvPr id="327" name="Google Shape;327;p40"/>
          <p:cNvSpPr/>
          <p:nvPr/>
        </p:nvSpPr>
        <p:spPr>
          <a:xfrm>
            <a:off x="5385765" y="767191"/>
            <a:ext cx="704508" cy="213114"/>
          </a:xfrm>
          <a:custGeom>
            <a:rect b="b" l="l" r="r" t="t"/>
            <a:pathLst>
              <a:path extrusionOk="0" h="426228" w="1409017">
                <a:moveTo>
                  <a:pt x="0" y="0"/>
                </a:moveTo>
                <a:lnTo>
                  <a:pt x="1409017" y="0"/>
                </a:lnTo>
                <a:lnTo>
                  <a:pt x="1409017" y="426228"/>
                </a:lnTo>
                <a:lnTo>
                  <a:pt x="0" y="426228"/>
                </a:lnTo>
                <a:lnTo>
                  <a:pt x="0" y="0"/>
                </a:lnTo>
                <a:close/>
              </a:path>
            </a:pathLst>
          </a:custGeom>
          <a:blipFill rotWithShape="1">
            <a:blip r:embed="rId5">
              <a:alphaModFix/>
            </a:blip>
            <a:stretch>
              <a:fillRect b="0" l="0" r="0" t="0"/>
            </a:stretch>
          </a:blipFill>
          <a:ln>
            <a:noFill/>
          </a:ln>
        </p:spPr>
      </p:sp>
      <p:sp>
        <p:nvSpPr>
          <p:cNvPr id="328" name="Google Shape;328;p40"/>
          <p:cNvSpPr/>
          <p:nvPr/>
        </p:nvSpPr>
        <p:spPr>
          <a:xfrm>
            <a:off x="5259688" y="2687607"/>
            <a:ext cx="704508" cy="213114"/>
          </a:xfrm>
          <a:custGeom>
            <a:rect b="b" l="l" r="r" t="t"/>
            <a:pathLst>
              <a:path extrusionOk="0" h="426228" w="1409017">
                <a:moveTo>
                  <a:pt x="0" y="0"/>
                </a:moveTo>
                <a:lnTo>
                  <a:pt x="1409017" y="0"/>
                </a:lnTo>
                <a:lnTo>
                  <a:pt x="1409017" y="426228"/>
                </a:lnTo>
                <a:lnTo>
                  <a:pt x="0" y="426228"/>
                </a:lnTo>
                <a:lnTo>
                  <a:pt x="0" y="0"/>
                </a:lnTo>
                <a:close/>
              </a:path>
            </a:pathLst>
          </a:custGeom>
          <a:blipFill rotWithShape="1">
            <a:blip r:embed="rId5">
              <a:alphaModFix/>
            </a:blip>
            <a:stretch>
              <a:fillRect b="0" l="0" r="0" t="0"/>
            </a:stretch>
          </a:blipFill>
          <a:ln>
            <a:noFill/>
          </a:ln>
        </p:spPr>
      </p:sp>
      <p:sp>
        <p:nvSpPr>
          <p:cNvPr id="329" name="Google Shape;329;p40"/>
          <p:cNvSpPr/>
          <p:nvPr/>
        </p:nvSpPr>
        <p:spPr>
          <a:xfrm>
            <a:off x="5385765" y="1832883"/>
            <a:ext cx="704508" cy="213114"/>
          </a:xfrm>
          <a:custGeom>
            <a:rect b="b" l="l" r="r" t="t"/>
            <a:pathLst>
              <a:path extrusionOk="0" h="426228" w="1409017">
                <a:moveTo>
                  <a:pt x="0" y="0"/>
                </a:moveTo>
                <a:lnTo>
                  <a:pt x="1409017" y="0"/>
                </a:lnTo>
                <a:lnTo>
                  <a:pt x="1409017" y="426228"/>
                </a:lnTo>
                <a:lnTo>
                  <a:pt x="0" y="426228"/>
                </a:lnTo>
                <a:lnTo>
                  <a:pt x="0" y="0"/>
                </a:lnTo>
                <a:close/>
              </a:path>
            </a:pathLst>
          </a:custGeom>
          <a:blipFill rotWithShape="1">
            <a:blip r:embed="rId5">
              <a:alphaModFix/>
            </a:blip>
            <a:stretch>
              <a:fillRect b="0" l="0" r="0" t="0"/>
            </a:stretch>
          </a:blipFill>
          <a:ln>
            <a:noFill/>
          </a:ln>
        </p:spPr>
      </p:sp>
      <p:sp>
        <p:nvSpPr>
          <p:cNvPr id="330" name="Google Shape;330;p40"/>
          <p:cNvSpPr/>
          <p:nvPr/>
        </p:nvSpPr>
        <p:spPr>
          <a:xfrm>
            <a:off x="5385765" y="3507400"/>
            <a:ext cx="704508" cy="213114"/>
          </a:xfrm>
          <a:custGeom>
            <a:rect b="b" l="l" r="r" t="t"/>
            <a:pathLst>
              <a:path extrusionOk="0" h="426228" w="1409017">
                <a:moveTo>
                  <a:pt x="0" y="0"/>
                </a:moveTo>
                <a:lnTo>
                  <a:pt x="1409017" y="0"/>
                </a:lnTo>
                <a:lnTo>
                  <a:pt x="1409017" y="426227"/>
                </a:lnTo>
                <a:lnTo>
                  <a:pt x="0" y="426227"/>
                </a:lnTo>
                <a:lnTo>
                  <a:pt x="0" y="0"/>
                </a:lnTo>
                <a:close/>
              </a:path>
            </a:pathLst>
          </a:custGeom>
          <a:blipFill rotWithShape="1">
            <a:blip r:embed="rId5">
              <a:alphaModFix/>
            </a:blip>
            <a:stretch>
              <a:fillRect b="0" l="0" r="0" t="0"/>
            </a:stretch>
          </a:blipFill>
          <a:ln>
            <a:noFill/>
          </a:ln>
        </p:spPr>
      </p:sp>
      <p:sp>
        <p:nvSpPr>
          <p:cNvPr id="331" name="Google Shape;331;p40"/>
          <p:cNvSpPr/>
          <p:nvPr/>
        </p:nvSpPr>
        <p:spPr>
          <a:xfrm>
            <a:off x="5385765" y="4475719"/>
            <a:ext cx="704508" cy="213114"/>
          </a:xfrm>
          <a:custGeom>
            <a:rect b="b" l="l" r="r" t="t"/>
            <a:pathLst>
              <a:path extrusionOk="0" h="426228" w="1409017">
                <a:moveTo>
                  <a:pt x="0" y="0"/>
                </a:moveTo>
                <a:lnTo>
                  <a:pt x="1409017" y="0"/>
                </a:lnTo>
                <a:lnTo>
                  <a:pt x="1409017" y="426228"/>
                </a:lnTo>
                <a:lnTo>
                  <a:pt x="0" y="42622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35" name="Shape 335"/>
        <p:cNvGrpSpPr/>
        <p:nvPr/>
      </p:nvGrpSpPr>
      <p:grpSpPr>
        <a:xfrm>
          <a:off x="0" y="0"/>
          <a:ext cx="0" cy="0"/>
          <a:chOff x="0" y="0"/>
          <a:chExt cx="0" cy="0"/>
        </a:xfrm>
      </p:grpSpPr>
      <p:sp>
        <p:nvSpPr>
          <p:cNvPr id="336" name="Google Shape;336;p41"/>
          <p:cNvSpPr/>
          <p:nvPr/>
        </p:nvSpPr>
        <p:spPr>
          <a:xfrm>
            <a:off x="3223623" y="3274098"/>
            <a:ext cx="2696754" cy="802364"/>
          </a:xfrm>
          <a:custGeom>
            <a:rect b="b" l="l" r="r" t="t"/>
            <a:pathLst>
              <a:path extrusionOk="0" h="1604728" w="5393508">
                <a:moveTo>
                  <a:pt x="0" y="0"/>
                </a:moveTo>
                <a:lnTo>
                  <a:pt x="5393508" y="0"/>
                </a:lnTo>
                <a:lnTo>
                  <a:pt x="5393508" y="1604728"/>
                </a:lnTo>
                <a:lnTo>
                  <a:pt x="0" y="1604728"/>
                </a:lnTo>
                <a:lnTo>
                  <a:pt x="0" y="0"/>
                </a:lnTo>
                <a:close/>
              </a:path>
            </a:pathLst>
          </a:custGeom>
          <a:blipFill rotWithShape="1">
            <a:blip r:embed="rId3">
              <a:alphaModFix/>
            </a:blip>
            <a:stretch>
              <a:fillRect b="0" l="0" r="0" t="0"/>
            </a:stretch>
          </a:blipFill>
          <a:ln>
            <a:noFill/>
          </a:ln>
        </p:spPr>
      </p:sp>
      <p:sp>
        <p:nvSpPr>
          <p:cNvPr id="337" name="Google Shape;337;p41"/>
          <p:cNvSpPr txBox="1"/>
          <p:nvPr/>
        </p:nvSpPr>
        <p:spPr>
          <a:xfrm>
            <a:off x="1816774" y="1079657"/>
            <a:ext cx="5510400" cy="3003900"/>
          </a:xfrm>
          <a:prstGeom prst="rect">
            <a:avLst/>
          </a:prstGeom>
          <a:noFill/>
          <a:ln>
            <a:noFill/>
          </a:ln>
        </p:spPr>
        <p:txBody>
          <a:bodyPr anchorCtr="0" anchor="t" bIns="0" lIns="0" spcFirstLastPara="1" rIns="0" wrap="square" tIns="0">
            <a:spAutoFit/>
          </a:bodyPr>
          <a:lstStyle/>
          <a:p>
            <a:pPr indent="0" lvl="0" marL="0" marR="0" rtl="0" algn="ctr">
              <a:lnSpc>
                <a:spcPct val="198989"/>
              </a:lnSpc>
              <a:spcBef>
                <a:spcPts val="0"/>
              </a:spcBef>
              <a:spcAft>
                <a:spcPts val="0"/>
              </a:spcAft>
              <a:buNone/>
            </a:pPr>
            <a:r>
              <a:rPr b="0" i="0" lang="en" sz="2800" u="none" cap="none" strike="noStrike">
                <a:solidFill>
                  <a:srgbClr val="FEFEFE"/>
                </a:solidFill>
                <a:latin typeface="Open Sans"/>
                <a:ea typeface="Open Sans"/>
                <a:cs typeface="Open Sans"/>
                <a:sym typeface="Open Sans"/>
              </a:rPr>
              <a:t>If your friend is hurting themselves or talking about suicide... tell an adult</a:t>
            </a:r>
            <a:r>
              <a:rPr b="1" i="0" lang="en" sz="2800" u="none" cap="none" strike="noStrike">
                <a:solidFill>
                  <a:srgbClr val="434345"/>
                </a:solidFill>
                <a:latin typeface="Open Sans"/>
                <a:ea typeface="Open Sans"/>
                <a:cs typeface="Open Sans"/>
                <a:sym typeface="Open Sans"/>
              </a:rPr>
              <a:t> </a:t>
            </a:r>
            <a:r>
              <a:rPr b="1" i="0" lang="en" sz="2800" u="none" cap="none" strike="noStrike">
                <a:solidFill>
                  <a:srgbClr val="FEFEFE"/>
                </a:solidFill>
                <a:latin typeface="Open Sans"/>
                <a:ea typeface="Open Sans"/>
                <a:cs typeface="Open Sans"/>
                <a:sym typeface="Open Sans"/>
              </a:rPr>
              <a:t>IMMEDIATELY</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41" name="Shape 341"/>
        <p:cNvGrpSpPr/>
        <p:nvPr/>
      </p:nvGrpSpPr>
      <p:grpSpPr>
        <a:xfrm>
          <a:off x="0" y="0"/>
          <a:ext cx="0" cy="0"/>
          <a:chOff x="0" y="0"/>
          <a:chExt cx="0" cy="0"/>
        </a:xfrm>
      </p:grpSpPr>
      <p:grpSp>
        <p:nvGrpSpPr>
          <p:cNvPr id="342" name="Google Shape;342;p42"/>
          <p:cNvGrpSpPr/>
          <p:nvPr/>
        </p:nvGrpSpPr>
        <p:grpSpPr>
          <a:xfrm>
            <a:off x="2766475" y="1918500"/>
            <a:ext cx="3067531" cy="3055802"/>
            <a:chOff x="-1630225" y="2956099"/>
            <a:chExt cx="6135063" cy="6111603"/>
          </a:xfrm>
        </p:grpSpPr>
        <p:sp>
          <p:nvSpPr>
            <p:cNvPr id="343" name="Google Shape;343;p42"/>
            <p:cNvSpPr/>
            <p:nvPr/>
          </p:nvSpPr>
          <p:spPr>
            <a:xfrm>
              <a:off x="-1630225" y="2956099"/>
              <a:ext cx="6111603" cy="6111603"/>
            </a:xfrm>
            <a:custGeom>
              <a:rect b="b" l="l" r="r" t="t"/>
              <a:pathLst>
                <a:path extrusionOk="0" h="6111603" w="6111603">
                  <a:moveTo>
                    <a:pt x="0" y="0"/>
                  </a:moveTo>
                  <a:lnTo>
                    <a:pt x="6111603" y="0"/>
                  </a:lnTo>
                  <a:lnTo>
                    <a:pt x="6111603" y="6111603"/>
                  </a:lnTo>
                  <a:lnTo>
                    <a:pt x="0" y="6111603"/>
                  </a:lnTo>
                  <a:lnTo>
                    <a:pt x="0" y="0"/>
                  </a:lnTo>
                  <a:close/>
                </a:path>
              </a:pathLst>
            </a:custGeom>
            <a:blipFill rotWithShape="1">
              <a:blip r:embed="rId3">
                <a:alphaModFix/>
              </a:blip>
              <a:stretch>
                <a:fillRect b="0" l="0" r="0" t="0"/>
              </a:stretch>
            </a:blipFill>
            <a:ln>
              <a:noFill/>
            </a:ln>
          </p:spPr>
        </p:sp>
        <p:sp>
          <p:nvSpPr>
            <p:cNvPr id="344" name="Google Shape;344;p42"/>
            <p:cNvSpPr txBox="1"/>
            <p:nvPr/>
          </p:nvSpPr>
          <p:spPr>
            <a:xfrm>
              <a:off x="-1469962" y="3240950"/>
              <a:ext cx="5974800" cy="5419800"/>
            </a:xfrm>
            <a:prstGeom prst="rect">
              <a:avLst/>
            </a:prstGeom>
            <a:noFill/>
            <a:ln>
              <a:noFill/>
            </a:ln>
          </p:spPr>
          <p:txBody>
            <a:bodyPr anchorCtr="0" anchor="t" bIns="0" lIns="0" spcFirstLastPara="1" rIns="0" wrap="square" tIns="0">
              <a:spAutoFit/>
            </a:bodyPr>
            <a:lstStyle/>
            <a:p>
              <a:pPr indent="0" lvl="0" marL="457200" marR="0" rtl="0" algn="l">
                <a:lnSpc>
                  <a:spcPct val="115000"/>
                </a:lnSpc>
                <a:spcBef>
                  <a:spcPts val="0"/>
                </a:spcBef>
                <a:spcAft>
                  <a:spcPts val="0"/>
                </a:spcAft>
                <a:buNone/>
              </a:pPr>
              <a:r>
                <a:rPr b="1" lang="en" sz="2100">
                  <a:solidFill>
                    <a:srgbClr val="434345"/>
                  </a:solidFill>
                  <a:latin typeface="Open Sans"/>
                  <a:ea typeface="Open Sans"/>
                  <a:cs typeface="Open Sans"/>
                  <a:sym typeface="Open Sans"/>
                </a:rPr>
                <a:t>Ideas of trusted adults:</a:t>
              </a:r>
              <a:endParaRPr b="1" sz="21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Parent/Guardian</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Aunt/Uncle/Grandparent</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School Counselor</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Coach</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Teacher</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Religious Leader</a:t>
              </a:r>
              <a:endParaRPr b="1" sz="1500">
                <a:solidFill>
                  <a:srgbClr val="434345"/>
                </a:solidFill>
                <a:latin typeface="Open Sans"/>
                <a:ea typeface="Open Sans"/>
                <a:cs typeface="Open Sans"/>
                <a:sym typeface="Open Sans"/>
              </a:endParaRPr>
            </a:p>
            <a:p>
              <a:pPr indent="0" lvl="0" marL="457200" marR="0" rtl="0" algn="l">
                <a:lnSpc>
                  <a:spcPct val="115000"/>
                </a:lnSpc>
                <a:spcBef>
                  <a:spcPts val="0"/>
                </a:spcBef>
                <a:spcAft>
                  <a:spcPts val="0"/>
                </a:spcAft>
                <a:buNone/>
              </a:pPr>
              <a:r>
                <a:rPr b="1" lang="en" sz="1500">
                  <a:solidFill>
                    <a:srgbClr val="434345"/>
                  </a:solidFill>
                  <a:latin typeface="Open Sans"/>
                  <a:ea typeface="Open Sans"/>
                  <a:cs typeface="Open Sans"/>
                  <a:sym typeface="Open Sans"/>
                </a:rPr>
                <a:t>Therapist</a:t>
              </a:r>
              <a:endParaRPr b="1" sz="1500">
                <a:solidFill>
                  <a:srgbClr val="434345"/>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700">
                <a:latin typeface="Open Sans"/>
                <a:ea typeface="Open Sans"/>
                <a:cs typeface="Open Sans"/>
                <a:sym typeface="Open Sans"/>
              </a:endParaRPr>
            </a:p>
          </p:txBody>
        </p:sp>
      </p:grpSp>
      <p:pic>
        <p:nvPicPr>
          <p:cNvPr id="345" name="Google Shape;345;p42"/>
          <p:cNvPicPr preferRelativeResize="0"/>
          <p:nvPr/>
        </p:nvPicPr>
        <p:blipFill>
          <a:blip r:embed="rId4">
            <a:alphaModFix/>
          </a:blip>
          <a:stretch>
            <a:fillRect/>
          </a:stretch>
        </p:blipFill>
        <p:spPr>
          <a:xfrm>
            <a:off x="6316900" y="167529"/>
            <a:ext cx="1924646" cy="4808451"/>
          </a:xfrm>
          <a:prstGeom prst="rect">
            <a:avLst/>
          </a:prstGeom>
          <a:noFill/>
          <a:ln>
            <a:noFill/>
          </a:ln>
        </p:spPr>
      </p:pic>
      <p:pic>
        <p:nvPicPr>
          <p:cNvPr id="346" name="Google Shape;346;p42"/>
          <p:cNvPicPr preferRelativeResize="0"/>
          <p:nvPr/>
        </p:nvPicPr>
        <p:blipFill>
          <a:blip r:embed="rId5">
            <a:alphaModFix/>
          </a:blip>
          <a:stretch>
            <a:fillRect/>
          </a:stretch>
        </p:blipFill>
        <p:spPr>
          <a:xfrm>
            <a:off x="550806" y="197400"/>
            <a:ext cx="1979950" cy="4808450"/>
          </a:xfrm>
          <a:prstGeom prst="rect">
            <a:avLst/>
          </a:prstGeom>
          <a:noFill/>
          <a:ln>
            <a:noFill/>
          </a:ln>
        </p:spPr>
      </p:pic>
      <p:sp>
        <p:nvSpPr>
          <p:cNvPr id="347" name="Google Shape;347;p42"/>
          <p:cNvSpPr/>
          <p:nvPr/>
        </p:nvSpPr>
        <p:spPr>
          <a:xfrm>
            <a:off x="88329" y="4082613"/>
            <a:ext cx="1362150" cy="582010"/>
          </a:xfrm>
          <a:custGeom>
            <a:rect b="b" l="l" r="r" t="t"/>
            <a:pathLst>
              <a:path extrusionOk="0" h="1164019" w="2724300">
                <a:moveTo>
                  <a:pt x="0" y="0"/>
                </a:moveTo>
                <a:lnTo>
                  <a:pt x="2724300" y="0"/>
                </a:lnTo>
                <a:lnTo>
                  <a:pt x="2724300" y="1164019"/>
                </a:lnTo>
                <a:lnTo>
                  <a:pt x="0" y="1164019"/>
                </a:lnTo>
                <a:lnTo>
                  <a:pt x="0" y="0"/>
                </a:lnTo>
                <a:close/>
              </a:path>
            </a:pathLst>
          </a:custGeom>
          <a:blipFill rotWithShape="1">
            <a:blip r:embed="rId6">
              <a:alphaModFix/>
            </a:blip>
            <a:stretch>
              <a:fillRect b="0" l="0" r="0" t="0"/>
            </a:stretch>
          </a:blipFill>
          <a:ln>
            <a:noFill/>
          </a:ln>
        </p:spPr>
      </p:sp>
      <p:grpSp>
        <p:nvGrpSpPr>
          <p:cNvPr id="348" name="Google Shape;348;p42"/>
          <p:cNvGrpSpPr/>
          <p:nvPr/>
        </p:nvGrpSpPr>
        <p:grpSpPr>
          <a:xfrm>
            <a:off x="2627676" y="296085"/>
            <a:ext cx="3609850" cy="609619"/>
            <a:chOff x="446463" y="1373800"/>
            <a:chExt cx="8251085" cy="609619"/>
          </a:xfrm>
        </p:grpSpPr>
        <p:sp>
          <p:nvSpPr>
            <p:cNvPr id="349" name="Google Shape;349;p42"/>
            <p:cNvSpPr/>
            <p:nvPr/>
          </p:nvSpPr>
          <p:spPr>
            <a:xfrm>
              <a:off x="446463" y="1373800"/>
              <a:ext cx="8251085" cy="609619"/>
            </a:xfrm>
            <a:custGeom>
              <a:rect b="b" l="l" r="r" t="t"/>
              <a:pathLst>
                <a:path extrusionOk="0" h="3086676" w="13045194">
                  <a:moveTo>
                    <a:pt x="0" y="0"/>
                  </a:moveTo>
                  <a:lnTo>
                    <a:pt x="13045194" y="0"/>
                  </a:lnTo>
                  <a:lnTo>
                    <a:pt x="13045194" y="3086676"/>
                  </a:lnTo>
                  <a:lnTo>
                    <a:pt x="0" y="3086676"/>
                  </a:lnTo>
                  <a:lnTo>
                    <a:pt x="0" y="0"/>
                  </a:lnTo>
                  <a:close/>
                </a:path>
              </a:pathLst>
            </a:custGeom>
            <a:solidFill>
              <a:srgbClr val="FF585F"/>
            </a:solidFill>
            <a:ln>
              <a:noFill/>
            </a:ln>
          </p:spPr>
        </p:sp>
        <p:sp>
          <p:nvSpPr>
            <p:cNvPr id="350" name="Google Shape;350;p42"/>
            <p:cNvSpPr txBox="1"/>
            <p:nvPr/>
          </p:nvSpPr>
          <p:spPr>
            <a:xfrm>
              <a:off x="588450" y="1493950"/>
              <a:ext cx="7967100" cy="3693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Clr>
                  <a:srgbClr val="000000"/>
                </a:buClr>
                <a:buSzPts val="4999"/>
                <a:buFont typeface="Arial"/>
                <a:buNone/>
              </a:pPr>
              <a:r>
                <a:rPr b="1" lang="en" sz="2399">
                  <a:solidFill>
                    <a:srgbClr val="FEFEFE"/>
                  </a:solidFill>
                  <a:latin typeface="Open Sans"/>
                  <a:ea typeface="Open Sans"/>
                  <a:cs typeface="Open Sans"/>
                  <a:sym typeface="Open Sans"/>
                </a:rPr>
                <a:t>Student Bookmarks</a:t>
              </a:r>
              <a:endParaRPr b="0" i="0" sz="1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54" name="Shape 354"/>
        <p:cNvGrpSpPr/>
        <p:nvPr/>
      </p:nvGrpSpPr>
      <p:grpSpPr>
        <a:xfrm>
          <a:off x="0" y="0"/>
          <a:ext cx="0" cy="0"/>
          <a:chOff x="0" y="0"/>
          <a:chExt cx="0" cy="0"/>
        </a:xfrm>
      </p:grpSpPr>
      <p:sp>
        <p:nvSpPr>
          <p:cNvPr id="355" name="Google Shape;355;p43"/>
          <p:cNvSpPr/>
          <p:nvPr/>
        </p:nvSpPr>
        <p:spPr>
          <a:xfrm>
            <a:off x="2743200" y="2951676"/>
            <a:ext cx="3657600" cy="2015005"/>
          </a:xfrm>
          <a:custGeom>
            <a:rect b="b" l="l" r="r" t="t"/>
            <a:pathLst>
              <a:path extrusionOk="0" h="4030010" w="7315200">
                <a:moveTo>
                  <a:pt x="0" y="0"/>
                </a:moveTo>
                <a:lnTo>
                  <a:pt x="7315200" y="0"/>
                </a:lnTo>
                <a:lnTo>
                  <a:pt x="7315200" y="4030010"/>
                </a:lnTo>
                <a:lnTo>
                  <a:pt x="0" y="4030010"/>
                </a:lnTo>
                <a:lnTo>
                  <a:pt x="0" y="0"/>
                </a:lnTo>
                <a:close/>
              </a:path>
            </a:pathLst>
          </a:custGeom>
          <a:blipFill rotWithShape="1">
            <a:blip r:embed="rId3">
              <a:alphaModFix/>
            </a:blip>
            <a:stretch>
              <a:fillRect b="0" l="0" r="0" t="0"/>
            </a:stretch>
          </a:blipFill>
          <a:ln>
            <a:noFill/>
          </a:ln>
        </p:spPr>
      </p:sp>
      <p:sp>
        <p:nvSpPr>
          <p:cNvPr id="356" name="Google Shape;356;p43"/>
          <p:cNvSpPr txBox="1"/>
          <p:nvPr/>
        </p:nvSpPr>
        <p:spPr>
          <a:xfrm>
            <a:off x="5364434" y="1253521"/>
            <a:ext cx="2458200" cy="3231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i="0" lang="en" sz="2100" u="none" cap="none" strike="noStrike">
                <a:solidFill>
                  <a:srgbClr val="FED100"/>
                </a:solidFill>
                <a:latin typeface="Open Sans"/>
                <a:ea typeface="Open Sans"/>
                <a:cs typeface="Open Sans"/>
                <a:sym typeface="Open Sans"/>
              </a:rPr>
              <a:t>Coping Strategies</a:t>
            </a:r>
            <a:endParaRPr sz="700"/>
          </a:p>
        </p:txBody>
      </p:sp>
      <p:sp>
        <p:nvSpPr>
          <p:cNvPr id="357" name="Google Shape;357;p43"/>
          <p:cNvSpPr txBox="1"/>
          <p:nvPr/>
        </p:nvSpPr>
        <p:spPr>
          <a:xfrm>
            <a:off x="812611" y="1253521"/>
            <a:ext cx="4230900" cy="323100"/>
          </a:xfrm>
          <a:prstGeom prst="rect">
            <a:avLst/>
          </a:prstGeom>
          <a:noFill/>
          <a:ln>
            <a:noFill/>
          </a:ln>
        </p:spPr>
        <p:txBody>
          <a:bodyPr anchorCtr="0" anchor="t" bIns="0" lIns="0" spcFirstLastPara="1" rIns="0" wrap="square" tIns="0">
            <a:spAutoFit/>
          </a:bodyPr>
          <a:lstStyle/>
          <a:p>
            <a:pPr indent="0" lvl="0" marL="0" marR="0" rtl="0" algn="l">
              <a:lnSpc>
                <a:spcPct val="168000"/>
              </a:lnSpc>
              <a:spcBef>
                <a:spcPts val="0"/>
              </a:spcBef>
              <a:spcAft>
                <a:spcPts val="0"/>
              </a:spcAft>
              <a:buNone/>
            </a:pPr>
            <a:r>
              <a:rPr b="1" i="0" lang="en" sz="2100" u="none" cap="none" strike="noStrike">
                <a:solidFill>
                  <a:srgbClr val="FED100"/>
                </a:solidFill>
                <a:latin typeface="Open Sans"/>
                <a:ea typeface="Open Sans"/>
                <a:cs typeface="Open Sans"/>
                <a:sym typeface="Open Sans"/>
              </a:rPr>
              <a:t>Good Mental Health Practices</a:t>
            </a:r>
            <a:endParaRPr sz="700"/>
          </a:p>
        </p:txBody>
      </p:sp>
      <p:sp>
        <p:nvSpPr>
          <p:cNvPr id="358" name="Google Shape;358;p43"/>
          <p:cNvSpPr txBox="1"/>
          <p:nvPr/>
        </p:nvSpPr>
        <p:spPr>
          <a:xfrm>
            <a:off x="1297304" y="267404"/>
            <a:ext cx="6549300" cy="492600"/>
          </a:xfrm>
          <a:prstGeom prst="rect">
            <a:avLst/>
          </a:prstGeom>
          <a:noFill/>
          <a:ln>
            <a:noFill/>
          </a:ln>
        </p:spPr>
        <p:txBody>
          <a:bodyPr anchorCtr="0" anchor="t" bIns="0" lIns="0" spcFirstLastPara="1" rIns="0" wrap="square" tIns="0">
            <a:spAutoFit/>
          </a:bodyPr>
          <a:lstStyle/>
          <a:p>
            <a:pPr indent="0" lvl="0" marL="0" marR="0" rtl="0" algn="ctr">
              <a:lnSpc>
                <a:spcPct val="167995"/>
              </a:lnSpc>
              <a:spcBef>
                <a:spcPts val="0"/>
              </a:spcBef>
              <a:spcAft>
                <a:spcPts val="0"/>
              </a:spcAft>
              <a:buNone/>
            </a:pPr>
            <a:r>
              <a:rPr b="0" i="0" lang="en" sz="3200" u="none" cap="none" strike="noStrike">
                <a:solidFill>
                  <a:srgbClr val="FEFEFE"/>
                </a:solidFill>
                <a:latin typeface="Open Sans"/>
                <a:ea typeface="Open Sans"/>
                <a:cs typeface="Open Sans"/>
                <a:sym typeface="Open Sans"/>
              </a:rPr>
              <a:t>Good Mental Health &amp; Coping</a:t>
            </a:r>
            <a:endParaRPr sz="700"/>
          </a:p>
        </p:txBody>
      </p:sp>
      <p:sp>
        <p:nvSpPr>
          <p:cNvPr id="359" name="Google Shape;359;p43"/>
          <p:cNvSpPr txBox="1"/>
          <p:nvPr/>
        </p:nvSpPr>
        <p:spPr>
          <a:xfrm>
            <a:off x="812611" y="1655381"/>
            <a:ext cx="2846100" cy="167340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Good sleep habits</a:t>
            </a:r>
            <a:endParaRPr sz="700"/>
          </a:p>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Practicing self-care</a:t>
            </a:r>
            <a:endParaRPr sz="700"/>
          </a:p>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Good eating habits</a:t>
            </a:r>
            <a:endParaRPr sz="700"/>
          </a:p>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Being active</a:t>
            </a:r>
            <a:endParaRPr sz="700"/>
          </a:p>
        </p:txBody>
      </p:sp>
      <p:sp>
        <p:nvSpPr>
          <p:cNvPr id="360" name="Google Shape;360;p43"/>
          <p:cNvSpPr txBox="1"/>
          <p:nvPr/>
        </p:nvSpPr>
        <p:spPr>
          <a:xfrm>
            <a:off x="5241780" y="1655381"/>
            <a:ext cx="2703600" cy="120810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Mindfulness</a:t>
            </a:r>
            <a:endParaRPr sz="700"/>
          </a:p>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Breathing techniques</a:t>
            </a:r>
            <a:endParaRPr sz="700"/>
          </a:p>
          <a:p>
            <a:pPr indent="0" lvl="0" marL="0" marR="0" rtl="0" algn="ctr">
              <a:lnSpc>
                <a:spcPct val="168000"/>
              </a:lnSpc>
              <a:spcBef>
                <a:spcPts val="0"/>
              </a:spcBef>
              <a:spcAft>
                <a:spcPts val="0"/>
              </a:spcAft>
              <a:buNone/>
            </a:pPr>
            <a:r>
              <a:rPr b="0" i="0" lang="en" sz="1800" u="none" cap="none" strike="noStrike">
                <a:solidFill>
                  <a:srgbClr val="FDF6F3"/>
                </a:solidFill>
                <a:latin typeface="Open Sans"/>
                <a:ea typeface="Open Sans"/>
                <a:cs typeface="Open Sans"/>
                <a:sym typeface="Open Sans"/>
              </a:rPr>
              <a:t>Journaling</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38" name="Shape 138"/>
        <p:cNvGrpSpPr/>
        <p:nvPr/>
      </p:nvGrpSpPr>
      <p:grpSpPr>
        <a:xfrm>
          <a:off x="0" y="0"/>
          <a:ext cx="0" cy="0"/>
          <a:chOff x="0" y="0"/>
          <a:chExt cx="0" cy="0"/>
        </a:xfrm>
      </p:grpSpPr>
      <p:sp>
        <p:nvSpPr>
          <p:cNvPr id="139" name="Google Shape;139;p26"/>
          <p:cNvSpPr txBox="1"/>
          <p:nvPr/>
        </p:nvSpPr>
        <p:spPr>
          <a:xfrm>
            <a:off x="743769" y="193671"/>
            <a:ext cx="7541698" cy="679452"/>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4000" u="none" cap="none" strike="noStrike">
                <a:solidFill>
                  <a:srgbClr val="FFFFFF"/>
                </a:solidFill>
                <a:latin typeface="Open Sans"/>
                <a:ea typeface="Open Sans"/>
                <a:cs typeface="Open Sans"/>
                <a:sym typeface="Open Sans"/>
              </a:rPr>
              <a:t> Erika's Lighthouse Overview</a:t>
            </a:r>
            <a:endParaRPr sz="700"/>
          </a:p>
        </p:txBody>
      </p:sp>
      <p:sp>
        <p:nvSpPr>
          <p:cNvPr id="140" name="Google Shape;140;p26"/>
          <p:cNvSpPr txBox="1"/>
          <p:nvPr/>
        </p:nvSpPr>
        <p:spPr>
          <a:xfrm>
            <a:off x="1773689" y="1508713"/>
            <a:ext cx="5481857" cy="1318578"/>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1900" u="none" cap="none" strike="noStrike">
                <a:solidFill>
                  <a:srgbClr val="FEFEFE"/>
                </a:solidFill>
                <a:latin typeface="Arial"/>
                <a:ea typeface="Arial"/>
                <a:cs typeface="Arial"/>
                <a:sym typeface="Arial"/>
              </a:rPr>
              <a:t>This program was inspired by a young person named Erika. Erika was a bright light who, sadly, lost her battle with depression in 2004, at age 14.</a:t>
            </a:r>
            <a:endParaRPr sz="700"/>
          </a:p>
          <a:p>
            <a:pPr indent="0" lvl="0" marL="0" marR="0" rtl="0" algn="ctr">
              <a:lnSpc>
                <a:spcPct val="140010"/>
              </a:lnSpc>
              <a:spcBef>
                <a:spcPts val="0"/>
              </a:spcBef>
              <a:spcAft>
                <a:spcPts val="0"/>
              </a:spcAft>
              <a:buNone/>
            </a:pPr>
            <a:r>
              <a:t/>
            </a:r>
            <a:endParaRPr b="0" i="0" sz="1900" u="none" cap="none" strike="noStrike">
              <a:solidFill>
                <a:srgbClr val="FEFEFE"/>
              </a:solidFill>
              <a:latin typeface="Arial"/>
              <a:ea typeface="Arial"/>
              <a:cs typeface="Arial"/>
              <a:sym typeface="Arial"/>
            </a:endParaRPr>
          </a:p>
        </p:txBody>
      </p:sp>
      <p:sp>
        <p:nvSpPr>
          <p:cNvPr id="141" name="Google Shape;141;p26"/>
          <p:cNvSpPr txBox="1"/>
          <p:nvPr/>
        </p:nvSpPr>
        <p:spPr>
          <a:xfrm>
            <a:off x="1666492" y="2951115"/>
            <a:ext cx="5696252" cy="131857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900" u="sng" cap="none" strike="noStrike">
                <a:solidFill>
                  <a:srgbClr val="FED100"/>
                </a:solidFill>
                <a:latin typeface="Arial"/>
                <a:ea typeface="Arial"/>
                <a:cs typeface="Arial"/>
                <a:sym typeface="Arial"/>
              </a:rPr>
              <a:t>Erika's Lighthouse was founded in her honor</a:t>
            </a:r>
            <a:r>
              <a:rPr b="0" i="0" lang="en" sz="1900" u="none" cap="none" strike="noStrike">
                <a:solidFill>
                  <a:srgbClr val="FED100"/>
                </a:solidFill>
                <a:latin typeface="Arial"/>
                <a:ea typeface="Arial"/>
                <a:cs typeface="Arial"/>
                <a:sym typeface="Arial"/>
              </a:rPr>
              <a:t> and is dedicated to helping other young people learn about depression and overcome the stigma surrounding mental health disorders.</a:t>
            </a:r>
            <a:endParaRPr sz="700"/>
          </a:p>
        </p:txBody>
      </p:sp>
      <p:sp>
        <p:nvSpPr>
          <p:cNvPr id="142" name="Google Shape;142;p26"/>
          <p:cNvSpPr/>
          <p:nvPr/>
        </p:nvSpPr>
        <p:spPr>
          <a:xfrm rot="-118389">
            <a:off x="747754" y="889446"/>
            <a:ext cx="7702958" cy="364140"/>
          </a:xfrm>
          <a:custGeom>
            <a:rect b="b" l="l" r="r" t="t"/>
            <a:pathLst>
              <a:path extrusionOk="0" h="728280" w="15405915">
                <a:moveTo>
                  <a:pt x="0" y="0"/>
                </a:moveTo>
                <a:lnTo>
                  <a:pt x="15405915" y="0"/>
                </a:lnTo>
                <a:lnTo>
                  <a:pt x="15405915" y="728280"/>
                </a:lnTo>
                <a:lnTo>
                  <a:pt x="0" y="728280"/>
                </a:lnTo>
                <a:lnTo>
                  <a:pt x="0" y="0"/>
                </a:lnTo>
                <a:close/>
              </a:path>
            </a:pathLst>
          </a:custGeom>
          <a:blipFill rotWithShape="1">
            <a:blip r:embed="rId3">
              <a:alphaModFix/>
            </a:blip>
            <a:stretch>
              <a:fillRect b="0" l="0" r="0" t="0"/>
            </a:stretch>
          </a:blipFill>
          <a:ln>
            <a:noFill/>
          </a:ln>
        </p:spPr>
      </p:sp>
      <p:sp>
        <p:nvSpPr>
          <p:cNvPr id="143" name="Google Shape;143;p26"/>
          <p:cNvSpPr/>
          <p:nvPr/>
        </p:nvSpPr>
        <p:spPr>
          <a:xfrm>
            <a:off x="7866960" y="3687688"/>
            <a:ext cx="1525379" cy="1525379"/>
          </a:xfrm>
          <a:custGeom>
            <a:rect b="b" l="l" r="r" t="t"/>
            <a:pathLst>
              <a:path extrusionOk="0" h="3050759" w="3050759">
                <a:moveTo>
                  <a:pt x="0" y="0"/>
                </a:moveTo>
                <a:lnTo>
                  <a:pt x="3050760" y="0"/>
                </a:lnTo>
                <a:lnTo>
                  <a:pt x="3050760" y="3050759"/>
                </a:lnTo>
                <a:lnTo>
                  <a:pt x="0" y="305075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64" name="Shape 364"/>
        <p:cNvGrpSpPr/>
        <p:nvPr/>
      </p:nvGrpSpPr>
      <p:grpSpPr>
        <a:xfrm>
          <a:off x="0" y="0"/>
          <a:ext cx="0" cy="0"/>
          <a:chOff x="0" y="0"/>
          <a:chExt cx="0" cy="0"/>
        </a:xfrm>
      </p:grpSpPr>
      <p:sp>
        <p:nvSpPr>
          <p:cNvPr id="365" name="Google Shape;365;p44"/>
          <p:cNvSpPr/>
          <p:nvPr/>
        </p:nvSpPr>
        <p:spPr>
          <a:xfrm>
            <a:off x="8206388" y="4205988"/>
            <a:ext cx="937512" cy="937511"/>
          </a:xfrm>
          <a:custGeom>
            <a:rect b="b" l="l" r="r" t="t"/>
            <a:pathLst>
              <a:path extrusionOk="0" h="1875023" w="1875023">
                <a:moveTo>
                  <a:pt x="0" y="0"/>
                </a:moveTo>
                <a:lnTo>
                  <a:pt x="1875023" y="0"/>
                </a:lnTo>
                <a:lnTo>
                  <a:pt x="1875023" y="1875023"/>
                </a:lnTo>
                <a:lnTo>
                  <a:pt x="0" y="1875023"/>
                </a:lnTo>
                <a:lnTo>
                  <a:pt x="0" y="0"/>
                </a:lnTo>
                <a:close/>
              </a:path>
            </a:pathLst>
          </a:custGeom>
          <a:blipFill rotWithShape="1">
            <a:blip r:embed="rId3">
              <a:alphaModFix/>
            </a:blip>
            <a:stretch>
              <a:fillRect b="0" l="0" r="0" t="0"/>
            </a:stretch>
          </a:blipFill>
          <a:ln>
            <a:noFill/>
          </a:ln>
        </p:spPr>
      </p:sp>
      <p:sp>
        <p:nvSpPr>
          <p:cNvPr id="366" name="Google Shape;366;p44"/>
          <p:cNvSpPr txBox="1"/>
          <p:nvPr/>
        </p:nvSpPr>
        <p:spPr>
          <a:xfrm>
            <a:off x="816225" y="1898450"/>
            <a:ext cx="7525200" cy="2907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 sz="1700" u="none" cap="none" strike="noStrike">
                <a:solidFill>
                  <a:srgbClr val="FEFEFE"/>
                </a:solidFill>
                <a:latin typeface="Open Sans"/>
                <a:ea typeface="Open Sans"/>
                <a:cs typeface="Open Sans"/>
                <a:sym typeface="Open Sans"/>
              </a:rPr>
              <a:t>Whatever time</a:t>
            </a:r>
            <a:r>
              <a:rPr i="0" lang="en" sz="1700" u="none" cap="none" strike="noStrike">
                <a:solidFill>
                  <a:srgbClr val="FEFEFE"/>
                </a:solidFill>
                <a:latin typeface="Open Sans"/>
                <a:ea typeface="Open Sans"/>
                <a:cs typeface="Open Sans"/>
                <a:sym typeface="Open Sans"/>
              </a:rPr>
              <a:t>: Day. Night. Weekend. </a:t>
            </a:r>
            <a:endParaRPr sz="700">
              <a:latin typeface="Open Sans"/>
              <a:ea typeface="Open Sans"/>
              <a:cs typeface="Open Sans"/>
              <a:sym typeface="Open Sans"/>
            </a:endParaRPr>
          </a:p>
          <a:p>
            <a:pPr indent="0" lvl="0" marL="0" marR="0" rtl="0" algn="ctr">
              <a:lnSpc>
                <a:spcPct val="150000"/>
              </a:lnSpc>
              <a:spcBef>
                <a:spcPts val="0"/>
              </a:spcBef>
              <a:spcAft>
                <a:spcPts val="0"/>
              </a:spcAft>
              <a:buNone/>
            </a:pPr>
            <a:r>
              <a:rPr b="1" i="0" lang="en" sz="1700" u="none" cap="none" strike="noStrike">
                <a:solidFill>
                  <a:srgbClr val="FEFEFE"/>
                </a:solidFill>
                <a:latin typeface="Open Sans"/>
                <a:ea typeface="Open Sans"/>
                <a:cs typeface="Open Sans"/>
                <a:sym typeface="Open Sans"/>
              </a:rPr>
              <a:t>Whatever the reason</a:t>
            </a:r>
            <a:r>
              <a:rPr i="0" lang="en" sz="1700" u="none" cap="none" strike="noStrike">
                <a:solidFill>
                  <a:srgbClr val="FEFEFE"/>
                </a:solidFill>
                <a:latin typeface="Open Sans"/>
                <a:ea typeface="Open Sans"/>
                <a:cs typeface="Open Sans"/>
                <a:sym typeface="Open Sans"/>
              </a:rPr>
              <a:t>: Mental health distress. Thoughts of suicide. Worried about a friend or loved one. Would like emotional support.</a:t>
            </a:r>
            <a:endParaRPr i="0" sz="1700" u="none" cap="none" strike="noStrike">
              <a:solidFill>
                <a:srgbClr val="FEFEFE"/>
              </a:solidFill>
              <a:latin typeface="Open Sans"/>
              <a:ea typeface="Open Sans"/>
              <a:cs typeface="Open Sans"/>
              <a:sym typeface="Open Sans"/>
            </a:endParaRPr>
          </a:p>
          <a:p>
            <a:pPr indent="0" lvl="0" marL="0" marR="0" rtl="0" algn="ctr">
              <a:lnSpc>
                <a:spcPct val="187000"/>
              </a:lnSpc>
              <a:spcBef>
                <a:spcPts val="0"/>
              </a:spcBef>
              <a:spcAft>
                <a:spcPts val="0"/>
              </a:spcAft>
              <a:buNone/>
            </a:pPr>
            <a:r>
              <a:t/>
            </a:r>
            <a:endParaRPr sz="1700">
              <a:solidFill>
                <a:srgbClr val="FEFEFE"/>
              </a:solidFill>
              <a:latin typeface="Open Sans"/>
              <a:ea typeface="Open Sans"/>
              <a:cs typeface="Open Sans"/>
              <a:sym typeface="Open Sans"/>
            </a:endParaRPr>
          </a:p>
          <a:p>
            <a:pPr indent="0" lvl="0" marL="0" marR="0" rtl="0" algn="ctr">
              <a:lnSpc>
                <a:spcPct val="187000"/>
              </a:lnSpc>
              <a:spcBef>
                <a:spcPts val="0"/>
              </a:spcBef>
              <a:spcAft>
                <a:spcPts val="0"/>
              </a:spcAft>
              <a:buNone/>
            </a:pPr>
            <a:r>
              <a:rPr i="0" lang="en" sz="1700" u="none" cap="none" strike="noStrike">
                <a:solidFill>
                  <a:srgbClr val="FEFEFE"/>
                </a:solidFill>
                <a:latin typeface="Open Sans"/>
                <a:ea typeface="Open Sans"/>
                <a:cs typeface="Open Sans"/>
                <a:sym typeface="Open Sans"/>
              </a:rPr>
              <a:t>The 988 Suicide &amp; Crisis Lifeline is here for you. </a:t>
            </a:r>
            <a:endParaRPr sz="700">
              <a:latin typeface="Open Sans"/>
              <a:ea typeface="Open Sans"/>
              <a:cs typeface="Open Sans"/>
              <a:sym typeface="Open Sans"/>
            </a:endParaRPr>
          </a:p>
          <a:p>
            <a:pPr indent="0" lvl="0" marL="0" marR="0" rtl="0" algn="ctr">
              <a:lnSpc>
                <a:spcPct val="187000"/>
              </a:lnSpc>
              <a:spcBef>
                <a:spcPts val="0"/>
              </a:spcBef>
              <a:spcAft>
                <a:spcPts val="0"/>
              </a:spcAft>
              <a:buNone/>
            </a:pPr>
            <a:r>
              <a:rPr i="0" lang="en" sz="1700" u="none" cap="none" strike="noStrike">
                <a:solidFill>
                  <a:srgbClr val="FEFEFE"/>
                </a:solidFill>
                <a:latin typeface="Open Sans"/>
                <a:ea typeface="Open Sans"/>
                <a:cs typeface="Open Sans"/>
                <a:sym typeface="Open Sans"/>
              </a:rPr>
              <a:t>Text or Call </a:t>
            </a:r>
            <a:r>
              <a:rPr b="1" i="0" lang="en" sz="1700" u="none" cap="none" strike="noStrike">
                <a:solidFill>
                  <a:srgbClr val="FEFEFE"/>
                </a:solidFill>
                <a:latin typeface="Open Sans"/>
                <a:ea typeface="Open Sans"/>
                <a:cs typeface="Open Sans"/>
                <a:sym typeface="Open Sans"/>
              </a:rPr>
              <a:t>988</a:t>
            </a:r>
            <a:r>
              <a:rPr i="0" lang="en" sz="1700" u="none" cap="none" strike="noStrike">
                <a:solidFill>
                  <a:srgbClr val="FEFEFE"/>
                </a:solidFill>
                <a:latin typeface="Open Sans"/>
                <a:ea typeface="Open Sans"/>
                <a:cs typeface="Open Sans"/>
                <a:sym typeface="Open Sans"/>
              </a:rPr>
              <a:t> | Chat </a:t>
            </a:r>
            <a:r>
              <a:rPr b="1" i="0" lang="en" sz="1700" u="none" cap="none" strike="noStrike">
                <a:solidFill>
                  <a:srgbClr val="FEFEFE"/>
                </a:solidFill>
                <a:latin typeface="Open Sans"/>
                <a:ea typeface="Open Sans"/>
                <a:cs typeface="Open Sans"/>
                <a:sym typeface="Open Sans"/>
              </a:rPr>
              <a:t>988lifeline.org </a:t>
            </a:r>
            <a:r>
              <a:rPr i="0" lang="en" sz="1700" u="none" cap="none" strike="noStrike">
                <a:solidFill>
                  <a:srgbClr val="FEFEFE"/>
                </a:solidFill>
                <a:latin typeface="Open Sans"/>
                <a:ea typeface="Open Sans"/>
                <a:cs typeface="Open Sans"/>
                <a:sym typeface="Open Sans"/>
              </a:rPr>
              <a:t>|</a:t>
            </a:r>
            <a:endParaRPr sz="700">
              <a:latin typeface="Open Sans"/>
              <a:ea typeface="Open Sans"/>
              <a:cs typeface="Open Sans"/>
              <a:sym typeface="Open Sans"/>
            </a:endParaRPr>
          </a:p>
          <a:p>
            <a:pPr indent="0" lvl="0" marL="0" marR="0" rtl="0" algn="ctr">
              <a:lnSpc>
                <a:spcPct val="187000"/>
              </a:lnSpc>
              <a:spcBef>
                <a:spcPts val="0"/>
              </a:spcBef>
              <a:spcAft>
                <a:spcPts val="0"/>
              </a:spcAft>
              <a:buNone/>
            </a:pPr>
            <a:r>
              <a:rPr i="0" lang="en" sz="1700" u="none" cap="none" strike="noStrike">
                <a:solidFill>
                  <a:srgbClr val="FEFEFE"/>
                </a:solidFill>
                <a:latin typeface="Open Sans"/>
                <a:ea typeface="Open Sans"/>
                <a:cs typeface="Open Sans"/>
                <a:sym typeface="Open Sans"/>
              </a:rPr>
              <a:t>For emergencies, call </a:t>
            </a:r>
            <a:r>
              <a:rPr b="1" i="0" lang="en" sz="1700" u="none" cap="none" strike="noStrike">
                <a:solidFill>
                  <a:srgbClr val="FEFEFE"/>
                </a:solidFill>
                <a:latin typeface="Open Sans"/>
                <a:ea typeface="Open Sans"/>
                <a:cs typeface="Open Sans"/>
                <a:sym typeface="Open Sans"/>
              </a:rPr>
              <a:t>911</a:t>
            </a:r>
            <a:endParaRPr sz="700">
              <a:latin typeface="Open Sans"/>
              <a:ea typeface="Open Sans"/>
              <a:cs typeface="Open Sans"/>
              <a:sym typeface="Open Sans"/>
            </a:endParaRPr>
          </a:p>
        </p:txBody>
      </p:sp>
      <p:sp>
        <p:nvSpPr>
          <p:cNvPr id="367" name="Google Shape;367;p44"/>
          <p:cNvSpPr/>
          <p:nvPr/>
        </p:nvSpPr>
        <p:spPr>
          <a:xfrm>
            <a:off x="2791625" y="624674"/>
            <a:ext cx="3560750" cy="928888"/>
          </a:xfrm>
          <a:custGeom>
            <a:rect b="b" l="l" r="r" t="t"/>
            <a:pathLst>
              <a:path extrusionOk="0" h="1857775" w="7121500">
                <a:moveTo>
                  <a:pt x="0" y="0"/>
                </a:moveTo>
                <a:lnTo>
                  <a:pt x="7121500" y="0"/>
                </a:lnTo>
                <a:lnTo>
                  <a:pt x="7121500" y="1857775"/>
                </a:lnTo>
                <a:lnTo>
                  <a:pt x="0" y="1857775"/>
                </a:lnTo>
                <a:lnTo>
                  <a:pt x="0" y="0"/>
                </a:lnTo>
                <a:close/>
              </a:path>
            </a:pathLst>
          </a:custGeom>
          <a:blipFill rotWithShape="1">
            <a:blip r:embed="rId4">
              <a:alphaModFix/>
            </a:blip>
            <a:stretch>
              <a:fillRect b="-160" l="0" r="0" t="-161"/>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71" name="Shape 371"/>
        <p:cNvGrpSpPr/>
        <p:nvPr/>
      </p:nvGrpSpPr>
      <p:grpSpPr>
        <a:xfrm>
          <a:off x="0" y="0"/>
          <a:ext cx="0" cy="0"/>
          <a:chOff x="0" y="0"/>
          <a:chExt cx="0" cy="0"/>
        </a:xfrm>
      </p:grpSpPr>
      <p:sp>
        <p:nvSpPr>
          <p:cNvPr id="372" name="Google Shape;372;p45"/>
          <p:cNvSpPr/>
          <p:nvPr/>
        </p:nvSpPr>
        <p:spPr>
          <a:xfrm rot="5400000">
            <a:off x="2390253" y="-1450735"/>
            <a:ext cx="4152814" cy="8119415"/>
          </a:xfrm>
          <a:custGeom>
            <a:rect b="b" l="l" r="r" t="t"/>
            <a:pathLst>
              <a:path extrusionOk="0" h="16238830" w="8305628">
                <a:moveTo>
                  <a:pt x="0" y="0"/>
                </a:moveTo>
                <a:lnTo>
                  <a:pt x="8305628" y="0"/>
                </a:lnTo>
                <a:lnTo>
                  <a:pt x="8305628" y="16238830"/>
                </a:lnTo>
                <a:lnTo>
                  <a:pt x="0" y="16238830"/>
                </a:lnTo>
                <a:lnTo>
                  <a:pt x="0" y="0"/>
                </a:lnTo>
                <a:close/>
              </a:path>
            </a:pathLst>
          </a:custGeom>
          <a:blipFill rotWithShape="1">
            <a:blip r:embed="rId3">
              <a:alphaModFix/>
            </a:blip>
            <a:stretch>
              <a:fillRect b="0" l="-6061" r="-41609" t="-874"/>
            </a:stretch>
          </a:blipFill>
          <a:ln>
            <a:noFill/>
          </a:ln>
        </p:spPr>
      </p:sp>
      <p:sp>
        <p:nvSpPr>
          <p:cNvPr id="373" name="Google Shape;373;p45"/>
          <p:cNvSpPr txBox="1"/>
          <p:nvPr/>
        </p:nvSpPr>
        <p:spPr>
          <a:xfrm>
            <a:off x="1079964" y="635888"/>
            <a:ext cx="6984072" cy="679452"/>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4000" u="none" cap="none" strike="noStrike">
                <a:solidFill>
                  <a:srgbClr val="434345"/>
                </a:solidFill>
                <a:latin typeface="Open Sans"/>
                <a:ea typeface="Open Sans"/>
                <a:cs typeface="Open Sans"/>
                <a:sym typeface="Open Sans"/>
              </a:rPr>
              <a:t>Self-Referral Cards</a:t>
            </a:r>
            <a:endParaRPr sz="700"/>
          </a:p>
        </p:txBody>
      </p:sp>
      <p:sp>
        <p:nvSpPr>
          <p:cNvPr id="374" name="Google Shape;374;p45"/>
          <p:cNvSpPr/>
          <p:nvPr/>
        </p:nvSpPr>
        <p:spPr>
          <a:xfrm rot="-118389">
            <a:off x="2050892" y="1308323"/>
            <a:ext cx="4831537" cy="228400"/>
          </a:xfrm>
          <a:custGeom>
            <a:rect b="b" l="l" r="r" t="t"/>
            <a:pathLst>
              <a:path extrusionOk="0" h="456800" w="9663074">
                <a:moveTo>
                  <a:pt x="0" y="0"/>
                </a:moveTo>
                <a:lnTo>
                  <a:pt x="9663074" y="0"/>
                </a:lnTo>
                <a:lnTo>
                  <a:pt x="9663074" y="456800"/>
                </a:lnTo>
                <a:lnTo>
                  <a:pt x="0" y="456800"/>
                </a:lnTo>
                <a:lnTo>
                  <a:pt x="0" y="0"/>
                </a:lnTo>
                <a:close/>
              </a:path>
            </a:pathLst>
          </a:custGeom>
          <a:blipFill rotWithShape="1">
            <a:blip r:embed="rId4">
              <a:alphaModFix/>
            </a:blip>
            <a:stretch>
              <a:fillRect b="0" l="0" r="0" t="0"/>
            </a:stretch>
          </a:blipFill>
          <a:ln>
            <a:noFill/>
          </a:ln>
        </p:spPr>
      </p:sp>
      <p:sp>
        <p:nvSpPr>
          <p:cNvPr id="375" name="Google Shape;375;p45"/>
          <p:cNvSpPr/>
          <p:nvPr/>
        </p:nvSpPr>
        <p:spPr>
          <a:xfrm>
            <a:off x="2750187" y="1619833"/>
            <a:ext cx="3432946" cy="2932641"/>
          </a:xfrm>
          <a:custGeom>
            <a:rect b="b" l="l" r="r" t="t"/>
            <a:pathLst>
              <a:path extrusionOk="0" h="5865281" w="6865892">
                <a:moveTo>
                  <a:pt x="0" y="0"/>
                </a:moveTo>
                <a:lnTo>
                  <a:pt x="6865892" y="0"/>
                </a:lnTo>
                <a:lnTo>
                  <a:pt x="6865892" y="5865281"/>
                </a:lnTo>
                <a:lnTo>
                  <a:pt x="0" y="5865281"/>
                </a:lnTo>
                <a:lnTo>
                  <a:pt x="0" y="0"/>
                </a:lnTo>
                <a:close/>
              </a:path>
            </a:pathLst>
          </a:custGeom>
          <a:blipFill rotWithShape="1">
            <a:blip r:embed="rId5">
              <a:alphaModFix/>
            </a:blip>
            <a:stretch>
              <a:fillRect b="0" l="0" r="0" t="0"/>
            </a:stretch>
          </a:blipFill>
          <a:ln cap="sq" cmpd="sng" w="85725">
            <a:solidFill>
              <a:srgbClr val="000000"/>
            </a:solidFill>
            <a:prstDash val="solid"/>
            <a:miter lim="8000"/>
            <a:headEnd len="sm" w="sm" type="none"/>
            <a:tailEnd len="sm" w="sm" type="none"/>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379" name="Shape 379"/>
        <p:cNvGrpSpPr/>
        <p:nvPr/>
      </p:nvGrpSpPr>
      <p:grpSpPr>
        <a:xfrm>
          <a:off x="0" y="0"/>
          <a:ext cx="0" cy="0"/>
          <a:chOff x="0" y="0"/>
          <a:chExt cx="0" cy="0"/>
        </a:xfrm>
      </p:grpSpPr>
      <p:sp>
        <p:nvSpPr>
          <p:cNvPr id="380" name="Google Shape;380;p46"/>
          <p:cNvSpPr/>
          <p:nvPr/>
        </p:nvSpPr>
        <p:spPr>
          <a:xfrm>
            <a:off x="3247838" y="514350"/>
            <a:ext cx="2924460" cy="2924460"/>
          </a:xfrm>
          <a:custGeom>
            <a:rect b="b" l="l" r="r" t="t"/>
            <a:pathLst>
              <a:path extrusionOk="0" h="5848919" w="5848919">
                <a:moveTo>
                  <a:pt x="0" y="0"/>
                </a:moveTo>
                <a:lnTo>
                  <a:pt x="5848919" y="0"/>
                </a:lnTo>
                <a:lnTo>
                  <a:pt x="5848919" y="5848919"/>
                </a:lnTo>
                <a:lnTo>
                  <a:pt x="0" y="5848919"/>
                </a:lnTo>
                <a:lnTo>
                  <a:pt x="0" y="0"/>
                </a:lnTo>
                <a:close/>
              </a:path>
            </a:pathLst>
          </a:custGeom>
          <a:blipFill rotWithShape="1">
            <a:blip r:embed="rId3">
              <a:alphaModFix/>
            </a:blip>
            <a:stretch>
              <a:fillRect b="0" l="0" r="0" t="0"/>
            </a:stretch>
          </a:blipFill>
          <a:ln>
            <a:noFill/>
          </a:ln>
        </p:spPr>
      </p:sp>
      <p:sp>
        <p:nvSpPr>
          <p:cNvPr id="381" name="Google Shape;381;p46"/>
          <p:cNvSpPr txBox="1"/>
          <p:nvPr/>
        </p:nvSpPr>
        <p:spPr>
          <a:xfrm>
            <a:off x="514350" y="1585959"/>
            <a:ext cx="6984072" cy="633604"/>
          </a:xfrm>
          <a:prstGeom prst="rect">
            <a:avLst/>
          </a:prstGeom>
          <a:noFill/>
          <a:ln>
            <a:noFill/>
          </a:ln>
        </p:spPr>
        <p:txBody>
          <a:bodyPr anchorCtr="0" anchor="t" bIns="0" lIns="0" spcFirstLastPara="1" rIns="0" wrap="square" tIns="0">
            <a:spAutoFit/>
          </a:bodyPr>
          <a:lstStyle/>
          <a:p>
            <a:pPr indent="0" lvl="0" marL="0" marR="0" rtl="0" algn="l">
              <a:lnSpc>
                <a:spcPct val="168021"/>
              </a:lnSpc>
              <a:spcBef>
                <a:spcPts val="0"/>
              </a:spcBef>
              <a:spcAft>
                <a:spcPts val="0"/>
              </a:spcAft>
              <a:buNone/>
            </a:pPr>
            <a:r>
              <a:rPr b="1" i="0" lang="en" sz="3200" u="none" cap="none" strike="noStrike">
                <a:solidFill>
                  <a:srgbClr val="FEFEFE"/>
                </a:solidFill>
                <a:latin typeface="Merriweather"/>
                <a:ea typeface="Merriweather"/>
                <a:cs typeface="Merriweather"/>
                <a:sym typeface="Merriweather"/>
              </a:rPr>
              <a:t>Post-Test </a:t>
            </a:r>
            <a:endParaRPr sz="700"/>
          </a:p>
        </p:txBody>
      </p:sp>
      <p:sp>
        <p:nvSpPr>
          <p:cNvPr id="382" name="Google Shape;382;p46"/>
          <p:cNvSpPr txBox="1"/>
          <p:nvPr/>
        </p:nvSpPr>
        <p:spPr>
          <a:xfrm>
            <a:off x="2475294" y="3829050"/>
            <a:ext cx="4469400" cy="477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 sz="3100" u="sng" cap="none" strike="noStrike">
                <a:solidFill>
                  <a:schemeClr val="hlink"/>
                </a:solidFill>
                <a:latin typeface="Open Sans Light"/>
                <a:ea typeface="Open Sans Light"/>
                <a:cs typeface="Open Sans Light"/>
                <a:sym typeface="Open Sans Light"/>
                <a:hlinkClick r:id="rId4"/>
              </a:rPr>
              <a:t>http://elhmspost.info</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47" name="Shape 147"/>
        <p:cNvGrpSpPr/>
        <p:nvPr/>
      </p:nvGrpSpPr>
      <p:grpSpPr>
        <a:xfrm>
          <a:off x="0" y="0"/>
          <a:ext cx="0" cy="0"/>
          <a:chOff x="0" y="0"/>
          <a:chExt cx="0" cy="0"/>
        </a:xfrm>
      </p:grpSpPr>
      <p:sp>
        <p:nvSpPr>
          <p:cNvPr id="148" name="Google Shape;148;p27"/>
          <p:cNvSpPr/>
          <p:nvPr/>
        </p:nvSpPr>
        <p:spPr>
          <a:xfrm rot="5400000">
            <a:off x="2493536" y="-1365681"/>
            <a:ext cx="4152814" cy="8119415"/>
          </a:xfrm>
          <a:custGeom>
            <a:rect b="b" l="l" r="r" t="t"/>
            <a:pathLst>
              <a:path extrusionOk="0" h="16238830" w="8305628">
                <a:moveTo>
                  <a:pt x="0" y="0"/>
                </a:moveTo>
                <a:lnTo>
                  <a:pt x="8305628" y="0"/>
                </a:lnTo>
                <a:lnTo>
                  <a:pt x="8305628" y="16238831"/>
                </a:lnTo>
                <a:lnTo>
                  <a:pt x="0" y="16238831"/>
                </a:lnTo>
                <a:lnTo>
                  <a:pt x="0" y="0"/>
                </a:lnTo>
                <a:close/>
              </a:path>
            </a:pathLst>
          </a:custGeom>
          <a:blipFill rotWithShape="1">
            <a:blip r:embed="rId3">
              <a:alphaModFix/>
            </a:blip>
            <a:stretch>
              <a:fillRect b="0" l="-6061" r="-41609" t="-874"/>
            </a:stretch>
          </a:blipFill>
          <a:ln>
            <a:noFill/>
          </a:ln>
        </p:spPr>
      </p:sp>
      <p:sp>
        <p:nvSpPr>
          <p:cNvPr id="149" name="Google Shape;149;p27"/>
          <p:cNvSpPr/>
          <p:nvPr/>
        </p:nvSpPr>
        <p:spPr>
          <a:xfrm>
            <a:off x="7545875" y="3604495"/>
            <a:ext cx="1255222" cy="1255222"/>
          </a:xfrm>
          <a:custGeom>
            <a:rect b="b" l="l" r="r" t="t"/>
            <a:pathLst>
              <a:path extrusionOk="0" h="2510444" w="2510444">
                <a:moveTo>
                  <a:pt x="0" y="0"/>
                </a:moveTo>
                <a:lnTo>
                  <a:pt x="2510444" y="0"/>
                </a:lnTo>
                <a:lnTo>
                  <a:pt x="2510444" y="2510444"/>
                </a:lnTo>
                <a:lnTo>
                  <a:pt x="0" y="2510444"/>
                </a:lnTo>
                <a:lnTo>
                  <a:pt x="0" y="0"/>
                </a:lnTo>
                <a:close/>
              </a:path>
            </a:pathLst>
          </a:custGeom>
          <a:blipFill rotWithShape="1">
            <a:blip r:embed="rId4">
              <a:alphaModFix/>
            </a:blip>
            <a:stretch>
              <a:fillRect b="0" l="0" r="0" t="0"/>
            </a:stretch>
          </a:blipFill>
          <a:ln>
            <a:noFill/>
          </a:ln>
        </p:spPr>
      </p:sp>
      <p:sp>
        <p:nvSpPr>
          <p:cNvPr id="150" name="Google Shape;150;p27"/>
          <p:cNvSpPr txBox="1"/>
          <p:nvPr/>
        </p:nvSpPr>
        <p:spPr>
          <a:xfrm>
            <a:off x="991774" y="855158"/>
            <a:ext cx="3409246" cy="633604"/>
          </a:xfrm>
          <a:prstGeom prst="rect">
            <a:avLst/>
          </a:prstGeom>
          <a:noFill/>
          <a:ln>
            <a:noFill/>
          </a:ln>
        </p:spPr>
        <p:txBody>
          <a:bodyPr anchorCtr="0" anchor="t" bIns="0" lIns="0" spcFirstLastPara="1" rIns="0" wrap="square" tIns="0">
            <a:spAutoFit/>
          </a:bodyPr>
          <a:lstStyle/>
          <a:p>
            <a:pPr indent="0" lvl="0" marL="0" marR="0" rtl="0" algn="l">
              <a:lnSpc>
                <a:spcPct val="168021"/>
              </a:lnSpc>
              <a:spcBef>
                <a:spcPts val="0"/>
              </a:spcBef>
              <a:spcAft>
                <a:spcPts val="0"/>
              </a:spcAft>
              <a:buNone/>
            </a:pPr>
            <a:r>
              <a:rPr b="0" i="0" lang="en" sz="3200" u="none" cap="none" strike="noStrike">
                <a:solidFill>
                  <a:srgbClr val="434345"/>
                </a:solidFill>
                <a:latin typeface="Open Sans"/>
                <a:ea typeface="Open Sans"/>
                <a:cs typeface="Open Sans"/>
                <a:sym typeface="Open Sans"/>
              </a:rPr>
              <a:t>You will learn...</a:t>
            </a:r>
            <a:endParaRPr sz="700"/>
          </a:p>
        </p:txBody>
      </p:sp>
      <p:grpSp>
        <p:nvGrpSpPr>
          <p:cNvPr id="151" name="Google Shape;151;p27"/>
          <p:cNvGrpSpPr/>
          <p:nvPr/>
        </p:nvGrpSpPr>
        <p:grpSpPr>
          <a:xfrm>
            <a:off x="888640" y="1787433"/>
            <a:ext cx="6264574" cy="2029787"/>
            <a:chOff x="0" y="-76200"/>
            <a:chExt cx="16705530" cy="5412765"/>
          </a:xfrm>
        </p:grpSpPr>
        <p:sp>
          <p:nvSpPr>
            <p:cNvPr id="152" name="Google Shape;152;p27"/>
            <p:cNvSpPr txBox="1"/>
            <p:nvPr/>
          </p:nvSpPr>
          <p:spPr>
            <a:xfrm>
              <a:off x="0" y="1204290"/>
              <a:ext cx="16705409" cy="836507"/>
            </a:xfrm>
            <a:prstGeom prst="rect">
              <a:avLst/>
            </a:prstGeom>
            <a:noFill/>
            <a:ln>
              <a:noFill/>
            </a:ln>
          </p:spPr>
          <p:txBody>
            <a:bodyPr anchorCtr="0" anchor="t" bIns="0" lIns="0" spcFirstLastPara="1" rIns="0" wrap="square" tIns="0">
              <a:spAutoFit/>
            </a:bodyPr>
            <a:lstStyle/>
            <a:p>
              <a:pPr indent="-196850" lvl="1" marL="406400" marR="0" rtl="0" algn="l">
                <a:lnSpc>
                  <a:spcPct val="140010"/>
                </a:lnSpc>
                <a:spcBef>
                  <a:spcPts val="0"/>
                </a:spcBef>
                <a:spcAft>
                  <a:spcPts val="0"/>
                </a:spcAft>
                <a:buClr>
                  <a:srgbClr val="434345"/>
                </a:buClr>
                <a:buSzPts val="1900"/>
                <a:buFont typeface="Arial"/>
                <a:buChar char="•"/>
              </a:pPr>
              <a:r>
                <a:rPr b="0" i="0" lang="en" sz="1900" u="none" cap="none" strike="noStrike">
                  <a:solidFill>
                    <a:srgbClr val="434345"/>
                  </a:solidFill>
                  <a:latin typeface="Open Sans Light"/>
                  <a:ea typeface="Open Sans Light"/>
                  <a:cs typeface="Open Sans Light"/>
                  <a:sym typeface="Open Sans Light"/>
                </a:rPr>
                <a:t>Signs &amp; symptoms of depression</a:t>
              </a:r>
              <a:endParaRPr sz="700"/>
            </a:p>
          </p:txBody>
        </p:sp>
        <p:sp>
          <p:nvSpPr>
            <p:cNvPr id="153" name="Google Shape;153;p27"/>
            <p:cNvSpPr txBox="1"/>
            <p:nvPr/>
          </p:nvSpPr>
          <p:spPr>
            <a:xfrm>
              <a:off x="0" y="2565759"/>
              <a:ext cx="16705530" cy="1725507"/>
            </a:xfrm>
            <a:prstGeom prst="rect">
              <a:avLst/>
            </a:prstGeom>
            <a:noFill/>
            <a:ln>
              <a:noFill/>
            </a:ln>
          </p:spPr>
          <p:txBody>
            <a:bodyPr anchorCtr="0" anchor="t" bIns="0" lIns="0" spcFirstLastPara="1" rIns="0" wrap="square" tIns="0">
              <a:spAutoFit/>
            </a:bodyPr>
            <a:lstStyle/>
            <a:p>
              <a:pPr indent="-196850" lvl="1" marL="406400" marR="0" rtl="0" algn="l">
                <a:lnSpc>
                  <a:spcPct val="140010"/>
                </a:lnSpc>
                <a:spcBef>
                  <a:spcPts val="0"/>
                </a:spcBef>
                <a:spcAft>
                  <a:spcPts val="0"/>
                </a:spcAft>
                <a:buClr>
                  <a:srgbClr val="434345"/>
                </a:buClr>
                <a:buSzPts val="1900"/>
                <a:buFont typeface="Arial"/>
                <a:buChar char="•"/>
              </a:pPr>
              <a:r>
                <a:rPr b="0" i="0" lang="en" sz="1900" u="none" cap="none" strike="noStrike">
                  <a:solidFill>
                    <a:srgbClr val="434345"/>
                  </a:solidFill>
                  <a:latin typeface="Open Sans Light"/>
                  <a:ea typeface="Open Sans Light"/>
                  <a:cs typeface="Open Sans Light"/>
                  <a:sym typeface="Open Sans Light"/>
                </a:rPr>
                <a:t>How to identify a reliable, trusted adult at school and/or in the community</a:t>
              </a:r>
              <a:endParaRPr sz="700"/>
            </a:p>
          </p:txBody>
        </p:sp>
        <p:sp>
          <p:nvSpPr>
            <p:cNvPr id="154" name="Google Shape;154;p27"/>
            <p:cNvSpPr txBox="1"/>
            <p:nvPr/>
          </p:nvSpPr>
          <p:spPr>
            <a:xfrm>
              <a:off x="0" y="4500058"/>
              <a:ext cx="16705530" cy="836507"/>
            </a:xfrm>
            <a:prstGeom prst="rect">
              <a:avLst/>
            </a:prstGeom>
            <a:noFill/>
            <a:ln>
              <a:noFill/>
            </a:ln>
          </p:spPr>
          <p:txBody>
            <a:bodyPr anchorCtr="0" anchor="t" bIns="0" lIns="0" spcFirstLastPara="1" rIns="0" wrap="square" tIns="0">
              <a:spAutoFit/>
            </a:bodyPr>
            <a:lstStyle/>
            <a:p>
              <a:pPr indent="-196850" lvl="1" marL="406400" marR="0" rtl="0" algn="l">
                <a:lnSpc>
                  <a:spcPct val="140010"/>
                </a:lnSpc>
                <a:spcBef>
                  <a:spcPts val="0"/>
                </a:spcBef>
                <a:spcAft>
                  <a:spcPts val="0"/>
                </a:spcAft>
                <a:buClr>
                  <a:srgbClr val="434345"/>
                </a:buClr>
                <a:buSzPts val="1900"/>
                <a:buFont typeface="Arial"/>
                <a:buChar char="•"/>
              </a:pPr>
              <a:r>
                <a:rPr b="0" i="0" lang="en" sz="1900" u="none" cap="none" strike="noStrike">
                  <a:solidFill>
                    <a:srgbClr val="434345"/>
                  </a:solidFill>
                  <a:latin typeface="Open Sans Light"/>
                  <a:ea typeface="Open Sans Light"/>
                  <a:cs typeface="Open Sans Light"/>
                  <a:sym typeface="Open Sans Light"/>
                </a:rPr>
                <a:t>How to maintain good mental health</a:t>
              </a:r>
              <a:endParaRPr sz="700"/>
            </a:p>
          </p:txBody>
        </p:sp>
        <p:sp>
          <p:nvSpPr>
            <p:cNvPr id="155" name="Google Shape;155;p27"/>
            <p:cNvSpPr txBox="1"/>
            <p:nvPr/>
          </p:nvSpPr>
          <p:spPr>
            <a:xfrm>
              <a:off x="0" y="-76200"/>
              <a:ext cx="16705409" cy="836507"/>
            </a:xfrm>
            <a:prstGeom prst="rect">
              <a:avLst/>
            </a:prstGeom>
            <a:noFill/>
            <a:ln>
              <a:noFill/>
            </a:ln>
          </p:spPr>
          <p:txBody>
            <a:bodyPr anchorCtr="0" anchor="t" bIns="0" lIns="0" spcFirstLastPara="1" rIns="0" wrap="square" tIns="0">
              <a:spAutoFit/>
            </a:bodyPr>
            <a:lstStyle/>
            <a:p>
              <a:pPr indent="-196850" lvl="1" marL="406400" marR="0" rtl="0" algn="l">
                <a:lnSpc>
                  <a:spcPct val="140010"/>
                </a:lnSpc>
                <a:spcBef>
                  <a:spcPts val="0"/>
                </a:spcBef>
                <a:spcAft>
                  <a:spcPts val="0"/>
                </a:spcAft>
                <a:buClr>
                  <a:srgbClr val="434345"/>
                </a:buClr>
                <a:buSzPts val="1900"/>
                <a:buFont typeface="Arial"/>
                <a:buChar char="•"/>
              </a:pPr>
              <a:r>
                <a:rPr b="0" i="0" lang="en" sz="1900" u="none" cap="none" strike="noStrike">
                  <a:solidFill>
                    <a:srgbClr val="434345"/>
                  </a:solidFill>
                  <a:latin typeface="Open Sans Light"/>
                  <a:ea typeface="Open Sans Light"/>
                  <a:cs typeface="Open Sans Light"/>
                  <a:sym typeface="Open Sans Light"/>
                </a:rPr>
                <a:t>Depression is a mood disorder</a:t>
              </a:r>
              <a:endParaRPr sz="700"/>
            </a:p>
          </p:txBody>
        </p:sp>
      </p:grpSp>
      <p:sp>
        <p:nvSpPr>
          <p:cNvPr id="156" name="Google Shape;156;p27"/>
          <p:cNvSpPr/>
          <p:nvPr/>
        </p:nvSpPr>
        <p:spPr>
          <a:xfrm rot="-118389">
            <a:off x="993117" y="1527898"/>
            <a:ext cx="3225261" cy="152467"/>
          </a:xfrm>
          <a:custGeom>
            <a:rect b="b" l="l" r="r" t="t"/>
            <a:pathLst>
              <a:path extrusionOk="0" h="304934" w="6450522">
                <a:moveTo>
                  <a:pt x="0" y="0"/>
                </a:moveTo>
                <a:lnTo>
                  <a:pt x="6450522" y="0"/>
                </a:lnTo>
                <a:lnTo>
                  <a:pt x="6450522" y="304934"/>
                </a:lnTo>
                <a:lnTo>
                  <a:pt x="0" y="304934"/>
                </a:lnTo>
                <a:lnTo>
                  <a:pt x="0" y="0"/>
                </a:lnTo>
                <a:close/>
              </a:path>
            </a:pathLst>
          </a:custGeom>
          <a:blipFill rotWithShape="1">
            <a:blip r:embed="rId5">
              <a:alphaModFix/>
            </a:blip>
            <a:stretch>
              <a:fillRect b="-3055"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60" name="Shape 160"/>
        <p:cNvGrpSpPr/>
        <p:nvPr/>
      </p:nvGrpSpPr>
      <p:grpSpPr>
        <a:xfrm>
          <a:off x="0" y="0"/>
          <a:ext cx="0" cy="0"/>
          <a:chOff x="0" y="0"/>
          <a:chExt cx="0" cy="0"/>
        </a:xfrm>
      </p:grpSpPr>
      <p:sp>
        <p:nvSpPr>
          <p:cNvPr id="161" name="Google Shape;161;p28"/>
          <p:cNvSpPr/>
          <p:nvPr/>
        </p:nvSpPr>
        <p:spPr>
          <a:xfrm>
            <a:off x="1746820" y="1179918"/>
            <a:ext cx="5650373" cy="3232975"/>
          </a:xfrm>
          <a:custGeom>
            <a:rect b="b" l="l" r="r" t="t"/>
            <a:pathLst>
              <a:path extrusionOk="0" h="8621268" w="15067662">
                <a:moveTo>
                  <a:pt x="0" y="0"/>
                </a:moveTo>
                <a:lnTo>
                  <a:pt x="15067662" y="0"/>
                </a:lnTo>
                <a:lnTo>
                  <a:pt x="15067662" y="8621268"/>
                </a:lnTo>
                <a:lnTo>
                  <a:pt x="0" y="8621268"/>
                </a:lnTo>
                <a:close/>
              </a:path>
            </a:pathLst>
          </a:custGeom>
          <a:solidFill>
            <a:srgbClr val="FFFFFF"/>
          </a:solidFill>
          <a:ln>
            <a:noFill/>
          </a:ln>
        </p:spPr>
      </p:sp>
      <p:sp>
        <p:nvSpPr>
          <p:cNvPr id="162" name="Google Shape;162;p28">
            <a:hlinkClick r:id="rId3"/>
          </p:cNvPr>
          <p:cNvSpPr/>
          <p:nvPr/>
        </p:nvSpPr>
        <p:spPr>
          <a:xfrm>
            <a:off x="1865382" y="2468697"/>
            <a:ext cx="5413236" cy="1700308"/>
          </a:xfrm>
          <a:custGeom>
            <a:rect b="b" l="l" r="r" t="t"/>
            <a:pathLst>
              <a:path extrusionOk="0" h="3400615" w="10826472">
                <a:moveTo>
                  <a:pt x="0" y="0"/>
                </a:moveTo>
                <a:lnTo>
                  <a:pt x="10826472" y="0"/>
                </a:lnTo>
                <a:lnTo>
                  <a:pt x="10826472" y="3400615"/>
                </a:lnTo>
                <a:lnTo>
                  <a:pt x="0" y="3400615"/>
                </a:lnTo>
                <a:lnTo>
                  <a:pt x="0" y="0"/>
                </a:lnTo>
                <a:close/>
              </a:path>
            </a:pathLst>
          </a:custGeom>
          <a:blipFill rotWithShape="1">
            <a:blip r:embed="rId4">
              <a:alphaModFix/>
            </a:blip>
            <a:stretch>
              <a:fillRect b="-10292" l="-4384" r="0" t="-28573"/>
            </a:stretch>
          </a:blipFill>
          <a:ln>
            <a:noFill/>
          </a:ln>
        </p:spPr>
      </p:sp>
      <p:sp>
        <p:nvSpPr>
          <p:cNvPr id="163" name="Google Shape;163;p28"/>
          <p:cNvSpPr/>
          <p:nvPr/>
        </p:nvSpPr>
        <p:spPr>
          <a:xfrm>
            <a:off x="3227810" y="1179919"/>
            <a:ext cx="2688380" cy="1232174"/>
          </a:xfrm>
          <a:custGeom>
            <a:rect b="b" l="l" r="r" t="t"/>
            <a:pathLst>
              <a:path extrusionOk="0" h="2464348" w="5376759">
                <a:moveTo>
                  <a:pt x="0" y="0"/>
                </a:moveTo>
                <a:lnTo>
                  <a:pt x="5376760" y="0"/>
                </a:lnTo>
                <a:lnTo>
                  <a:pt x="5376760" y="2464348"/>
                </a:lnTo>
                <a:lnTo>
                  <a:pt x="0" y="2464348"/>
                </a:lnTo>
                <a:lnTo>
                  <a:pt x="0" y="0"/>
                </a:lnTo>
                <a:close/>
              </a:path>
            </a:pathLst>
          </a:custGeom>
          <a:blipFill rotWithShape="1">
            <a:blip r:embed="rId5">
              <a:alphaModFix/>
            </a:blip>
            <a:stretch>
              <a:fillRect b="-107" l="0" r="0" t="0"/>
            </a:stretch>
          </a:blipFill>
          <a:ln>
            <a:noFill/>
          </a:ln>
        </p:spPr>
      </p:sp>
      <p:sp>
        <p:nvSpPr>
          <p:cNvPr id="164" name="Google Shape;164;p28"/>
          <p:cNvSpPr txBox="1"/>
          <p:nvPr/>
        </p:nvSpPr>
        <p:spPr>
          <a:xfrm>
            <a:off x="2681410" y="316275"/>
            <a:ext cx="3781200" cy="615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4000" u="none" cap="none" strike="noStrike">
                <a:solidFill>
                  <a:srgbClr val="FEFEFE"/>
                </a:solidFill>
                <a:latin typeface="Open Sans"/>
                <a:ea typeface="Open Sans"/>
                <a:cs typeface="Open Sans"/>
                <a:sym typeface="Open Sans"/>
              </a:rPr>
              <a:t>The</a:t>
            </a:r>
            <a:r>
              <a:rPr b="1" lang="en" sz="4000">
                <a:solidFill>
                  <a:srgbClr val="FEFEFE"/>
                </a:solidFill>
                <a:latin typeface="Open Sans"/>
                <a:ea typeface="Open Sans"/>
                <a:cs typeface="Open Sans"/>
                <a:sym typeface="Open Sans"/>
              </a:rPr>
              <a:t> </a:t>
            </a:r>
            <a:r>
              <a:rPr b="1" i="0" lang="en" sz="4000" u="none" cap="none" strike="noStrike">
                <a:solidFill>
                  <a:srgbClr val="FEFEFE"/>
                </a:solidFill>
                <a:latin typeface="Open Sans"/>
                <a:ea typeface="Open Sans"/>
                <a:cs typeface="Open Sans"/>
                <a:sym typeface="Open Sans"/>
              </a:rPr>
              <a:t>Video</a:t>
            </a:r>
            <a:endParaRPr sz="700"/>
          </a:p>
        </p:txBody>
      </p:sp>
      <p:sp>
        <p:nvSpPr>
          <p:cNvPr id="165" name="Google Shape;165;p28"/>
          <p:cNvSpPr/>
          <p:nvPr/>
        </p:nvSpPr>
        <p:spPr>
          <a:xfrm>
            <a:off x="2178158" y="4725891"/>
            <a:ext cx="4787684" cy="43525"/>
          </a:xfrm>
          <a:custGeom>
            <a:rect b="b" l="l" r="r" t="t"/>
            <a:pathLst>
              <a:path extrusionOk="0" h="87049" w="9575368">
                <a:moveTo>
                  <a:pt x="0" y="0"/>
                </a:moveTo>
                <a:lnTo>
                  <a:pt x="9575368" y="0"/>
                </a:lnTo>
                <a:lnTo>
                  <a:pt x="9575368" y="87049"/>
                </a:lnTo>
                <a:lnTo>
                  <a:pt x="0" y="8704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69" name="Shape 169"/>
        <p:cNvGrpSpPr/>
        <p:nvPr/>
      </p:nvGrpSpPr>
      <p:grpSpPr>
        <a:xfrm>
          <a:off x="0" y="0"/>
          <a:ext cx="0" cy="0"/>
          <a:chOff x="0" y="0"/>
          <a:chExt cx="0" cy="0"/>
        </a:xfrm>
      </p:grpSpPr>
      <p:sp>
        <p:nvSpPr>
          <p:cNvPr id="170" name="Google Shape;170;p29"/>
          <p:cNvSpPr/>
          <p:nvPr/>
        </p:nvSpPr>
        <p:spPr>
          <a:xfrm rot="5400000">
            <a:off x="2493535" y="-1365681"/>
            <a:ext cx="4152814" cy="8119415"/>
          </a:xfrm>
          <a:custGeom>
            <a:rect b="b" l="l" r="r" t="t"/>
            <a:pathLst>
              <a:path extrusionOk="0" h="16238830" w="8305628">
                <a:moveTo>
                  <a:pt x="0" y="0"/>
                </a:moveTo>
                <a:lnTo>
                  <a:pt x="8305628" y="0"/>
                </a:lnTo>
                <a:lnTo>
                  <a:pt x="8305628" y="16238831"/>
                </a:lnTo>
                <a:lnTo>
                  <a:pt x="0" y="16238831"/>
                </a:lnTo>
                <a:lnTo>
                  <a:pt x="0" y="0"/>
                </a:lnTo>
                <a:close/>
              </a:path>
            </a:pathLst>
          </a:custGeom>
          <a:blipFill rotWithShape="1">
            <a:blip r:embed="rId3">
              <a:alphaModFix/>
            </a:blip>
            <a:stretch>
              <a:fillRect b="0" l="-6058" r="-41608" t="-879"/>
            </a:stretch>
          </a:blipFill>
          <a:ln>
            <a:noFill/>
          </a:ln>
        </p:spPr>
      </p:sp>
      <p:sp>
        <p:nvSpPr>
          <p:cNvPr id="171" name="Google Shape;171;p29"/>
          <p:cNvSpPr/>
          <p:nvPr/>
        </p:nvSpPr>
        <p:spPr>
          <a:xfrm rot="-120272">
            <a:off x="2058606" y="1373713"/>
            <a:ext cx="4834495" cy="228540"/>
          </a:xfrm>
          <a:custGeom>
            <a:rect b="b" l="l" r="r" t="t"/>
            <a:pathLst>
              <a:path extrusionOk="0" h="456800" w="9663074">
                <a:moveTo>
                  <a:pt x="0" y="0"/>
                </a:moveTo>
                <a:lnTo>
                  <a:pt x="9663074" y="0"/>
                </a:lnTo>
                <a:lnTo>
                  <a:pt x="9663074" y="456800"/>
                </a:lnTo>
                <a:lnTo>
                  <a:pt x="0" y="456800"/>
                </a:lnTo>
                <a:lnTo>
                  <a:pt x="0" y="0"/>
                </a:lnTo>
                <a:close/>
              </a:path>
            </a:pathLst>
          </a:custGeom>
          <a:blipFill rotWithShape="1">
            <a:blip r:embed="rId4">
              <a:alphaModFix/>
            </a:blip>
            <a:stretch>
              <a:fillRect b="-3059" l="0" r="0" t="0"/>
            </a:stretch>
          </a:blipFill>
          <a:ln>
            <a:noFill/>
          </a:ln>
        </p:spPr>
      </p:sp>
      <p:sp>
        <p:nvSpPr>
          <p:cNvPr id="172" name="Google Shape;172;p29"/>
          <p:cNvSpPr txBox="1"/>
          <p:nvPr/>
        </p:nvSpPr>
        <p:spPr>
          <a:xfrm>
            <a:off x="1645578" y="644911"/>
            <a:ext cx="5852700" cy="492600"/>
          </a:xfrm>
          <a:prstGeom prst="rect">
            <a:avLst/>
          </a:prstGeom>
          <a:noFill/>
          <a:ln>
            <a:noFill/>
          </a:ln>
        </p:spPr>
        <p:txBody>
          <a:bodyPr anchorCtr="0" anchor="t" bIns="0" lIns="0" spcFirstLastPara="1" rIns="0" wrap="square" tIns="0">
            <a:spAutoFit/>
          </a:bodyPr>
          <a:lstStyle/>
          <a:p>
            <a:pPr indent="0" lvl="0" marL="0" marR="0" rtl="0" algn="ctr">
              <a:lnSpc>
                <a:spcPct val="168021"/>
              </a:lnSpc>
              <a:spcBef>
                <a:spcPts val="0"/>
              </a:spcBef>
              <a:spcAft>
                <a:spcPts val="0"/>
              </a:spcAft>
              <a:buNone/>
            </a:pPr>
            <a:r>
              <a:rPr b="1" i="0" lang="en" sz="3200" u="none" cap="none" strike="noStrike">
                <a:solidFill>
                  <a:srgbClr val="434345"/>
                </a:solidFill>
                <a:latin typeface="Open Sans"/>
                <a:ea typeface="Open Sans"/>
                <a:cs typeface="Open Sans"/>
                <a:sym typeface="Open Sans"/>
              </a:rPr>
              <a:t>Discussion Questions</a:t>
            </a:r>
            <a:endParaRPr sz="700"/>
          </a:p>
        </p:txBody>
      </p:sp>
      <p:sp>
        <p:nvSpPr>
          <p:cNvPr id="173" name="Google Shape;173;p29"/>
          <p:cNvSpPr txBox="1"/>
          <p:nvPr/>
        </p:nvSpPr>
        <p:spPr>
          <a:xfrm>
            <a:off x="1207661" y="1950795"/>
            <a:ext cx="1650900" cy="810300"/>
          </a:xfrm>
          <a:prstGeom prst="rect">
            <a:avLst/>
          </a:prstGeom>
          <a:noFill/>
          <a:ln>
            <a:noFill/>
          </a:ln>
        </p:spPr>
        <p:txBody>
          <a:bodyPr anchorCtr="0" anchor="t" bIns="0" lIns="0" spcFirstLastPara="1" rIns="0" wrap="square" tIns="0">
            <a:spAutoFit/>
          </a:bodyPr>
          <a:lstStyle/>
          <a:p>
            <a:pPr indent="0" lvl="0" marL="0" marR="0" rtl="0" algn="l">
              <a:lnSpc>
                <a:spcPct val="137977"/>
              </a:lnSpc>
              <a:spcBef>
                <a:spcPts val="0"/>
              </a:spcBef>
              <a:spcAft>
                <a:spcPts val="0"/>
              </a:spcAft>
              <a:buNone/>
            </a:pPr>
            <a:r>
              <a:rPr b="0" i="0" lang="en" sz="1400" u="none" cap="none" strike="noStrike">
                <a:solidFill>
                  <a:srgbClr val="434345"/>
                </a:solidFill>
                <a:latin typeface="Open Sans"/>
                <a:ea typeface="Open Sans"/>
                <a:cs typeface="Open Sans"/>
                <a:sym typeface="Open Sans"/>
              </a:rPr>
              <a:t>How common is depression in teens?</a:t>
            </a:r>
            <a:endParaRPr sz="700"/>
          </a:p>
        </p:txBody>
      </p:sp>
      <p:sp>
        <p:nvSpPr>
          <p:cNvPr id="174" name="Google Shape;174;p29"/>
          <p:cNvSpPr txBox="1"/>
          <p:nvPr/>
        </p:nvSpPr>
        <p:spPr>
          <a:xfrm>
            <a:off x="3678460" y="1838450"/>
            <a:ext cx="1972800" cy="1107600"/>
          </a:xfrm>
          <a:prstGeom prst="rect">
            <a:avLst/>
          </a:prstGeom>
          <a:noFill/>
          <a:ln>
            <a:noFill/>
          </a:ln>
        </p:spPr>
        <p:txBody>
          <a:bodyPr anchorCtr="0" anchor="t" bIns="0" lIns="0" spcFirstLastPara="1" rIns="0" wrap="square" tIns="0">
            <a:spAutoFit/>
          </a:bodyPr>
          <a:lstStyle/>
          <a:p>
            <a:pPr indent="0" lvl="0" marL="0" marR="0" rtl="0" algn="l">
              <a:lnSpc>
                <a:spcPct val="137977"/>
              </a:lnSpc>
              <a:spcBef>
                <a:spcPts val="0"/>
              </a:spcBef>
              <a:spcAft>
                <a:spcPts val="0"/>
              </a:spcAft>
              <a:buNone/>
            </a:pPr>
            <a:r>
              <a:rPr b="0" i="0" lang="en" sz="1400" u="none" cap="none" strike="noStrike">
                <a:solidFill>
                  <a:srgbClr val="434345"/>
                </a:solidFill>
                <a:latin typeface="Open Sans"/>
                <a:ea typeface="Open Sans"/>
                <a:cs typeface="Open Sans"/>
                <a:sym typeface="Open Sans"/>
              </a:rPr>
              <a:t>Can you tell by someone's appearance that they have depression?</a:t>
            </a:r>
            <a:endParaRPr sz="700"/>
          </a:p>
        </p:txBody>
      </p:sp>
      <p:sp>
        <p:nvSpPr>
          <p:cNvPr id="175" name="Google Shape;175;p29"/>
          <p:cNvSpPr txBox="1"/>
          <p:nvPr/>
        </p:nvSpPr>
        <p:spPr>
          <a:xfrm>
            <a:off x="3760058" y="3240795"/>
            <a:ext cx="1891200" cy="577500"/>
          </a:xfrm>
          <a:prstGeom prst="rect">
            <a:avLst/>
          </a:prstGeom>
          <a:noFill/>
          <a:ln>
            <a:noFill/>
          </a:ln>
        </p:spPr>
        <p:txBody>
          <a:bodyPr anchorCtr="0" anchor="t" bIns="0" lIns="0" spcFirstLastPara="1" rIns="0" wrap="square" tIns="0">
            <a:spAutoFit/>
          </a:bodyPr>
          <a:lstStyle/>
          <a:p>
            <a:pPr indent="0" lvl="0" marL="0" marR="0" rtl="0" algn="l">
              <a:lnSpc>
                <a:spcPct val="167982"/>
              </a:lnSpc>
              <a:spcBef>
                <a:spcPts val="0"/>
              </a:spcBef>
              <a:spcAft>
                <a:spcPts val="0"/>
              </a:spcAft>
              <a:buNone/>
            </a:pPr>
            <a:r>
              <a:rPr b="0" i="0" lang="en" u="none" cap="none" strike="noStrike">
                <a:solidFill>
                  <a:srgbClr val="434345"/>
                </a:solidFill>
                <a:latin typeface="Open Sans"/>
                <a:ea typeface="Open Sans"/>
                <a:cs typeface="Open Sans"/>
                <a:sym typeface="Open Sans"/>
              </a:rPr>
              <a:t>Is depression a risk factor for suicide? </a:t>
            </a:r>
            <a:endParaRPr sz="600"/>
          </a:p>
        </p:txBody>
      </p:sp>
      <p:sp>
        <p:nvSpPr>
          <p:cNvPr id="176" name="Google Shape;176;p29"/>
          <p:cNvSpPr txBox="1"/>
          <p:nvPr/>
        </p:nvSpPr>
        <p:spPr>
          <a:xfrm>
            <a:off x="1207640" y="3234535"/>
            <a:ext cx="1868100" cy="1404900"/>
          </a:xfrm>
          <a:prstGeom prst="rect">
            <a:avLst/>
          </a:prstGeom>
          <a:noFill/>
          <a:ln>
            <a:noFill/>
          </a:ln>
        </p:spPr>
        <p:txBody>
          <a:bodyPr anchorCtr="0" anchor="t" bIns="0" lIns="0" spcFirstLastPara="1" rIns="0" wrap="square" tIns="0">
            <a:spAutoFit/>
          </a:bodyPr>
          <a:lstStyle/>
          <a:p>
            <a:pPr indent="0" lvl="0" marL="0" marR="0" rtl="0" algn="l">
              <a:lnSpc>
                <a:spcPct val="137977"/>
              </a:lnSpc>
              <a:spcBef>
                <a:spcPts val="0"/>
              </a:spcBef>
              <a:spcAft>
                <a:spcPts val="0"/>
              </a:spcAft>
              <a:buNone/>
            </a:pPr>
            <a:r>
              <a:rPr b="0" i="0" lang="en" sz="1400" u="none" cap="none" strike="noStrike">
                <a:solidFill>
                  <a:srgbClr val="434345"/>
                </a:solidFill>
                <a:latin typeface="Open Sans"/>
                <a:ea typeface="Open Sans"/>
                <a:cs typeface="Open Sans"/>
                <a:sym typeface="Open Sans"/>
              </a:rPr>
              <a:t>Does this mean that anyone who experiences stress will be diagnosed with depression?</a:t>
            </a:r>
            <a:endParaRPr sz="700"/>
          </a:p>
        </p:txBody>
      </p:sp>
      <p:sp>
        <p:nvSpPr>
          <p:cNvPr id="177" name="Google Shape;177;p29"/>
          <p:cNvSpPr txBox="1"/>
          <p:nvPr/>
        </p:nvSpPr>
        <p:spPr>
          <a:xfrm>
            <a:off x="6233091" y="1838462"/>
            <a:ext cx="1972800" cy="1107900"/>
          </a:xfrm>
          <a:prstGeom prst="rect">
            <a:avLst/>
          </a:prstGeom>
          <a:noFill/>
          <a:ln>
            <a:noFill/>
          </a:ln>
        </p:spPr>
        <p:txBody>
          <a:bodyPr anchorCtr="0" anchor="t" bIns="0" lIns="0" spcFirstLastPara="1" rIns="0" wrap="square" tIns="0">
            <a:spAutoFit/>
          </a:bodyPr>
          <a:lstStyle/>
          <a:p>
            <a:pPr indent="0" lvl="0" marL="0" marR="0" rtl="0" algn="l">
              <a:lnSpc>
                <a:spcPct val="138018"/>
              </a:lnSpc>
              <a:spcBef>
                <a:spcPts val="0"/>
              </a:spcBef>
              <a:spcAft>
                <a:spcPts val="0"/>
              </a:spcAft>
              <a:buNone/>
            </a:pPr>
            <a:r>
              <a:rPr b="0" i="0" lang="en" u="none" cap="none" strike="noStrike">
                <a:solidFill>
                  <a:srgbClr val="434345"/>
                </a:solidFill>
                <a:latin typeface="Open Sans"/>
                <a:ea typeface="Open Sans"/>
                <a:cs typeface="Open Sans"/>
                <a:sym typeface="Open Sans"/>
              </a:rPr>
              <a:t>If there is a history of depression in your family, does that mean you will develop it ?</a:t>
            </a:r>
            <a:endParaRPr sz="600"/>
          </a:p>
        </p:txBody>
      </p:sp>
      <p:sp>
        <p:nvSpPr>
          <p:cNvPr id="178" name="Google Shape;178;p29"/>
          <p:cNvSpPr/>
          <p:nvPr/>
        </p:nvSpPr>
        <p:spPr>
          <a:xfrm>
            <a:off x="886018" y="1974604"/>
            <a:ext cx="148747" cy="142526"/>
          </a:xfrm>
          <a:custGeom>
            <a:rect b="b" l="l" r="r" t="t"/>
            <a:pathLst>
              <a:path extrusionOk="0" h="285053" w="297493">
                <a:moveTo>
                  <a:pt x="0" y="0"/>
                </a:moveTo>
                <a:lnTo>
                  <a:pt x="297493" y="0"/>
                </a:lnTo>
                <a:lnTo>
                  <a:pt x="297493" y="285053"/>
                </a:lnTo>
                <a:lnTo>
                  <a:pt x="0" y="285053"/>
                </a:lnTo>
                <a:lnTo>
                  <a:pt x="0" y="0"/>
                </a:lnTo>
                <a:close/>
              </a:path>
            </a:pathLst>
          </a:custGeom>
          <a:blipFill rotWithShape="1">
            <a:blip r:embed="rId5">
              <a:alphaModFix/>
            </a:blip>
            <a:stretch>
              <a:fillRect b="-10" l="0" r="0" t="0"/>
            </a:stretch>
          </a:blipFill>
          <a:ln>
            <a:noFill/>
          </a:ln>
        </p:spPr>
      </p:sp>
      <p:sp>
        <p:nvSpPr>
          <p:cNvPr id="179" name="Google Shape;179;p29"/>
          <p:cNvSpPr/>
          <p:nvPr/>
        </p:nvSpPr>
        <p:spPr>
          <a:xfrm>
            <a:off x="886018" y="3320598"/>
            <a:ext cx="148747" cy="142526"/>
          </a:xfrm>
          <a:custGeom>
            <a:rect b="b" l="l" r="r" t="t"/>
            <a:pathLst>
              <a:path extrusionOk="0" h="285053" w="297493">
                <a:moveTo>
                  <a:pt x="0" y="0"/>
                </a:moveTo>
                <a:lnTo>
                  <a:pt x="297493" y="0"/>
                </a:lnTo>
                <a:lnTo>
                  <a:pt x="297493" y="285053"/>
                </a:lnTo>
                <a:lnTo>
                  <a:pt x="0" y="285053"/>
                </a:lnTo>
                <a:lnTo>
                  <a:pt x="0" y="0"/>
                </a:lnTo>
                <a:close/>
              </a:path>
            </a:pathLst>
          </a:custGeom>
          <a:blipFill rotWithShape="1">
            <a:blip r:embed="rId5">
              <a:alphaModFix/>
            </a:blip>
            <a:stretch>
              <a:fillRect b="-10" l="0" r="0" t="0"/>
            </a:stretch>
          </a:blipFill>
          <a:ln>
            <a:noFill/>
          </a:ln>
        </p:spPr>
      </p:sp>
      <p:sp>
        <p:nvSpPr>
          <p:cNvPr id="180" name="Google Shape;180;p29"/>
          <p:cNvSpPr/>
          <p:nvPr/>
        </p:nvSpPr>
        <p:spPr>
          <a:xfrm>
            <a:off x="3457138" y="1974607"/>
            <a:ext cx="148746" cy="142526"/>
          </a:xfrm>
          <a:custGeom>
            <a:rect b="b" l="l" r="r" t="t"/>
            <a:pathLst>
              <a:path extrusionOk="0" h="285053" w="297493">
                <a:moveTo>
                  <a:pt x="0" y="0"/>
                </a:moveTo>
                <a:lnTo>
                  <a:pt x="297493" y="0"/>
                </a:lnTo>
                <a:lnTo>
                  <a:pt x="297493" y="285052"/>
                </a:lnTo>
                <a:lnTo>
                  <a:pt x="0" y="285052"/>
                </a:lnTo>
                <a:lnTo>
                  <a:pt x="0" y="0"/>
                </a:lnTo>
                <a:close/>
              </a:path>
            </a:pathLst>
          </a:custGeom>
          <a:blipFill rotWithShape="1">
            <a:blip r:embed="rId5">
              <a:alphaModFix/>
            </a:blip>
            <a:stretch>
              <a:fillRect b="-10" l="0" r="0" t="0"/>
            </a:stretch>
          </a:blipFill>
          <a:ln>
            <a:noFill/>
          </a:ln>
        </p:spPr>
      </p:sp>
      <p:sp>
        <p:nvSpPr>
          <p:cNvPr id="181" name="Google Shape;181;p29"/>
          <p:cNvSpPr/>
          <p:nvPr/>
        </p:nvSpPr>
        <p:spPr>
          <a:xfrm>
            <a:off x="3531511" y="3320598"/>
            <a:ext cx="148746" cy="142526"/>
          </a:xfrm>
          <a:custGeom>
            <a:rect b="b" l="l" r="r" t="t"/>
            <a:pathLst>
              <a:path extrusionOk="0" h="285053" w="297493">
                <a:moveTo>
                  <a:pt x="0" y="0"/>
                </a:moveTo>
                <a:lnTo>
                  <a:pt x="297493" y="0"/>
                </a:lnTo>
                <a:lnTo>
                  <a:pt x="297493" y="285053"/>
                </a:lnTo>
                <a:lnTo>
                  <a:pt x="0" y="285053"/>
                </a:lnTo>
                <a:lnTo>
                  <a:pt x="0" y="0"/>
                </a:lnTo>
                <a:close/>
              </a:path>
            </a:pathLst>
          </a:custGeom>
          <a:blipFill rotWithShape="1">
            <a:blip r:embed="rId5">
              <a:alphaModFix/>
            </a:blip>
            <a:stretch>
              <a:fillRect b="-10" l="0" r="0" t="0"/>
            </a:stretch>
          </a:blipFill>
          <a:ln>
            <a:noFill/>
          </a:ln>
        </p:spPr>
      </p:sp>
      <p:sp>
        <p:nvSpPr>
          <p:cNvPr id="182" name="Google Shape;182;p29"/>
          <p:cNvSpPr/>
          <p:nvPr/>
        </p:nvSpPr>
        <p:spPr>
          <a:xfrm>
            <a:off x="6019578" y="3310724"/>
            <a:ext cx="148746" cy="142526"/>
          </a:xfrm>
          <a:custGeom>
            <a:rect b="b" l="l" r="r" t="t"/>
            <a:pathLst>
              <a:path extrusionOk="0" h="285052" w="297493">
                <a:moveTo>
                  <a:pt x="0" y="0"/>
                </a:moveTo>
                <a:lnTo>
                  <a:pt x="297493" y="0"/>
                </a:lnTo>
                <a:lnTo>
                  <a:pt x="297493" y="285052"/>
                </a:lnTo>
                <a:lnTo>
                  <a:pt x="0" y="285052"/>
                </a:lnTo>
                <a:lnTo>
                  <a:pt x="0" y="0"/>
                </a:lnTo>
                <a:close/>
              </a:path>
            </a:pathLst>
          </a:custGeom>
          <a:blipFill rotWithShape="1">
            <a:blip r:embed="rId5">
              <a:alphaModFix/>
            </a:blip>
            <a:stretch>
              <a:fillRect b="-10" l="0" r="0" t="0"/>
            </a:stretch>
          </a:blipFill>
          <a:ln>
            <a:noFill/>
          </a:ln>
        </p:spPr>
      </p:sp>
      <p:sp>
        <p:nvSpPr>
          <p:cNvPr id="183" name="Google Shape;183;p29"/>
          <p:cNvSpPr txBox="1"/>
          <p:nvPr/>
        </p:nvSpPr>
        <p:spPr>
          <a:xfrm>
            <a:off x="6285439" y="3240804"/>
            <a:ext cx="1868100" cy="810300"/>
          </a:xfrm>
          <a:prstGeom prst="rect">
            <a:avLst/>
          </a:prstGeom>
          <a:noFill/>
          <a:ln>
            <a:noFill/>
          </a:ln>
        </p:spPr>
        <p:txBody>
          <a:bodyPr anchorCtr="0" anchor="t" bIns="0" lIns="0" spcFirstLastPara="1" rIns="0" wrap="square" tIns="0">
            <a:spAutoFit/>
          </a:bodyPr>
          <a:lstStyle/>
          <a:p>
            <a:pPr indent="0" lvl="0" marL="0" marR="0" rtl="0" algn="l">
              <a:lnSpc>
                <a:spcPct val="137977"/>
              </a:lnSpc>
              <a:spcBef>
                <a:spcPts val="0"/>
              </a:spcBef>
              <a:spcAft>
                <a:spcPts val="0"/>
              </a:spcAft>
              <a:buNone/>
            </a:pPr>
            <a:r>
              <a:rPr b="0" i="0" lang="en" sz="1400" u="none" cap="none" strike="noStrike">
                <a:solidFill>
                  <a:srgbClr val="434345"/>
                </a:solidFill>
                <a:latin typeface="Open Sans"/>
                <a:ea typeface="Open Sans"/>
                <a:cs typeface="Open Sans"/>
                <a:sym typeface="Open Sans"/>
              </a:rPr>
              <a:t>What are the signs and symptoms of depression?</a:t>
            </a:r>
            <a:endParaRPr sz="700"/>
          </a:p>
        </p:txBody>
      </p:sp>
      <p:sp>
        <p:nvSpPr>
          <p:cNvPr id="184" name="Google Shape;184;p29"/>
          <p:cNvSpPr/>
          <p:nvPr/>
        </p:nvSpPr>
        <p:spPr>
          <a:xfrm>
            <a:off x="5945205" y="1974592"/>
            <a:ext cx="148746" cy="142526"/>
          </a:xfrm>
          <a:custGeom>
            <a:rect b="b" l="l" r="r" t="t"/>
            <a:pathLst>
              <a:path extrusionOk="0" h="285053" w="297493">
                <a:moveTo>
                  <a:pt x="0" y="0"/>
                </a:moveTo>
                <a:lnTo>
                  <a:pt x="297493" y="0"/>
                </a:lnTo>
                <a:lnTo>
                  <a:pt x="297493" y="285053"/>
                </a:lnTo>
                <a:lnTo>
                  <a:pt x="0" y="285053"/>
                </a:lnTo>
                <a:lnTo>
                  <a:pt x="0" y="0"/>
                </a:lnTo>
                <a:close/>
              </a:path>
            </a:pathLst>
          </a:custGeom>
          <a:blipFill rotWithShape="1">
            <a:blip r:embed="rId5">
              <a:alphaModFix/>
            </a:blip>
            <a:stretch>
              <a:fillRect b="-1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188" name="Shape 188"/>
        <p:cNvGrpSpPr/>
        <p:nvPr/>
      </p:nvGrpSpPr>
      <p:grpSpPr>
        <a:xfrm>
          <a:off x="0" y="0"/>
          <a:ext cx="0" cy="0"/>
          <a:chOff x="0" y="0"/>
          <a:chExt cx="0" cy="0"/>
        </a:xfrm>
      </p:grpSpPr>
      <p:sp>
        <p:nvSpPr>
          <p:cNvPr id="189" name="Google Shape;189;p30"/>
          <p:cNvSpPr/>
          <p:nvPr/>
        </p:nvSpPr>
        <p:spPr>
          <a:xfrm>
            <a:off x="6575745" y="3238971"/>
            <a:ext cx="1731878" cy="1674493"/>
          </a:xfrm>
          <a:custGeom>
            <a:rect b="b" l="l" r="r" t="t"/>
            <a:pathLst>
              <a:path extrusionOk="0" h="3348985" w="3463755">
                <a:moveTo>
                  <a:pt x="0" y="0"/>
                </a:moveTo>
                <a:lnTo>
                  <a:pt x="3463755" y="0"/>
                </a:lnTo>
                <a:lnTo>
                  <a:pt x="3463755" y="3348985"/>
                </a:lnTo>
                <a:lnTo>
                  <a:pt x="0" y="3348985"/>
                </a:lnTo>
                <a:lnTo>
                  <a:pt x="0" y="0"/>
                </a:lnTo>
                <a:close/>
              </a:path>
            </a:pathLst>
          </a:custGeom>
          <a:blipFill rotWithShape="1">
            <a:blip r:embed="rId3">
              <a:alphaModFix/>
            </a:blip>
            <a:stretch>
              <a:fillRect b="0" l="0" r="0" t="-3426"/>
            </a:stretch>
          </a:blipFill>
          <a:ln cap="sq" cmpd="sng" w="123825">
            <a:solidFill>
              <a:srgbClr val="FEFEFE"/>
            </a:solidFill>
            <a:prstDash val="solid"/>
            <a:miter lim="8000"/>
            <a:headEnd len="sm" w="sm" type="none"/>
            <a:tailEnd len="sm" w="sm" type="none"/>
          </a:ln>
        </p:spPr>
      </p:sp>
      <p:sp>
        <p:nvSpPr>
          <p:cNvPr id="190" name="Google Shape;190;p30"/>
          <p:cNvSpPr/>
          <p:nvPr/>
        </p:nvSpPr>
        <p:spPr>
          <a:xfrm>
            <a:off x="6598941" y="1283406"/>
            <a:ext cx="1685485" cy="1685485"/>
          </a:xfrm>
          <a:custGeom>
            <a:rect b="b" l="l" r="r" t="t"/>
            <a:pathLst>
              <a:path extrusionOk="0" h="3370969" w="3370969">
                <a:moveTo>
                  <a:pt x="0" y="0"/>
                </a:moveTo>
                <a:lnTo>
                  <a:pt x="3370969" y="0"/>
                </a:lnTo>
                <a:lnTo>
                  <a:pt x="3370969" y="3370969"/>
                </a:lnTo>
                <a:lnTo>
                  <a:pt x="0" y="3370969"/>
                </a:lnTo>
                <a:lnTo>
                  <a:pt x="0" y="0"/>
                </a:lnTo>
                <a:close/>
              </a:path>
            </a:pathLst>
          </a:custGeom>
          <a:blipFill rotWithShape="1">
            <a:blip r:embed="rId4">
              <a:alphaModFix/>
            </a:blip>
            <a:stretch>
              <a:fillRect b="0" l="0" r="0" t="0"/>
            </a:stretch>
          </a:blipFill>
          <a:ln cap="sq" cmpd="sng" w="95250">
            <a:solidFill>
              <a:srgbClr val="FEFEFE"/>
            </a:solidFill>
            <a:prstDash val="solid"/>
            <a:miter lim="8000"/>
            <a:headEnd len="sm" w="sm" type="none"/>
            <a:tailEnd len="sm" w="sm" type="none"/>
          </a:ln>
        </p:spPr>
      </p:sp>
      <p:sp>
        <p:nvSpPr>
          <p:cNvPr id="191" name="Google Shape;191;p30"/>
          <p:cNvSpPr/>
          <p:nvPr/>
        </p:nvSpPr>
        <p:spPr>
          <a:xfrm>
            <a:off x="4451450" y="2231899"/>
            <a:ext cx="1933354" cy="1674493"/>
          </a:xfrm>
          <a:custGeom>
            <a:rect b="b" l="l" r="r" t="t"/>
            <a:pathLst>
              <a:path extrusionOk="0" h="3348985" w="3866708">
                <a:moveTo>
                  <a:pt x="0" y="0"/>
                </a:moveTo>
                <a:lnTo>
                  <a:pt x="3866708" y="0"/>
                </a:lnTo>
                <a:lnTo>
                  <a:pt x="3866708" y="3348985"/>
                </a:lnTo>
                <a:lnTo>
                  <a:pt x="0" y="3348985"/>
                </a:lnTo>
                <a:lnTo>
                  <a:pt x="0" y="0"/>
                </a:lnTo>
                <a:close/>
              </a:path>
            </a:pathLst>
          </a:custGeom>
          <a:blipFill rotWithShape="1">
            <a:blip r:embed="rId5">
              <a:alphaModFix/>
            </a:blip>
            <a:stretch>
              <a:fillRect b="0" l="0" r="0" t="-3337"/>
            </a:stretch>
          </a:blipFill>
          <a:ln cap="sq" cmpd="sng" w="123825">
            <a:solidFill>
              <a:srgbClr val="FEFEFE"/>
            </a:solidFill>
            <a:prstDash val="solid"/>
            <a:miter lim="8000"/>
            <a:headEnd len="sm" w="sm" type="none"/>
            <a:tailEnd len="sm" w="sm" type="none"/>
          </a:ln>
        </p:spPr>
      </p:sp>
      <p:sp>
        <p:nvSpPr>
          <p:cNvPr id="192" name="Google Shape;192;p30"/>
          <p:cNvSpPr/>
          <p:nvPr/>
        </p:nvSpPr>
        <p:spPr>
          <a:xfrm rot="-118389">
            <a:off x="2233114" y="954492"/>
            <a:ext cx="4436671" cy="209734"/>
          </a:xfrm>
          <a:custGeom>
            <a:rect b="b" l="l" r="r" t="t"/>
            <a:pathLst>
              <a:path extrusionOk="0" h="419467" w="8873342">
                <a:moveTo>
                  <a:pt x="0" y="0"/>
                </a:moveTo>
                <a:lnTo>
                  <a:pt x="8873342" y="0"/>
                </a:lnTo>
                <a:lnTo>
                  <a:pt x="8873342" y="419467"/>
                </a:lnTo>
                <a:lnTo>
                  <a:pt x="0" y="419467"/>
                </a:lnTo>
                <a:lnTo>
                  <a:pt x="0" y="0"/>
                </a:lnTo>
                <a:close/>
              </a:path>
            </a:pathLst>
          </a:custGeom>
          <a:blipFill rotWithShape="1">
            <a:blip r:embed="rId6">
              <a:alphaModFix/>
            </a:blip>
            <a:stretch>
              <a:fillRect b="0" l="0" r="0" t="0"/>
            </a:stretch>
          </a:blipFill>
          <a:ln>
            <a:noFill/>
          </a:ln>
        </p:spPr>
      </p:sp>
      <p:sp>
        <p:nvSpPr>
          <p:cNvPr id="193" name="Google Shape;193;p30"/>
          <p:cNvSpPr txBox="1"/>
          <p:nvPr/>
        </p:nvSpPr>
        <p:spPr>
          <a:xfrm>
            <a:off x="1546796" y="278992"/>
            <a:ext cx="6050408" cy="633604"/>
          </a:xfrm>
          <a:prstGeom prst="rect">
            <a:avLst/>
          </a:prstGeom>
          <a:noFill/>
          <a:ln>
            <a:noFill/>
          </a:ln>
        </p:spPr>
        <p:txBody>
          <a:bodyPr anchorCtr="0" anchor="t" bIns="0" lIns="0" spcFirstLastPara="1" rIns="0" wrap="square" tIns="0">
            <a:spAutoFit/>
          </a:bodyPr>
          <a:lstStyle/>
          <a:p>
            <a:pPr indent="0" lvl="0" marL="0" marR="0" rtl="0" algn="ctr">
              <a:lnSpc>
                <a:spcPct val="168021"/>
              </a:lnSpc>
              <a:spcBef>
                <a:spcPts val="0"/>
              </a:spcBef>
              <a:spcAft>
                <a:spcPts val="0"/>
              </a:spcAft>
              <a:buNone/>
            </a:pPr>
            <a:r>
              <a:rPr b="0" i="0" lang="en" sz="3200" u="none" cap="none" strike="noStrike">
                <a:solidFill>
                  <a:srgbClr val="FEFEFE"/>
                </a:solidFill>
                <a:latin typeface="Open Sans"/>
                <a:ea typeface="Open Sans"/>
                <a:cs typeface="Open Sans"/>
                <a:sym typeface="Open Sans"/>
              </a:rPr>
              <a:t>Break into Small Groups</a:t>
            </a:r>
            <a:endParaRPr sz="700"/>
          </a:p>
        </p:txBody>
      </p:sp>
      <p:sp>
        <p:nvSpPr>
          <p:cNvPr id="194" name="Google Shape;194;p30"/>
          <p:cNvSpPr txBox="1"/>
          <p:nvPr/>
        </p:nvSpPr>
        <p:spPr>
          <a:xfrm>
            <a:off x="514350" y="1109090"/>
            <a:ext cx="3424200" cy="3724200"/>
          </a:xfrm>
          <a:prstGeom prst="rect">
            <a:avLst/>
          </a:prstGeom>
          <a:noFill/>
          <a:ln>
            <a:noFill/>
          </a:ln>
        </p:spPr>
        <p:txBody>
          <a:bodyPr anchorCtr="0" anchor="t" bIns="0" lIns="0" spcFirstLastPara="1" rIns="0" wrap="square" tIns="0">
            <a:spAutoFit/>
          </a:bodyPr>
          <a:lstStyle/>
          <a:p>
            <a:pPr indent="0" lvl="0" marL="0" marR="0" rtl="0" algn="ctr">
              <a:lnSpc>
                <a:spcPct val="168016"/>
              </a:lnSpc>
              <a:spcBef>
                <a:spcPts val="0"/>
              </a:spcBef>
              <a:spcAft>
                <a:spcPts val="0"/>
              </a:spcAft>
              <a:buNone/>
            </a:pPr>
            <a:r>
              <a:rPr b="0" i="0" lang="en" sz="2100" u="none" cap="none" strike="noStrike">
                <a:solidFill>
                  <a:srgbClr val="FEFEFE"/>
                </a:solidFill>
                <a:latin typeface="Open Sans Light"/>
                <a:ea typeface="Open Sans Light"/>
                <a:cs typeface="Open Sans Light"/>
                <a:sym typeface="Open Sans Light"/>
              </a:rPr>
              <a:t>Using your Student Workbook, choose </a:t>
            </a:r>
            <a:r>
              <a:rPr b="1" i="0" lang="en" sz="2100" u="none" cap="none" strike="noStrike">
                <a:solidFill>
                  <a:srgbClr val="FEFEFE"/>
                </a:solidFill>
                <a:latin typeface="Open Sans"/>
                <a:ea typeface="Open Sans"/>
                <a:cs typeface="Open Sans"/>
                <a:sym typeface="Open Sans"/>
              </a:rPr>
              <a:t>two</a:t>
            </a:r>
            <a:r>
              <a:rPr b="0" i="0" lang="en" sz="2100" u="none" cap="none" strike="noStrike">
                <a:solidFill>
                  <a:srgbClr val="FEFEFE"/>
                </a:solidFill>
                <a:latin typeface="Open Sans Light"/>
                <a:ea typeface="Open Sans Light"/>
                <a:cs typeface="Open Sans Light"/>
                <a:sym typeface="Open Sans Light"/>
              </a:rPr>
              <a:t> student stories to watch.</a:t>
            </a:r>
            <a:endParaRPr sz="700"/>
          </a:p>
          <a:p>
            <a:pPr indent="0" lvl="0" marL="0" marR="0" rtl="0" algn="ctr">
              <a:lnSpc>
                <a:spcPct val="44010"/>
              </a:lnSpc>
              <a:spcBef>
                <a:spcPts val="0"/>
              </a:spcBef>
              <a:spcAft>
                <a:spcPts val="0"/>
              </a:spcAft>
              <a:buNone/>
            </a:pPr>
            <a:r>
              <a:t/>
            </a:r>
            <a:endParaRPr b="0" i="0" sz="2100" u="none" cap="none" strike="noStrike">
              <a:solidFill>
                <a:srgbClr val="FEFEFE"/>
              </a:solidFill>
              <a:latin typeface="Open Sans Light"/>
              <a:ea typeface="Open Sans Light"/>
              <a:cs typeface="Open Sans Light"/>
              <a:sym typeface="Open Sans Light"/>
            </a:endParaRPr>
          </a:p>
          <a:p>
            <a:pPr indent="0" lvl="0" marL="0" marR="0" rtl="0" algn="ctr">
              <a:lnSpc>
                <a:spcPct val="168016"/>
              </a:lnSpc>
              <a:spcBef>
                <a:spcPts val="0"/>
              </a:spcBef>
              <a:spcAft>
                <a:spcPts val="0"/>
              </a:spcAft>
              <a:buNone/>
            </a:pPr>
            <a:r>
              <a:rPr b="0" i="0" lang="en" sz="2100" u="none" cap="none" strike="noStrike">
                <a:solidFill>
                  <a:srgbClr val="FEFEFE"/>
                </a:solidFill>
                <a:latin typeface="Open Sans Light"/>
                <a:ea typeface="Open Sans Light"/>
                <a:cs typeface="Open Sans Light"/>
                <a:sym typeface="Open Sans Light"/>
              </a:rPr>
              <a:t>As you watch, write down the </a:t>
            </a:r>
            <a:r>
              <a:rPr b="1" i="0" lang="en" sz="2100" u="none" cap="none" strike="noStrike">
                <a:solidFill>
                  <a:srgbClr val="FEFEFE"/>
                </a:solidFill>
                <a:latin typeface="Open Sans"/>
                <a:ea typeface="Open Sans"/>
                <a:cs typeface="Open Sans"/>
                <a:sym typeface="Open Sans"/>
              </a:rPr>
              <a:t>signs and symptoms</a:t>
            </a:r>
            <a:r>
              <a:rPr b="0" i="0" lang="en" sz="2100" u="none" cap="none" strike="noStrike">
                <a:solidFill>
                  <a:srgbClr val="FEFEFE"/>
                </a:solidFill>
                <a:latin typeface="Open Sans Light"/>
                <a:ea typeface="Open Sans Light"/>
                <a:cs typeface="Open Sans Light"/>
                <a:sym typeface="Open Sans Light"/>
              </a:rPr>
              <a:t> that the students experienced. </a:t>
            </a:r>
            <a:endParaRPr sz="700"/>
          </a:p>
        </p:txBody>
      </p:sp>
      <p:sp>
        <p:nvSpPr>
          <p:cNvPr id="195" name="Google Shape;195;p30"/>
          <p:cNvSpPr/>
          <p:nvPr/>
        </p:nvSpPr>
        <p:spPr>
          <a:xfrm rot="-5400000">
            <a:off x="8125114" y="1997990"/>
            <a:ext cx="1009073" cy="256315"/>
          </a:xfrm>
          <a:custGeom>
            <a:rect b="b" l="l" r="r" t="t"/>
            <a:pathLst>
              <a:path extrusionOk="0" h="512631" w="2018146">
                <a:moveTo>
                  <a:pt x="0" y="0"/>
                </a:moveTo>
                <a:lnTo>
                  <a:pt x="2018146" y="0"/>
                </a:lnTo>
                <a:lnTo>
                  <a:pt x="2018146" y="512631"/>
                </a:lnTo>
                <a:lnTo>
                  <a:pt x="0" y="512631"/>
                </a:lnTo>
                <a:lnTo>
                  <a:pt x="0" y="0"/>
                </a:lnTo>
                <a:close/>
              </a:path>
            </a:pathLst>
          </a:custGeom>
          <a:blipFill rotWithShape="1">
            <a:blip r:embed="rId7">
              <a:alphaModFix/>
            </a:blip>
            <a:stretch>
              <a:fillRect b="0" l="0" r="0" t="0"/>
            </a:stretch>
          </a:blipFill>
          <a:ln>
            <a:noFill/>
          </a:ln>
        </p:spPr>
      </p:sp>
      <p:sp>
        <p:nvSpPr>
          <p:cNvPr id="196" name="Google Shape;196;p30"/>
          <p:cNvSpPr/>
          <p:nvPr/>
        </p:nvSpPr>
        <p:spPr>
          <a:xfrm rot="-5400000">
            <a:off x="8121744" y="4195911"/>
            <a:ext cx="1009073" cy="256315"/>
          </a:xfrm>
          <a:custGeom>
            <a:rect b="b" l="l" r="r" t="t"/>
            <a:pathLst>
              <a:path extrusionOk="0" h="512631" w="2018146">
                <a:moveTo>
                  <a:pt x="0" y="0"/>
                </a:moveTo>
                <a:lnTo>
                  <a:pt x="2018146" y="0"/>
                </a:lnTo>
                <a:lnTo>
                  <a:pt x="2018146" y="512630"/>
                </a:lnTo>
                <a:lnTo>
                  <a:pt x="0" y="512630"/>
                </a:lnTo>
                <a:lnTo>
                  <a:pt x="0" y="0"/>
                </a:lnTo>
                <a:close/>
              </a:path>
            </a:pathLst>
          </a:custGeom>
          <a:blipFill rotWithShape="1">
            <a:blip r:embed="rId7">
              <a:alphaModFix/>
            </a:blip>
            <a:stretch>
              <a:fillRect b="0" l="0" r="0" t="0"/>
            </a:stretch>
          </a:blipFill>
          <a:ln>
            <a:noFill/>
          </a:ln>
        </p:spPr>
      </p:sp>
      <p:sp>
        <p:nvSpPr>
          <p:cNvPr id="197" name="Google Shape;197;p30"/>
          <p:cNvSpPr/>
          <p:nvPr/>
        </p:nvSpPr>
        <p:spPr>
          <a:xfrm rot="-5400000">
            <a:off x="8145557" y="3096951"/>
            <a:ext cx="1009073" cy="256315"/>
          </a:xfrm>
          <a:custGeom>
            <a:rect b="b" l="l" r="r" t="t"/>
            <a:pathLst>
              <a:path extrusionOk="0" h="512631" w="2018146">
                <a:moveTo>
                  <a:pt x="0" y="0"/>
                </a:moveTo>
                <a:lnTo>
                  <a:pt x="2018146" y="0"/>
                </a:lnTo>
                <a:lnTo>
                  <a:pt x="2018146" y="512631"/>
                </a:lnTo>
                <a:lnTo>
                  <a:pt x="0" y="51263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01" name="Shape 201"/>
        <p:cNvGrpSpPr/>
        <p:nvPr/>
      </p:nvGrpSpPr>
      <p:grpSpPr>
        <a:xfrm>
          <a:off x="0" y="0"/>
          <a:ext cx="0" cy="0"/>
          <a:chOff x="0" y="0"/>
          <a:chExt cx="0" cy="0"/>
        </a:xfrm>
      </p:grpSpPr>
      <p:sp>
        <p:nvSpPr>
          <p:cNvPr id="202" name="Google Shape;202;p31"/>
          <p:cNvSpPr/>
          <p:nvPr/>
        </p:nvSpPr>
        <p:spPr>
          <a:xfrm rot="5400000">
            <a:off x="2408252" y="-1337975"/>
            <a:ext cx="4152814" cy="8119415"/>
          </a:xfrm>
          <a:custGeom>
            <a:rect b="b" l="l" r="r" t="t"/>
            <a:pathLst>
              <a:path extrusionOk="0" h="16238830" w="8305628">
                <a:moveTo>
                  <a:pt x="0" y="0"/>
                </a:moveTo>
                <a:lnTo>
                  <a:pt x="8305627" y="0"/>
                </a:lnTo>
                <a:lnTo>
                  <a:pt x="8305627" y="16238831"/>
                </a:lnTo>
                <a:lnTo>
                  <a:pt x="0" y="16238831"/>
                </a:lnTo>
                <a:lnTo>
                  <a:pt x="0" y="0"/>
                </a:lnTo>
                <a:close/>
              </a:path>
            </a:pathLst>
          </a:custGeom>
          <a:blipFill rotWithShape="1">
            <a:blip r:embed="rId3">
              <a:alphaModFix/>
            </a:blip>
            <a:stretch>
              <a:fillRect b="0" l="-6061" r="-41609" t="-874"/>
            </a:stretch>
          </a:blipFill>
          <a:ln>
            <a:noFill/>
          </a:ln>
        </p:spPr>
      </p:sp>
      <p:sp>
        <p:nvSpPr>
          <p:cNvPr id="203" name="Google Shape;203;p31"/>
          <p:cNvSpPr txBox="1"/>
          <p:nvPr/>
        </p:nvSpPr>
        <p:spPr>
          <a:xfrm>
            <a:off x="1438350" y="2396390"/>
            <a:ext cx="6267300" cy="650700"/>
          </a:xfrm>
          <a:prstGeom prst="rect">
            <a:avLst/>
          </a:prstGeom>
          <a:noFill/>
          <a:ln>
            <a:noFill/>
          </a:ln>
        </p:spPr>
        <p:txBody>
          <a:bodyPr anchorCtr="0" anchor="t" bIns="0" lIns="0" spcFirstLastPara="1" rIns="0" wrap="square" tIns="0">
            <a:spAutoFit/>
          </a:bodyPr>
          <a:lstStyle/>
          <a:p>
            <a:pPr indent="0" lvl="0" marL="0" marR="0" rtl="0" algn="ctr">
              <a:lnSpc>
                <a:spcPct val="168000"/>
              </a:lnSpc>
              <a:spcBef>
                <a:spcPts val="0"/>
              </a:spcBef>
              <a:spcAft>
                <a:spcPts val="0"/>
              </a:spcAft>
              <a:buNone/>
            </a:pPr>
            <a:r>
              <a:rPr i="0" lang="en" sz="2100" u="none" cap="none" strike="noStrike">
                <a:solidFill>
                  <a:srgbClr val="434345"/>
                </a:solidFill>
                <a:latin typeface="Open Sans"/>
                <a:ea typeface="Open Sans"/>
                <a:cs typeface="Open Sans"/>
                <a:sym typeface="Open Sans"/>
              </a:rPr>
              <a:t>What were the student</a:t>
            </a:r>
            <a:r>
              <a:rPr lang="en" sz="2100">
                <a:solidFill>
                  <a:srgbClr val="434345"/>
                </a:solidFill>
                <a:latin typeface="Open Sans"/>
                <a:ea typeface="Open Sans"/>
                <a:cs typeface="Open Sans"/>
                <a:sym typeface="Open Sans"/>
              </a:rPr>
              <a:t>’s</a:t>
            </a:r>
            <a:r>
              <a:rPr i="0" lang="en" sz="2100" u="none" cap="none" strike="noStrike">
                <a:solidFill>
                  <a:srgbClr val="434345"/>
                </a:solidFill>
                <a:latin typeface="Open Sans"/>
                <a:ea typeface="Open Sans"/>
                <a:cs typeface="Open Sans"/>
                <a:sym typeface="Open Sans"/>
              </a:rPr>
              <a:t> signs and symptoms? </a:t>
            </a:r>
            <a:endParaRPr sz="700">
              <a:latin typeface="Open Sans"/>
              <a:ea typeface="Open Sans"/>
              <a:cs typeface="Open Sans"/>
              <a:sym typeface="Open Sans"/>
            </a:endParaRPr>
          </a:p>
          <a:p>
            <a:pPr indent="0" lvl="0" marL="0" marR="0" rtl="0" algn="ctr">
              <a:lnSpc>
                <a:spcPct val="137976"/>
              </a:lnSpc>
              <a:spcBef>
                <a:spcPts val="0"/>
              </a:spcBef>
              <a:spcAft>
                <a:spcPts val="0"/>
              </a:spcAft>
              <a:buNone/>
            </a:pPr>
            <a:r>
              <a:t/>
            </a:r>
            <a:endParaRPr sz="700">
              <a:latin typeface="Open Sans"/>
              <a:ea typeface="Open Sans"/>
              <a:cs typeface="Open Sans"/>
              <a:sym typeface="Open Sans"/>
            </a:endParaRPr>
          </a:p>
        </p:txBody>
      </p:sp>
      <p:sp>
        <p:nvSpPr>
          <p:cNvPr id="204" name="Google Shape;204;p31"/>
          <p:cNvSpPr txBox="1"/>
          <p:nvPr/>
        </p:nvSpPr>
        <p:spPr>
          <a:xfrm>
            <a:off x="1645578" y="829043"/>
            <a:ext cx="5852844" cy="67945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4000" u="none" cap="none" strike="noStrike">
                <a:solidFill>
                  <a:srgbClr val="434345"/>
                </a:solidFill>
                <a:latin typeface="Open Sans"/>
                <a:ea typeface="Open Sans"/>
                <a:cs typeface="Open Sans"/>
                <a:sym typeface="Open Sans"/>
              </a:rPr>
              <a:t>Discussion</a:t>
            </a:r>
            <a:endParaRPr sz="700"/>
          </a:p>
        </p:txBody>
      </p:sp>
      <p:sp>
        <p:nvSpPr>
          <p:cNvPr id="205" name="Google Shape;205;p31"/>
          <p:cNvSpPr/>
          <p:nvPr/>
        </p:nvSpPr>
        <p:spPr>
          <a:xfrm rot="-118389">
            <a:off x="2058588" y="1591605"/>
            <a:ext cx="4831537" cy="228400"/>
          </a:xfrm>
          <a:custGeom>
            <a:rect b="b" l="l" r="r" t="t"/>
            <a:pathLst>
              <a:path extrusionOk="0" h="456800" w="9663074">
                <a:moveTo>
                  <a:pt x="0" y="0"/>
                </a:moveTo>
                <a:lnTo>
                  <a:pt x="9663075" y="0"/>
                </a:lnTo>
                <a:lnTo>
                  <a:pt x="9663075" y="456800"/>
                </a:lnTo>
                <a:lnTo>
                  <a:pt x="0" y="4568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09" name="Shape 209"/>
        <p:cNvGrpSpPr/>
        <p:nvPr/>
      </p:nvGrpSpPr>
      <p:grpSpPr>
        <a:xfrm>
          <a:off x="0" y="0"/>
          <a:ext cx="0" cy="0"/>
          <a:chOff x="0" y="0"/>
          <a:chExt cx="0" cy="0"/>
        </a:xfrm>
      </p:grpSpPr>
      <p:sp>
        <p:nvSpPr>
          <p:cNvPr id="210" name="Google Shape;210;p32"/>
          <p:cNvSpPr/>
          <p:nvPr/>
        </p:nvSpPr>
        <p:spPr>
          <a:xfrm rot="5400000">
            <a:off x="2390253" y="-1445972"/>
            <a:ext cx="4152814" cy="8119415"/>
          </a:xfrm>
          <a:custGeom>
            <a:rect b="b" l="l" r="r" t="t"/>
            <a:pathLst>
              <a:path extrusionOk="0" h="16238830" w="8305628">
                <a:moveTo>
                  <a:pt x="0" y="0"/>
                </a:moveTo>
                <a:lnTo>
                  <a:pt x="8305628" y="0"/>
                </a:lnTo>
                <a:lnTo>
                  <a:pt x="8305628" y="16238830"/>
                </a:lnTo>
                <a:lnTo>
                  <a:pt x="0" y="16238830"/>
                </a:lnTo>
                <a:lnTo>
                  <a:pt x="0" y="0"/>
                </a:lnTo>
                <a:close/>
              </a:path>
            </a:pathLst>
          </a:custGeom>
          <a:blipFill rotWithShape="1">
            <a:blip r:embed="rId3">
              <a:alphaModFix/>
            </a:blip>
            <a:stretch>
              <a:fillRect b="0" l="-6061" r="-41609" t="-874"/>
            </a:stretch>
          </a:blipFill>
          <a:ln>
            <a:noFill/>
          </a:ln>
        </p:spPr>
      </p:sp>
      <p:sp>
        <p:nvSpPr>
          <p:cNvPr id="211" name="Google Shape;211;p32"/>
          <p:cNvSpPr txBox="1"/>
          <p:nvPr/>
        </p:nvSpPr>
        <p:spPr>
          <a:xfrm>
            <a:off x="1540239" y="542090"/>
            <a:ext cx="5852700" cy="615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4000" u="none" cap="none" strike="noStrike">
                <a:solidFill>
                  <a:srgbClr val="434345"/>
                </a:solidFill>
                <a:latin typeface="Open Sans"/>
                <a:ea typeface="Open Sans"/>
                <a:cs typeface="Open Sans"/>
                <a:sym typeface="Open Sans"/>
              </a:rPr>
              <a:t>Symptoms</a:t>
            </a:r>
            <a:endParaRPr sz="700"/>
          </a:p>
        </p:txBody>
      </p:sp>
      <p:sp>
        <p:nvSpPr>
          <p:cNvPr id="212" name="Google Shape;212;p32"/>
          <p:cNvSpPr/>
          <p:nvPr/>
        </p:nvSpPr>
        <p:spPr>
          <a:xfrm rot="-118389">
            <a:off x="2050892" y="1228453"/>
            <a:ext cx="4831537" cy="228400"/>
          </a:xfrm>
          <a:custGeom>
            <a:rect b="b" l="l" r="r" t="t"/>
            <a:pathLst>
              <a:path extrusionOk="0" h="456800" w="9663074">
                <a:moveTo>
                  <a:pt x="0" y="0"/>
                </a:moveTo>
                <a:lnTo>
                  <a:pt x="9663074" y="0"/>
                </a:lnTo>
                <a:lnTo>
                  <a:pt x="9663074" y="456800"/>
                </a:lnTo>
                <a:lnTo>
                  <a:pt x="0" y="456800"/>
                </a:lnTo>
                <a:lnTo>
                  <a:pt x="0" y="0"/>
                </a:lnTo>
                <a:close/>
              </a:path>
            </a:pathLst>
          </a:custGeom>
          <a:blipFill rotWithShape="1">
            <a:blip r:embed="rId4">
              <a:alphaModFix/>
            </a:blip>
            <a:stretch>
              <a:fillRect b="0" l="0" r="0" t="0"/>
            </a:stretch>
          </a:blipFill>
          <a:ln>
            <a:noFill/>
          </a:ln>
        </p:spPr>
      </p:sp>
      <p:sp>
        <p:nvSpPr>
          <p:cNvPr id="213" name="Google Shape;213;p32"/>
          <p:cNvSpPr/>
          <p:nvPr/>
        </p:nvSpPr>
        <p:spPr>
          <a:xfrm>
            <a:off x="6080974" y="1926239"/>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214" name="Google Shape;214;p32"/>
          <p:cNvSpPr/>
          <p:nvPr/>
        </p:nvSpPr>
        <p:spPr>
          <a:xfrm>
            <a:off x="6143902" y="1989166"/>
            <a:ext cx="1931545" cy="1931545"/>
          </a:xfrm>
          <a:custGeom>
            <a:rect b="b" l="l" r="r" t="t"/>
            <a:pathLst>
              <a:path extrusionOk="0" h="3863090" w="3863090">
                <a:moveTo>
                  <a:pt x="0" y="0"/>
                </a:moveTo>
                <a:lnTo>
                  <a:pt x="3863090" y="0"/>
                </a:lnTo>
                <a:lnTo>
                  <a:pt x="3863090" y="3863091"/>
                </a:lnTo>
                <a:lnTo>
                  <a:pt x="0" y="3863091"/>
                </a:lnTo>
                <a:lnTo>
                  <a:pt x="0" y="0"/>
                </a:lnTo>
                <a:close/>
              </a:path>
            </a:pathLst>
          </a:custGeom>
          <a:blipFill rotWithShape="1">
            <a:blip r:embed="rId6">
              <a:alphaModFix/>
            </a:blip>
            <a:stretch>
              <a:fillRect b="0" l="0" r="0" t="0"/>
            </a:stretch>
          </a:blipFill>
          <a:ln>
            <a:noFill/>
          </a:ln>
        </p:spPr>
      </p:sp>
      <p:grpSp>
        <p:nvGrpSpPr>
          <p:cNvPr id="215" name="Google Shape;215;p32"/>
          <p:cNvGrpSpPr/>
          <p:nvPr/>
        </p:nvGrpSpPr>
        <p:grpSpPr>
          <a:xfrm rot="643592">
            <a:off x="6403836" y="2357436"/>
            <a:ext cx="1268911" cy="1857172"/>
            <a:chOff x="-75663" y="-361245"/>
            <a:chExt cx="3383763" cy="4952459"/>
          </a:xfrm>
        </p:grpSpPr>
        <p:sp>
          <p:nvSpPr>
            <p:cNvPr id="216" name="Google Shape;216;p32"/>
            <p:cNvSpPr txBox="1"/>
            <p:nvPr/>
          </p:nvSpPr>
          <p:spPr>
            <a:xfrm>
              <a:off x="-75663" y="-361245"/>
              <a:ext cx="3308100" cy="3565800"/>
            </a:xfrm>
            <a:prstGeom prst="rect">
              <a:avLst/>
            </a:prstGeom>
            <a:noFill/>
            <a:ln>
              <a:noFill/>
            </a:ln>
          </p:spPr>
          <p:txBody>
            <a:bodyPr anchorCtr="0" anchor="t" bIns="0" lIns="0" spcFirstLastPara="1" rIns="0" wrap="square" tIns="0">
              <a:spAutoFit/>
            </a:bodyPr>
            <a:lstStyle/>
            <a:p>
              <a:pPr indent="0" lvl="0" marL="0" marR="0" rtl="0" algn="ctr">
                <a:lnSpc>
                  <a:spcPct val="103972"/>
                </a:lnSpc>
                <a:spcBef>
                  <a:spcPts val="0"/>
                </a:spcBef>
                <a:spcAft>
                  <a:spcPts val="0"/>
                </a:spcAft>
                <a:buNone/>
              </a:pPr>
              <a:r>
                <a:rPr i="0" lang="en" sz="1200" u="none" cap="none" strike="noStrike">
                  <a:solidFill>
                    <a:srgbClr val="434345"/>
                  </a:solidFill>
                  <a:latin typeface="Open Sans"/>
                  <a:ea typeface="Open Sans"/>
                  <a:cs typeface="Open Sans"/>
                  <a:sym typeface="Open Sans"/>
                </a:rPr>
                <a:t>5 or more of these symptoms must be present every day for at least 2 weeks or more </a:t>
              </a:r>
              <a:endParaRPr sz="700">
                <a:latin typeface="Open Sans"/>
                <a:ea typeface="Open Sans"/>
                <a:cs typeface="Open Sans"/>
                <a:sym typeface="Open Sans"/>
              </a:endParaRPr>
            </a:p>
            <a:p>
              <a:pPr indent="0" lvl="0" marL="0" marR="0" rtl="0" algn="ctr">
                <a:lnSpc>
                  <a:spcPct val="103972"/>
                </a:lnSpc>
                <a:spcBef>
                  <a:spcPts val="0"/>
                </a:spcBef>
                <a:spcAft>
                  <a:spcPts val="0"/>
                </a:spcAft>
                <a:buNone/>
              </a:pPr>
              <a:r>
                <a:t/>
              </a:r>
              <a:endParaRPr i="0" sz="1200" u="none" cap="none" strike="noStrike">
                <a:solidFill>
                  <a:srgbClr val="434345"/>
                </a:solidFill>
                <a:latin typeface="Open Sans"/>
                <a:ea typeface="Open Sans"/>
                <a:cs typeface="Open Sans"/>
                <a:sym typeface="Open Sans"/>
              </a:endParaRPr>
            </a:p>
          </p:txBody>
        </p:sp>
        <p:sp>
          <p:nvSpPr>
            <p:cNvPr id="217" name="Google Shape;217;p32"/>
            <p:cNvSpPr txBox="1"/>
            <p:nvPr/>
          </p:nvSpPr>
          <p:spPr>
            <a:xfrm>
              <a:off x="0" y="4267814"/>
              <a:ext cx="3308100" cy="323400"/>
            </a:xfrm>
            <a:prstGeom prst="rect">
              <a:avLst/>
            </a:prstGeom>
            <a:noFill/>
            <a:ln>
              <a:noFill/>
            </a:ln>
          </p:spPr>
          <p:txBody>
            <a:bodyPr anchorCtr="0" anchor="t" bIns="0" lIns="0" spcFirstLastPara="1" rIns="0" wrap="square" tIns="0">
              <a:spAutoFit/>
            </a:bodyPr>
            <a:lstStyle/>
            <a:p>
              <a:pPr indent="0" lvl="0" marL="0" marR="0" rtl="0" algn="ctr">
                <a:lnSpc>
                  <a:spcPct val="87500"/>
                </a:lnSpc>
                <a:spcBef>
                  <a:spcPts val="0"/>
                </a:spcBef>
                <a:spcAft>
                  <a:spcPts val="0"/>
                </a:spcAft>
                <a:buNone/>
              </a:pPr>
              <a:r>
                <a:t/>
              </a:r>
              <a:endParaRPr i="0" sz="900" u="none" cap="none" strike="noStrike">
                <a:solidFill>
                  <a:schemeClr val="dk1"/>
                </a:solidFill>
                <a:latin typeface="Open Sans"/>
                <a:ea typeface="Open Sans"/>
                <a:cs typeface="Open Sans"/>
                <a:sym typeface="Open Sans"/>
              </a:endParaRPr>
            </a:p>
          </p:txBody>
        </p:sp>
      </p:grpSp>
      <p:sp>
        <p:nvSpPr>
          <p:cNvPr id="218" name="Google Shape;218;p32"/>
          <p:cNvSpPr txBox="1"/>
          <p:nvPr/>
        </p:nvSpPr>
        <p:spPr>
          <a:xfrm>
            <a:off x="1086249" y="1411694"/>
            <a:ext cx="4477200" cy="3111900"/>
          </a:xfrm>
          <a:prstGeom prst="rect">
            <a:avLst/>
          </a:prstGeom>
          <a:noFill/>
          <a:ln>
            <a:noFill/>
          </a:ln>
        </p:spPr>
        <p:txBody>
          <a:bodyPr anchorCtr="0" anchor="t" bIns="0" lIns="0" spcFirstLastPara="1" rIns="0" wrap="square" tIns="0">
            <a:spAutoFit/>
          </a:bodyPr>
          <a:lstStyle/>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Depressed mood, sadness, or irritability</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Loss of interest or pleasure in activities</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Change in weight or appetite</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Change in sleep</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Feeling sped up or slowed down</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Fatigue or loss of energy</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Feelings of worthlessness or guilt</a:t>
            </a:r>
            <a:endParaRPr>
              <a:latin typeface="Open Sans"/>
              <a:ea typeface="Open Sans"/>
              <a:cs typeface="Open Sans"/>
              <a:sym typeface="Open Sans"/>
            </a:endParaRPr>
          </a:p>
          <a:p>
            <a:pPr indent="-165100" lvl="1" marL="342900" marR="0" rtl="0" algn="l">
              <a:lnSpc>
                <a:spcPct val="168017"/>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Trouble concentrating or making decisions</a:t>
            </a:r>
            <a:endParaRPr>
              <a:latin typeface="Open Sans"/>
              <a:ea typeface="Open Sans"/>
              <a:cs typeface="Open Sans"/>
              <a:sym typeface="Open Sans"/>
            </a:endParaRPr>
          </a:p>
          <a:p>
            <a:pPr indent="-165100" lvl="1" marL="342900" marR="0" rtl="0" algn="l">
              <a:lnSpc>
                <a:spcPct val="168049"/>
              </a:lnSpc>
              <a:spcBef>
                <a:spcPts val="0"/>
              </a:spcBef>
              <a:spcAft>
                <a:spcPts val="0"/>
              </a:spcAft>
              <a:buClr>
                <a:srgbClr val="434345"/>
              </a:buClr>
              <a:buSzPts val="1400"/>
              <a:buFont typeface="Open Sans"/>
              <a:buChar char="•"/>
            </a:pPr>
            <a:r>
              <a:rPr i="0" lang="en" u="none" cap="none" strike="noStrike">
                <a:solidFill>
                  <a:srgbClr val="434345"/>
                </a:solidFill>
                <a:latin typeface="Open Sans"/>
                <a:ea typeface="Open Sans"/>
                <a:cs typeface="Open Sans"/>
                <a:sym typeface="Open Sans"/>
              </a:rPr>
              <a:t>Thoughts of death or acts of self-harm</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EDB"/>
        </a:solidFill>
      </p:bgPr>
    </p:bg>
    <p:spTree>
      <p:nvGrpSpPr>
        <p:cNvPr id="222" name="Shape 222"/>
        <p:cNvGrpSpPr/>
        <p:nvPr/>
      </p:nvGrpSpPr>
      <p:grpSpPr>
        <a:xfrm>
          <a:off x="0" y="0"/>
          <a:ext cx="0" cy="0"/>
          <a:chOff x="0" y="0"/>
          <a:chExt cx="0" cy="0"/>
        </a:xfrm>
      </p:grpSpPr>
      <p:sp>
        <p:nvSpPr>
          <p:cNvPr id="223" name="Google Shape;223;p33"/>
          <p:cNvSpPr/>
          <p:nvPr/>
        </p:nvSpPr>
        <p:spPr>
          <a:xfrm>
            <a:off x="297763" y="2086064"/>
            <a:ext cx="2618593" cy="1621804"/>
          </a:xfrm>
          <a:custGeom>
            <a:rect b="b" l="l" r="r" t="t"/>
            <a:pathLst>
              <a:path extrusionOk="0" h="3243607" w="5237186">
                <a:moveTo>
                  <a:pt x="0" y="0"/>
                </a:moveTo>
                <a:lnTo>
                  <a:pt x="5237187" y="0"/>
                </a:lnTo>
                <a:lnTo>
                  <a:pt x="5237187" y="3243607"/>
                </a:lnTo>
                <a:lnTo>
                  <a:pt x="0" y="3243607"/>
                </a:lnTo>
                <a:lnTo>
                  <a:pt x="0" y="0"/>
                </a:lnTo>
                <a:close/>
              </a:path>
            </a:pathLst>
          </a:custGeom>
          <a:blipFill rotWithShape="1">
            <a:blip r:embed="rId3">
              <a:alphaModFix/>
            </a:blip>
            <a:stretch>
              <a:fillRect b="-7640" l="0" r="0" t="0"/>
            </a:stretch>
          </a:blipFill>
          <a:ln>
            <a:noFill/>
          </a:ln>
        </p:spPr>
      </p:sp>
      <p:sp>
        <p:nvSpPr>
          <p:cNvPr id="224" name="Google Shape;224;p33"/>
          <p:cNvSpPr/>
          <p:nvPr/>
        </p:nvSpPr>
        <p:spPr>
          <a:xfrm>
            <a:off x="6409620" y="2109671"/>
            <a:ext cx="2395799" cy="1598197"/>
          </a:xfrm>
          <a:custGeom>
            <a:rect b="b" l="l" r="r" t="t"/>
            <a:pathLst>
              <a:path extrusionOk="0" h="3196395" w="4791598">
                <a:moveTo>
                  <a:pt x="0" y="0"/>
                </a:moveTo>
                <a:lnTo>
                  <a:pt x="4791598" y="0"/>
                </a:lnTo>
                <a:lnTo>
                  <a:pt x="4791598" y="3196395"/>
                </a:lnTo>
                <a:lnTo>
                  <a:pt x="0" y="3196395"/>
                </a:lnTo>
                <a:lnTo>
                  <a:pt x="0" y="0"/>
                </a:lnTo>
                <a:close/>
              </a:path>
            </a:pathLst>
          </a:custGeom>
          <a:blipFill rotWithShape="1">
            <a:blip r:embed="rId4">
              <a:alphaModFix/>
            </a:blip>
            <a:stretch>
              <a:fillRect b="0" l="0" r="0" t="0"/>
            </a:stretch>
          </a:blipFill>
          <a:ln>
            <a:noFill/>
          </a:ln>
        </p:spPr>
      </p:sp>
      <p:sp>
        <p:nvSpPr>
          <p:cNvPr id="225" name="Google Shape;225;p33"/>
          <p:cNvSpPr/>
          <p:nvPr/>
        </p:nvSpPr>
        <p:spPr>
          <a:xfrm>
            <a:off x="3440232" y="2093598"/>
            <a:ext cx="2445514" cy="1630343"/>
          </a:xfrm>
          <a:custGeom>
            <a:rect b="b" l="l" r="r" t="t"/>
            <a:pathLst>
              <a:path extrusionOk="0" h="3260685" w="4891028">
                <a:moveTo>
                  <a:pt x="0" y="0"/>
                </a:moveTo>
                <a:lnTo>
                  <a:pt x="4891028" y="0"/>
                </a:lnTo>
                <a:lnTo>
                  <a:pt x="4891028" y="3260686"/>
                </a:lnTo>
                <a:lnTo>
                  <a:pt x="0" y="3260686"/>
                </a:lnTo>
                <a:lnTo>
                  <a:pt x="0" y="0"/>
                </a:lnTo>
                <a:close/>
              </a:path>
            </a:pathLst>
          </a:custGeom>
          <a:blipFill rotWithShape="1">
            <a:blip r:embed="rId5">
              <a:alphaModFix/>
            </a:blip>
            <a:stretch>
              <a:fillRect b="0" l="0" r="0" t="0"/>
            </a:stretch>
          </a:blipFill>
          <a:ln>
            <a:noFill/>
          </a:ln>
        </p:spPr>
      </p:sp>
      <p:sp>
        <p:nvSpPr>
          <p:cNvPr id="226" name="Google Shape;226;p33"/>
          <p:cNvSpPr/>
          <p:nvPr/>
        </p:nvSpPr>
        <p:spPr>
          <a:xfrm>
            <a:off x="2376476" y="588531"/>
            <a:ext cx="4391048" cy="1285379"/>
          </a:xfrm>
          <a:custGeom>
            <a:rect b="b" l="l" r="r" t="t"/>
            <a:pathLst>
              <a:path extrusionOk="0" h="2570759" w="8782096">
                <a:moveTo>
                  <a:pt x="0" y="0"/>
                </a:moveTo>
                <a:lnTo>
                  <a:pt x="8782096" y="0"/>
                </a:lnTo>
                <a:lnTo>
                  <a:pt x="8782096" y="2570759"/>
                </a:lnTo>
                <a:lnTo>
                  <a:pt x="0" y="2570759"/>
                </a:lnTo>
                <a:lnTo>
                  <a:pt x="0" y="0"/>
                </a:lnTo>
                <a:close/>
              </a:path>
            </a:pathLst>
          </a:custGeom>
          <a:blipFill rotWithShape="1">
            <a:blip r:embed="rId6">
              <a:alphaModFix/>
            </a:blip>
            <a:stretch>
              <a:fillRect b="0" l="0" r="0" t="0"/>
            </a:stretch>
          </a:blipFill>
          <a:ln>
            <a:noFill/>
          </a:ln>
        </p:spPr>
      </p:sp>
      <p:sp>
        <p:nvSpPr>
          <p:cNvPr id="227" name="Google Shape;227;p33"/>
          <p:cNvSpPr txBox="1"/>
          <p:nvPr/>
        </p:nvSpPr>
        <p:spPr>
          <a:xfrm>
            <a:off x="2136431" y="969303"/>
            <a:ext cx="4871138" cy="591514"/>
          </a:xfrm>
          <a:prstGeom prst="rect">
            <a:avLst/>
          </a:prstGeom>
          <a:noFill/>
          <a:ln>
            <a:noFill/>
          </a:ln>
        </p:spPr>
        <p:txBody>
          <a:bodyPr anchorCtr="0" anchor="t" bIns="0" lIns="0" spcFirstLastPara="1" rIns="0" wrap="square" tIns="0">
            <a:spAutoFit/>
          </a:bodyPr>
          <a:lstStyle/>
          <a:p>
            <a:pPr indent="0" lvl="0" marL="0" marR="0" rtl="0" algn="ctr">
              <a:lnSpc>
                <a:spcPct val="137991"/>
              </a:lnSpc>
              <a:spcBef>
                <a:spcPts val="0"/>
              </a:spcBef>
              <a:spcAft>
                <a:spcPts val="0"/>
              </a:spcAft>
              <a:buNone/>
            </a:pPr>
            <a:r>
              <a:rPr b="0" i="0" lang="en" sz="3500" u="none" cap="none" strike="noStrike">
                <a:solidFill>
                  <a:srgbClr val="FED100"/>
                </a:solidFill>
                <a:latin typeface="Open Sans"/>
                <a:ea typeface="Open Sans"/>
                <a:cs typeface="Open Sans"/>
                <a:sym typeface="Open Sans"/>
              </a:rPr>
              <a:t>Trusted Adult</a:t>
            </a:r>
            <a:endParaRPr sz="700"/>
          </a:p>
        </p:txBody>
      </p:sp>
      <p:sp>
        <p:nvSpPr>
          <p:cNvPr id="228" name="Google Shape;228;p33"/>
          <p:cNvSpPr txBox="1"/>
          <p:nvPr/>
        </p:nvSpPr>
        <p:spPr>
          <a:xfrm>
            <a:off x="1026338" y="3995983"/>
            <a:ext cx="7091325" cy="821436"/>
          </a:xfrm>
          <a:prstGeom prst="rect">
            <a:avLst/>
          </a:prstGeom>
          <a:noFill/>
          <a:ln>
            <a:noFill/>
          </a:ln>
        </p:spPr>
        <p:txBody>
          <a:bodyPr anchorCtr="0" anchor="t" bIns="0" lIns="0" spcFirstLastPara="1" rIns="0" wrap="square" tIns="0">
            <a:spAutoFit/>
          </a:bodyPr>
          <a:lstStyle/>
          <a:p>
            <a:pPr indent="0" lvl="0" marL="0" marR="0" rtl="0" algn="ctr">
              <a:lnSpc>
                <a:spcPct val="137979"/>
              </a:lnSpc>
              <a:spcBef>
                <a:spcPts val="0"/>
              </a:spcBef>
              <a:spcAft>
                <a:spcPts val="0"/>
              </a:spcAft>
              <a:buNone/>
            </a:pPr>
            <a:r>
              <a:rPr b="0" i="0" lang="en" sz="2400" u="none" cap="none" strike="noStrike">
                <a:solidFill>
                  <a:srgbClr val="FEFEFE"/>
                </a:solidFill>
                <a:latin typeface="Open Sans"/>
                <a:ea typeface="Open Sans"/>
                <a:cs typeface="Open Sans"/>
                <a:sym typeface="Open Sans"/>
              </a:rPr>
              <a:t>When I say the words Trusted Adult, what characteristics or traits come to mind?</a:t>
            </a:r>
            <a:endParaRPr sz="700"/>
          </a:p>
        </p:txBody>
      </p:sp>
      <p:sp>
        <p:nvSpPr>
          <p:cNvPr id="229" name="Google Shape;229;p33"/>
          <p:cNvSpPr txBox="1"/>
          <p:nvPr/>
        </p:nvSpPr>
        <p:spPr>
          <a:xfrm>
            <a:off x="800406" y="132558"/>
            <a:ext cx="7543188" cy="381793"/>
          </a:xfrm>
          <a:prstGeom prst="rect">
            <a:avLst/>
          </a:prstGeom>
          <a:noFill/>
          <a:ln>
            <a:noFill/>
          </a:ln>
        </p:spPr>
        <p:txBody>
          <a:bodyPr anchorCtr="0" anchor="t" bIns="0" lIns="0" spcFirstLastPara="1" rIns="0" wrap="square" tIns="0">
            <a:spAutoFit/>
          </a:bodyPr>
          <a:lstStyle/>
          <a:p>
            <a:pPr indent="0" lvl="0" marL="0" marR="0" rtl="0" algn="ctr">
              <a:lnSpc>
                <a:spcPct val="137992"/>
              </a:lnSpc>
              <a:spcBef>
                <a:spcPts val="0"/>
              </a:spcBef>
              <a:spcAft>
                <a:spcPts val="0"/>
              </a:spcAft>
              <a:buNone/>
            </a:pPr>
            <a:r>
              <a:rPr b="0" i="0" lang="en" sz="2300" u="none" cap="none" strike="noStrike">
                <a:solidFill>
                  <a:srgbClr val="FEFEFE"/>
                </a:solidFill>
                <a:latin typeface="Open Sans"/>
                <a:ea typeface="Open Sans"/>
                <a:cs typeface="Open Sans"/>
                <a:sym typeface="Open Sans"/>
              </a:rPr>
              <a:t>If you are worried about yourself or a friend, talk to a</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