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delle 1" panose="020B0604020202020204" charset="0"/>
      <p:regular r:id="rId15"/>
    </p:embeddedFont>
    <p:embeddedFont>
      <p:font typeface="Adelle 2" panose="020B0604020202020204" charset="0"/>
      <p:regular r:id="rId16"/>
    </p:embeddedFont>
    <p:embeddedFont>
      <p:font typeface="Open Sans Light 1" panose="020B0604020202020204" charset="0"/>
      <p:regular r:id="rId17"/>
    </p:embeddedFont>
    <p:embeddedFont>
      <p:font typeface="Open Sans Light 1 Bold" panose="020B0604020202020204" charset="0"/>
      <p:regular r:id="rId18"/>
    </p:embeddedFont>
    <p:embeddedFont>
      <p:font typeface="Open Sans Light 2" panose="020B0604020202020204" charset="0"/>
      <p:regular r:id="rId19"/>
    </p:embeddedFont>
    <p:embeddedFont>
      <p:font typeface="Open Sans Light 2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30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lhhs.info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2193" y="0"/>
            <a:ext cx="10991436" cy="4745331"/>
            <a:chOff x="0" y="0"/>
            <a:chExt cx="14655248" cy="6327108"/>
          </a:xfrm>
        </p:grpSpPr>
        <p:sp>
          <p:nvSpPr>
            <p:cNvPr id="4" name="Freeform 4"/>
            <p:cNvSpPr/>
            <p:nvPr/>
          </p:nvSpPr>
          <p:spPr>
            <a:xfrm>
              <a:off x="2230361" y="0"/>
              <a:ext cx="10194527" cy="4672491"/>
            </a:xfrm>
            <a:custGeom>
              <a:avLst/>
              <a:gdLst/>
              <a:ahLst/>
              <a:cxnLst/>
              <a:rect l="l" t="t" r="r" b="b"/>
              <a:pathLst>
                <a:path w="10194527" h="4672491">
                  <a:moveTo>
                    <a:pt x="0" y="0"/>
                  </a:moveTo>
                  <a:lnTo>
                    <a:pt x="10194526" y="0"/>
                  </a:lnTo>
                  <a:lnTo>
                    <a:pt x="10194526" y="4672491"/>
                  </a:lnTo>
                  <a:lnTo>
                    <a:pt x="0" y="4672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4378717"/>
              <a:ext cx="14655248" cy="1948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50"/>
                </a:lnSpc>
              </a:pPr>
              <a:r>
                <a:rPr lang="en-US" sz="4250">
                  <a:solidFill>
                    <a:srgbClr val="434345"/>
                  </a:solidFill>
                  <a:latin typeface="Adelle 1"/>
                  <a:ea typeface="Adelle 1"/>
                  <a:cs typeface="Adelle 1"/>
                  <a:sym typeface="Adelle 1"/>
                </a:rPr>
                <a:t>Level III: </a:t>
              </a:r>
            </a:p>
            <a:p>
              <a:pPr algn="ctr">
                <a:lnSpc>
                  <a:spcPts val="5950"/>
                </a:lnSpc>
              </a:pPr>
              <a:r>
                <a:rPr lang="en-US" sz="4250">
                  <a:solidFill>
                    <a:srgbClr val="434345"/>
                  </a:solidFill>
                  <a:latin typeface="Adelle 1"/>
                  <a:ea typeface="Adelle 1"/>
                  <a:cs typeface="Adelle 1"/>
                  <a:sym typeface="Adelle 1"/>
                </a:rPr>
                <a:t>Depression Education &amp; Suicide Awareness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1389419" y="2019300"/>
            <a:ext cx="6884237" cy="4354282"/>
          </a:xfrm>
          <a:custGeom>
            <a:avLst/>
            <a:gdLst/>
            <a:ahLst/>
            <a:cxnLst/>
            <a:rect l="l" t="t" r="r" b="b"/>
            <a:pathLst>
              <a:path w="9602610" h="6397739">
                <a:moveTo>
                  <a:pt x="0" y="0"/>
                </a:moveTo>
                <a:lnTo>
                  <a:pt x="9602610" y="0"/>
                </a:lnTo>
                <a:lnTo>
                  <a:pt x="9602610" y="6397739"/>
                </a:lnTo>
                <a:lnTo>
                  <a:pt x="0" y="639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82400" y="6919677"/>
            <a:ext cx="2696045" cy="2696045"/>
          </a:xfrm>
          <a:custGeom>
            <a:avLst/>
            <a:gdLst/>
            <a:ahLst/>
            <a:cxnLst/>
            <a:rect l="l" t="t" r="r" b="b"/>
            <a:pathLst>
              <a:path w="2696045" h="2696045">
                <a:moveTo>
                  <a:pt x="0" y="0"/>
                </a:moveTo>
                <a:lnTo>
                  <a:pt x="2696045" y="0"/>
                </a:lnTo>
                <a:lnTo>
                  <a:pt x="2696045" y="2696045"/>
                </a:lnTo>
                <a:lnTo>
                  <a:pt x="0" y="2696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0800" y="7878443"/>
            <a:ext cx="6630591" cy="77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u="sng" dirty="0">
                <a:solidFill>
                  <a:schemeClr val="bg1"/>
                </a:solidFill>
                <a:latin typeface="Open Sans Light 1"/>
                <a:ea typeface="Open Sans Light 1"/>
                <a:cs typeface="Open Sans Light 1"/>
                <a:sym typeface="Open Sans Light 1"/>
                <a:hlinkClick r:id="rId5" tooltip="http://elhhs.inf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Pre-Test: http://elhhs.info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47675" y="5048250"/>
            <a:ext cx="3280472" cy="85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FEFEFE"/>
                </a:solidFill>
                <a:latin typeface="Open Sans Light 1 Bold"/>
                <a:ea typeface="Open Sans Light 1 Bold"/>
                <a:cs typeface="Open Sans Light 1 Bold"/>
                <a:sym typeface="Open Sans Light 1 Bold"/>
              </a:rPr>
              <a:t>Lesson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60804" y="3341207"/>
            <a:ext cx="1891974" cy="6945793"/>
          </a:xfrm>
          <a:prstGeom prst="rect">
            <a:avLst/>
          </a:prstGeom>
          <a:solidFill>
            <a:srgbClr val="3D7EDB"/>
          </a:solidFill>
        </p:spPr>
      </p:sp>
      <p:sp>
        <p:nvSpPr>
          <p:cNvPr id="3" name="Freeform 3"/>
          <p:cNvSpPr/>
          <p:nvPr/>
        </p:nvSpPr>
        <p:spPr>
          <a:xfrm>
            <a:off x="2180099" y="901618"/>
            <a:ext cx="13927803" cy="8356682"/>
          </a:xfrm>
          <a:custGeom>
            <a:avLst/>
            <a:gdLst/>
            <a:ahLst/>
            <a:cxnLst/>
            <a:rect l="l" t="t" r="r" b="b"/>
            <a:pathLst>
              <a:path w="13927803" h="8356682">
                <a:moveTo>
                  <a:pt x="0" y="0"/>
                </a:moveTo>
                <a:lnTo>
                  <a:pt x="13927802" y="0"/>
                </a:lnTo>
                <a:lnTo>
                  <a:pt x="13927802" y="8356682"/>
                </a:lnTo>
                <a:lnTo>
                  <a:pt x="0" y="8356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9447245"/>
            <a:ext cx="18288000" cy="58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2"/>
              </a:lnSpc>
            </a:pPr>
            <a:r>
              <a:rPr lang="en-US" sz="3451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www.erikaslighthouse.org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0178">
            <a:off x="9348096" y="3003060"/>
            <a:ext cx="7204775" cy="4381490"/>
          </a:xfrm>
          <a:custGeom>
            <a:avLst/>
            <a:gdLst/>
            <a:ahLst/>
            <a:cxnLst/>
            <a:rect l="l" t="t" r="r" b="b"/>
            <a:pathLst>
              <a:path w="7204775" h="4381490">
                <a:moveTo>
                  <a:pt x="0" y="0"/>
                </a:moveTo>
                <a:lnTo>
                  <a:pt x="7204775" y="0"/>
                </a:lnTo>
                <a:lnTo>
                  <a:pt x="7204775" y="4381490"/>
                </a:lnTo>
                <a:lnTo>
                  <a:pt x="0" y="4381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6"/>
            </a:stretch>
          </a:blipFill>
        </p:spPr>
      </p:sp>
      <p:sp>
        <p:nvSpPr>
          <p:cNvPr id="3" name="Freeform 3"/>
          <p:cNvSpPr/>
          <p:nvPr/>
        </p:nvSpPr>
        <p:spPr>
          <a:xfrm rot="5038963">
            <a:off x="16019968" y="7511617"/>
            <a:ext cx="1474000" cy="1635506"/>
          </a:xfrm>
          <a:custGeom>
            <a:avLst/>
            <a:gdLst/>
            <a:ahLst/>
            <a:cxnLst/>
            <a:rect l="l" t="t" r="r" b="b"/>
            <a:pathLst>
              <a:path w="1474000" h="1635506">
                <a:moveTo>
                  <a:pt x="0" y="0"/>
                </a:moveTo>
                <a:lnTo>
                  <a:pt x="1474000" y="0"/>
                </a:lnTo>
                <a:lnTo>
                  <a:pt x="1474000" y="1635506"/>
                </a:lnTo>
                <a:lnTo>
                  <a:pt x="0" y="1635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8135" y="923180"/>
            <a:ext cx="1365229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Why is this Page Valid &amp; Reliable?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24841" y="2780794"/>
            <a:ext cx="7445581" cy="2867660"/>
            <a:chOff x="0" y="0"/>
            <a:chExt cx="9927441" cy="3823547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9927441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spc="179">
                  <a:solidFill>
                    <a:srgbClr val="FF585F"/>
                  </a:solidFill>
                  <a:latin typeface="Adelle 1"/>
                  <a:ea typeface="Adelle 1"/>
                  <a:cs typeface="Adelle 1"/>
                  <a:sym typeface="Adelle 1"/>
                </a:rPr>
                <a:t>VALID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06450"/>
              <a:ext cx="9927441" cy="30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Information on the page is up-to-date.</a:t>
              </a:r>
            </a:p>
            <a:p>
              <a:pPr marL="561340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There is a lot of information including: exercise, nutrition, sleep, avoiding other drug use, being mindful, practicing STOP and doing what you love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9240014"/>
            <a:ext cx="18288000" cy="58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2"/>
              </a:lnSpc>
            </a:pPr>
            <a:r>
              <a:rPr lang="en-US" sz="3451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www.erikaslighthouse.org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24841" y="6534279"/>
            <a:ext cx="7445581" cy="2410460"/>
            <a:chOff x="0" y="0"/>
            <a:chExt cx="9927441" cy="321394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9927441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spc="179">
                  <a:solidFill>
                    <a:srgbClr val="FF585F"/>
                  </a:solidFill>
                  <a:latin typeface="Adelle 1"/>
                  <a:ea typeface="Adelle 1"/>
                  <a:cs typeface="Adelle 1"/>
                  <a:sym typeface="Adelle 1"/>
                </a:rPr>
                <a:t>RELIABLE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06450"/>
              <a:ext cx="9927441" cy="2407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The purpose of Erika's Lighthouse is clear; They are not selling anything/not an advertisement</a:t>
              </a:r>
            </a:p>
            <a:p>
              <a:pPr algn="l">
                <a:lnSpc>
                  <a:spcPts val="3640"/>
                </a:lnSpc>
              </a:pPr>
              <a:endParaRPr lang="en-US" sz="26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5517" y="-743572"/>
            <a:ext cx="21764279" cy="3651473"/>
          </a:xfrm>
          <a:prstGeom prst="rect">
            <a:avLst/>
          </a:prstGeom>
          <a:solidFill>
            <a:srgbClr val="3D7EDB"/>
          </a:solidFill>
        </p:spPr>
      </p:sp>
      <p:sp>
        <p:nvSpPr>
          <p:cNvPr id="3" name="TextBox 3"/>
          <p:cNvSpPr txBox="1"/>
          <p:nvPr/>
        </p:nvSpPr>
        <p:spPr>
          <a:xfrm>
            <a:off x="360692" y="190500"/>
            <a:ext cx="3729531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5F3F1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Closure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430561"/>
            <a:ext cx="222352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400">
                <a:solidFill>
                  <a:srgbClr val="FED100"/>
                </a:solidFill>
                <a:latin typeface="Adelle 2"/>
                <a:ea typeface="Adelle 2"/>
                <a:cs typeface="Adelle 2"/>
                <a:sym typeface="Adelle 2"/>
              </a:rPr>
              <a:t>Today we: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981780"/>
            <a:ext cx="18288000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585F"/>
                </a:solidFill>
                <a:latin typeface="Adelle 1"/>
                <a:ea typeface="Adelle 1"/>
                <a:cs typeface="Adelle 1"/>
                <a:sym typeface="Adelle 1"/>
              </a:rPr>
              <a:t>The valid and reliable trusted adults in our school are: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5848" y="2335436"/>
            <a:ext cx="17976305" cy="4293919"/>
            <a:chOff x="0" y="0"/>
            <a:chExt cx="23968406" cy="57252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72771" cy="2985574"/>
            </a:xfrm>
            <a:custGeom>
              <a:avLst/>
              <a:gdLst/>
              <a:ahLst/>
              <a:cxnLst/>
              <a:rect l="l" t="t" r="r" b="b"/>
              <a:pathLst>
                <a:path w="4472771" h="2985574">
                  <a:moveTo>
                    <a:pt x="0" y="0"/>
                  </a:moveTo>
                  <a:lnTo>
                    <a:pt x="4472771" y="0"/>
                  </a:lnTo>
                  <a:lnTo>
                    <a:pt x="4472771" y="2985574"/>
                  </a:lnTo>
                  <a:lnTo>
                    <a:pt x="0" y="2985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2" r="-6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853457" y="12207"/>
              <a:ext cx="4499040" cy="3000297"/>
            </a:xfrm>
            <a:custGeom>
              <a:avLst/>
              <a:gdLst/>
              <a:ahLst/>
              <a:cxnLst/>
              <a:rect l="l" t="t" r="r" b="b"/>
              <a:pathLst>
                <a:path w="4499040" h="3000297">
                  <a:moveTo>
                    <a:pt x="0" y="0"/>
                  </a:moveTo>
                  <a:lnTo>
                    <a:pt x="4499040" y="0"/>
                  </a:lnTo>
                  <a:lnTo>
                    <a:pt x="4499040" y="3000298"/>
                  </a:lnTo>
                  <a:lnTo>
                    <a:pt x="0" y="3000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6" r="-4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616109" y="75977"/>
              <a:ext cx="4472771" cy="2936528"/>
            </a:xfrm>
            <a:custGeom>
              <a:avLst/>
              <a:gdLst/>
              <a:ahLst/>
              <a:cxnLst/>
              <a:rect l="l" t="t" r="r" b="b"/>
              <a:pathLst>
                <a:path w="4472771" h="2936528">
                  <a:moveTo>
                    <a:pt x="0" y="0"/>
                  </a:moveTo>
                  <a:lnTo>
                    <a:pt x="4472770" y="0"/>
                  </a:lnTo>
                  <a:lnTo>
                    <a:pt x="4472770" y="2936528"/>
                  </a:lnTo>
                  <a:lnTo>
                    <a:pt x="0" y="293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57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720767" y="26930"/>
              <a:ext cx="4545118" cy="2985574"/>
            </a:xfrm>
            <a:custGeom>
              <a:avLst/>
              <a:gdLst/>
              <a:ahLst/>
              <a:cxnLst/>
              <a:rect l="l" t="t" r="r" b="b"/>
              <a:pathLst>
                <a:path w="4545118" h="2985574">
                  <a:moveTo>
                    <a:pt x="0" y="0"/>
                  </a:moveTo>
                  <a:lnTo>
                    <a:pt x="4545118" y="0"/>
                  </a:lnTo>
                  <a:lnTo>
                    <a:pt x="4545118" y="2985575"/>
                  </a:lnTo>
                  <a:lnTo>
                    <a:pt x="0" y="298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45" b="-74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9469366" y="0"/>
              <a:ext cx="4403416" cy="2936528"/>
            </a:xfrm>
            <a:custGeom>
              <a:avLst/>
              <a:gdLst/>
              <a:ahLst/>
              <a:cxnLst/>
              <a:rect l="l" t="t" r="r" b="b"/>
              <a:pathLst>
                <a:path w="4403416" h="2936528">
                  <a:moveTo>
                    <a:pt x="0" y="0"/>
                  </a:moveTo>
                  <a:lnTo>
                    <a:pt x="4403416" y="0"/>
                  </a:lnTo>
                  <a:lnTo>
                    <a:pt x="4403416" y="2936528"/>
                  </a:lnTo>
                  <a:lnTo>
                    <a:pt x="0" y="293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2974405"/>
              <a:ext cx="4472771" cy="2750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Defined depression as a common mood disorder with specific changes in moods, thoughts and behaviors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720767" y="2974405"/>
              <a:ext cx="4545118" cy="2750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Learned how to use validity and reliability checklists to access information on depression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16568" y="2974405"/>
              <a:ext cx="4472312" cy="2192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Recognized that depression can get better and you can find support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469366" y="2947474"/>
              <a:ext cx="4499040" cy="2192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Explained that there's not one reason someone has depression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853457" y="2974405"/>
              <a:ext cx="4499040" cy="1633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Explained that depression can happen to anyone, anywhere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96078" y="7975057"/>
            <a:ext cx="12242373" cy="127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3"/>
              </a:lnSpc>
            </a:pPr>
            <a:r>
              <a:rPr lang="en-US" sz="3695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(Type your school counselor, social worker and/or psychologist's names here)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4553" y="1028700"/>
            <a:ext cx="11558893" cy="3024577"/>
          </a:xfrm>
          <a:custGeom>
            <a:avLst/>
            <a:gdLst/>
            <a:ahLst/>
            <a:cxnLst/>
            <a:rect l="l" t="t" r="r" b="b"/>
            <a:pathLst>
              <a:path w="11558893" h="3024577">
                <a:moveTo>
                  <a:pt x="0" y="0"/>
                </a:moveTo>
                <a:lnTo>
                  <a:pt x="11558894" y="0"/>
                </a:lnTo>
                <a:lnTo>
                  <a:pt x="11558894" y="3024577"/>
                </a:lnTo>
                <a:lnTo>
                  <a:pt x="0" y="3024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64553" y="5709471"/>
            <a:ext cx="11558893" cy="33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Whatever time:</a:t>
            </a: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 Day. Night. Weekend.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Whatever the reason: </a:t>
            </a: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Mental health distress. Thoughts of suicide.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Worried about a friend or loved one. Would like emotional support.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EFEFE"/>
              </a:solidFill>
              <a:latin typeface="Open Sans Light 2"/>
              <a:ea typeface="Open Sans Light 2"/>
              <a:cs typeface="Open Sans Light 2"/>
              <a:sym typeface="Open Sans Light 2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EFEFE"/>
              </a:solidFill>
              <a:latin typeface="Open Sans Light 2"/>
              <a:ea typeface="Open Sans Light 2"/>
              <a:cs typeface="Open Sans Light 2"/>
              <a:sym typeface="Open Sans Light 2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The </a:t>
            </a:r>
            <a:r>
              <a:rPr lang="en-US" sz="2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988</a:t>
            </a: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 Suicide &amp; Crisis Lifeline is here for you.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Text or Call </a:t>
            </a:r>
            <a:r>
              <a:rPr lang="en-US" sz="2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988</a:t>
            </a: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 | Chat </a:t>
            </a:r>
            <a:r>
              <a:rPr lang="en-US" sz="2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988lifeline.org</a:t>
            </a: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 |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For emergencies, call </a:t>
            </a:r>
            <a:r>
              <a:rPr lang="en-US" sz="2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911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2807" y="5558553"/>
            <a:ext cx="6481487" cy="4335464"/>
          </a:xfrm>
          <a:custGeom>
            <a:avLst/>
            <a:gdLst/>
            <a:ahLst/>
            <a:cxnLst/>
            <a:rect l="l" t="t" r="r" b="b"/>
            <a:pathLst>
              <a:path w="6481487" h="4335464">
                <a:moveTo>
                  <a:pt x="0" y="0"/>
                </a:moveTo>
                <a:lnTo>
                  <a:pt x="6481487" y="0"/>
                </a:lnTo>
                <a:lnTo>
                  <a:pt x="6481487" y="4335464"/>
                </a:lnTo>
                <a:lnTo>
                  <a:pt x="0" y="4335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t="-9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66426" y="2546959"/>
            <a:ext cx="9040431" cy="6023187"/>
          </a:xfrm>
          <a:custGeom>
            <a:avLst/>
            <a:gdLst/>
            <a:ahLst/>
            <a:cxnLst/>
            <a:rect l="l" t="t" r="r" b="b"/>
            <a:pathLst>
              <a:path w="9040431" h="6023187">
                <a:moveTo>
                  <a:pt x="0" y="0"/>
                </a:moveTo>
                <a:lnTo>
                  <a:pt x="9040431" y="0"/>
                </a:lnTo>
                <a:lnTo>
                  <a:pt x="9040431" y="6023187"/>
                </a:lnTo>
                <a:lnTo>
                  <a:pt x="0" y="602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83790" y="8715778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5"/>
                </a:lnTo>
                <a:lnTo>
                  <a:pt x="0" y="159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27560" y="570519"/>
            <a:ext cx="6446734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Term/Definition Matching 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3898" y="2614427"/>
            <a:ext cx="6286500" cy="2548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0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You will receive a card with a term or definition</a:t>
            </a:r>
          </a:p>
          <a:p>
            <a:pPr algn="l">
              <a:lnSpc>
                <a:spcPts val="1120"/>
              </a:lnSpc>
            </a:pPr>
            <a:endParaRPr lang="en-US" sz="2600">
              <a:solidFill>
                <a:srgbClr val="FEFEFE"/>
              </a:solidFill>
              <a:latin typeface="Open Sans Light 2"/>
              <a:ea typeface="Open Sans Light 2"/>
              <a:cs typeface="Open Sans Light 2"/>
              <a:sym typeface="Open Sans Light 2"/>
            </a:endParaRPr>
          </a:p>
          <a:p>
            <a:pPr marL="561340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Find your "match"</a:t>
            </a:r>
          </a:p>
          <a:p>
            <a:pPr algn="l">
              <a:lnSpc>
                <a:spcPts val="1120"/>
              </a:lnSpc>
            </a:pPr>
            <a:endParaRPr lang="en-US" sz="2600">
              <a:solidFill>
                <a:srgbClr val="FEFEFE"/>
              </a:solidFill>
              <a:latin typeface="Open Sans Light 2"/>
              <a:ea typeface="Open Sans Light 2"/>
              <a:cs typeface="Open Sans Light 2"/>
              <a:sym typeface="Open Sans Light 2"/>
            </a:endParaRPr>
          </a:p>
          <a:p>
            <a:pPr marL="561340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Stay with your "match" until we debrief as a class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1907" y="4596373"/>
            <a:ext cx="6481487" cy="4335464"/>
          </a:xfrm>
          <a:custGeom>
            <a:avLst/>
            <a:gdLst/>
            <a:ahLst/>
            <a:cxnLst/>
            <a:rect l="l" t="t" r="r" b="b"/>
            <a:pathLst>
              <a:path w="6481487" h="4335464">
                <a:moveTo>
                  <a:pt x="0" y="0"/>
                </a:moveTo>
                <a:lnTo>
                  <a:pt x="6481487" y="0"/>
                </a:lnTo>
                <a:lnTo>
                  <a:pt x="6481487" y="4335464"/>
                </a:lnTo>
                <a:lnTo>
                  <a:pt x="0" y="4335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t="-9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1187" y="0"/>
            <a:ext cx="7882813" cy="10287000"/>
          </a:xfrm>
          <a:custGeom>
            <a:avLst/>
            <a:gdLst/>
            <a:ahLst/>
            <a:cxnLst/>
            <a:rect l="l" t="t" r="r" b="b"/>
            <a:pathLst>
              <a:path w="7882813" h="10287000">
                <a:moveTo>
                  <a:pt x="0" y="0"/>
                </a:moveTo>
                <a:lnTo>
                  <a:pt x="7882813" y="0"/>
                </a:lnTo>
                <a:lnTo>
                  <a:pt x="78828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285" r="-29585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2752886" y="5019514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2"/>
                </a:lnTo>
                <a:lnTo>
                  <a:pt x="0" y="247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437359" y="1189656"/>
            <a:ext cx="723188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Adapted 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25472" y="2744078"/>
            <a:ext cx="5474356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85DA4C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In your groups, match the terms with the defintion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37015" y="-149964"/>
            <a:ext cx="14073466" cy="10436964"/>
          </a:xfrm>
          <a:custGeom>
            <a:avLst/>
            <a:gdLst/>
            <a:ahLst/>
            <a:cxnLst/>
            <a:rect l="l" t="t" r="r" b="b"/>
            <a:pathLst>
              <a:path w="14073466" h="10436964">
                <a:moveTo>
                  <a:pt x="0" y="0"/>
                </a:moveTo>
                <a:lnTo>
                  <a:pt x="14073465" y="0"/>
                </a:lnTo>
                <a:lnTo>
                  <a:pt x="14073465" y="10436964"/>
                </a:lnTo>
                <a:lnTo>
                  <a:pt x="0" y="10436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55" r="-56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0664" y="1807278"/>
            <a:ext cx="4555327" cy="5916009"/>
          </a:xfrm>
          <a:custGeom>
            <a:avLst/>
            <a:gdLst/>
            <a:ahLst/>
            <a:cxnLst/>
            <a:rect l="l" t="t" r="r" b="b"/>
            <a:pathLst>
              <a:path w="4555327" h="5916009">
                <a:moveTo>
                  <a:pt x="0" y="0"/>
                </a:moveTo>
                <a:lnTo>
                  <a:pt x="4555326" y="0"/>
                </a:lnTo>
                <a:lnTo>
                  <a:pt x="4555326" y="5916009"/>
                </a:lnTo>
                <a:lnTo>
                  <a:pt x="0" y="5916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0791" y="7785587"/>
            <a:ext cx="7816741" cy="225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0844" lvl="1" indent="-320422" algn="l">
              <a:lnSpc>
                <a:spcPts val="4571"/>
              </a:lnSpc>
              <a:buAutoNum type="arabicPeriod"/>
            </a:pPr>
            <a:r>
              <a:rPr lang="en-US" sz="2968">
                <a:solidFill>
                  <a:srgbClr val="FF914D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Open your packet</a:t>
            </a:r>
          </a:p>
          <a:p>
            <a:pPr marL="640844" lvl="1" indent="-320422" algn="ctr">
              <a:lnSpc>
                <a:spcPts val="4571"/>
              </a:lnSpc>
              <a:buAutoNum type="arabicPeriod"/>
            </a:pPr>
            <a:r>
              <a:rPr lang="en-US" sz="2968">
                <a:solidFill>
                  <a:srgbClr val="FF914D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Read the Introduction and objectives</a:t>
            </a:r>
          </a:p>
          <a:p>
            <a:pPr marL="640844" lvl="1" indent="-320422" algn="l">
              <a:lnSpc>
                <a:spcPts val="4571"/>
              </a:lnSpc>
              <a:buAutoNum type="arabicPeriod"/>
            </a:pPr>
            <a:r>
              <a:rPr lang="en-US" sz="2968">
                <a:solidFill>
                  <a:srgbClr val="FF914D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Review the next page with the terms/definitions we just learned.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36204"/>
            <a:ext cx="7158832" cy="9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1"/>
              </a:lnSpc>
            </a:pPr>
            <a:r>
              <a:rPr lang="en-US" sz="6351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Student Packets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2433" y="2303156"/>
            <a:ext cx="9947190" cy="6831840"/>
          </a:xfrm>
          <a:custGeom>
            <a:avLst/>
            <a:gdLst/>
            <a:ahLst/>
            <a:cxnLst/>
            <a:rect l="l" t="t" r="r" b="b"/>
            <a:pathLst>
              <a:path w="9947190" h="6831840">
                <a:moveTo>
                  <a:pt x="0" y="0"/>
                </a:moveTo>
                <a:lnTo>
                  <a:pt x="9947190" y="0"/>
                </a:lnTo>
                <a:lnTo>
                  <a:pt x="9947190" y="6831840"/>
                </a:lnTo>
                <a:lnTo>
                  <a:pt x="0" y="683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00" b="-228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0610" y="313696"/>
            <a:ext cx="13836114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0"/>
              </a:lnSpc>
            </a:pPr>
            <a:r>
              <a:rPr lang="en-US" sz="64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PROGRAM OBJECTIVES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496386"/>
            <a:ext cx="1418818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85DA4C"/>
                </a:solidFill>
                <a:latin typeface="Adelle 2"/>
                <a:ea typeface="Adelle 2"/>
                <a:cs typeface="Adelle 2"/>
                <a:sym typeface="Adelle 2"/>
              </a:rPr>
              <a:t>By the end of this 4-lesson program, I will be able to...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0610" y="2475429"/>
            <a:ext cx="6265088" cy="7148364"/>
            <a:chOff x="0" y="0"/>
            <a:chExt cx="8353450" cy="9531152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8353450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9880" lvl="1" indent="-259940" algn="l">
                <a:lnSpc>
                  <a:spcPts val="2889"/>
                </a:lnSpc>
                <a:buFont typeface="Arial"/>
                <a:buChar char="•"/>
              </a:pPr>
              <a:r>
                <a:rPr lang="en-US" sz="2407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Define that depression is a common mood disorder with specific changes in moods, thoughts, and behaviors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43280"/>
              <a:ext cx="8353450" cy="95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9880" lvl="1" indent="-259940" algn="l">
                <a:lnSpc>
                  <a:spcPts val="2889"/>
                </a:lnSpc>
                <a:buFont typeface="Arial"/>
                <a:buChar char="•"/>
              </a:pPr>
              <a:r>
                <a:rPr lang="en-US" sz="2407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Explain that depression can happen to anyone, anywhere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03457"/>
              <a:ext cx="8353450" cy="95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9880" lvl="1" indent="-259940" algn="l">
                <a:lnSpc>
                  <a:spcPts val="2889"/>
                </a:lnSpc>
                <a:buFont typeface="Arial"/>
                <a:buChar char="•"/>
              </a:pPr>
              <a:r>
                <a:rPr lang="en-US" sz="2407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Explain that there is not one reason someone has depression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989526"/>
              <a:ext cx="8353450" cy="95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9880" lvl="1" indent="-259940" algn="l">
                <a:lnSpc>
                  <a:spcPts val="2889"/>
                </a:lnSpc>
                <a:buFont typeface="Arial"/>
                <a:buChar char="•"/>
              </a:pPr>
              <a:r>
                <a:rPr lang="en-US" sz="2407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Recognize that depression can get better and you can find support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226235"/>
              <a:ext cx="8353450" cy="95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9880" lvl="1" indent="-259940" algn="l">
                <a:lnSpc>
                  <a:spcPts val="2889"/>
                </a:lnSpc>
                <a:buFont typeface="Arial"/>
                <a:buChar char="•"/>
              </a:pPr>
              <a:r>
                <a:rPr lang="en-US" sz="2407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Explain that good self-care is a key piece to managing depression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435542"/>
              <a:ext cx="8353450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9880" lvl="1" indent="-259940" algn="l">
                <a:lnSpc>
                  <a:spcPts val="2889"/>
                </a:lnSpc>
                <a:buFont typeface="Arial"/>
                <a:buChar char="•"/>
              </a:pPr>
              <a:r>
                <a:rPr lang="en-US" sz="2407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Describe that self-harm and suicidal thoughts are symptoms of depression that we must take very seriously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092877"/>
              <a:ext cx="8353450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9880" lvl="1" indent="-259940" algn="l">
                <a:lnSpc>
                  <a:spcPts val="2889"/>
                </a:lnSpc>
                <a:buFont typeface="Arial"/>
                <a:buChar char="•"/>
              </a:pPr>
              <a:r>
                <a:rPr lang="en-US" sz="2407">
                  <a:solidFill>
                    <a:srgbClr val="FEFEFE"/>
                  </a:solidFill>
                  <a:latin typeface="Open Sans Light 2"/>
                  <a:ea typeface="Open Sans Light 2"/>
                  <a:cs typeface="Open Sans Light 2"/>
                  <a:sym typeface="Open Sans Light 2"/>
                </a:rPr>
                <a:t>Practice accessing valid and reliable information to support a friend that has depression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36858" y="1545519"/>
            <a:ext cx="1828800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dirty="0">
                <a:solidFill>
                  <a:srgbClr val="FF585F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Video Part #1 (0:00-10:42)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411424" y="2449641"/>
            <a:ext cx="10991436" cy="6301901"/>
            <a:chOff x="0" y="0"/>
            <a:chExt cx="14655248" cy="8402534"/>
          </a:xfrm>
        </p:grpSpPr>
        <p:sp>
          <p:nvSpPr>
            <p:cNvPr id="4" name="Freeform 4"/>
            <p:cNvSpPr/>
            <p:nvPr/>
          </p:nvSpPr>
          <p:spPr>
            <a:xfrm>
              <a:off x="2230361" y="0"/>
              <a:ext cx="10194527" cy="4672491"/>
            </a:xfrm>
            <a:custGeom>
              <a:avLst/>
              <a:gdLst/>
              <a:ahLst/>
              <a:cxnLst/>
              <a:rect l="l" t="t" r="r" b="b"/>
              <a:pathLst>
                <a:path w="10194527" h="4672491">
                  <a:moveTo>
                    <a:pt x="0" y="0"/>
                  </a:moveTo>
                  <a:lnTo>
                    <a:pt x="10194526" y="0"/>
                  </a:lnTo>
                  <a:lnTo>
                    <a:pt x="10194526" y="4672491"/>
                  </a:lnTo>
                  <a:lnTo>
                    <a:pt x="0" y="4672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4350142"/>
              <a:ext cx="14655248" cy="4052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09"/>
                </a:lnSpc>
              </a:pPr>
              <a:r>
                <a:rPr lang="en-US" sz="5649" dirty="0">
                  <a:solidFill>
                    <a:srgbClr val="434345"/>
                  </a:solidFill>
                  <a:latin typeface="Adelle 1"/>
                  <a:ea typeface="Adelle 1"/>
                  <a:cs typeface="Adelle 1"/>
                  <a:sym typeface="Adelle 1"/>
                </a:rPr>
                <a:t>Level III: </a:t>
              </a:r>
            </a:p>
            <a:p>
              <a:pPr algn="ctr">
                <a:lnSpc>
                  <a:spcPts val="7909"/>
                </a:lnSpc>
              </a:pPr>
              <a:r>
                <a:rPr lang="en-US" sz="5650" dirty="0">
                  <a:solidFill>
                    <a:srgbClr val="434345"/>
                  </a:solidFill>
                  <a:latin typeface="Adelle 1"/>
                  <a:ea typeface="Adelle 1"/>
                  <a:cs typeface="Adelle 1"/>
                  <a:sym typeface="Adelle 1"/>
                </a:rPr>
                <a:t>Depression Education &amp; </a:t>
              </a:r>
            </a:p>
            <a:p>
              <a:pPr algn="ctr">
                <a:lnSpc>
                  <a:spcPts val="7909"/>
                </a:lnSpc>
              </a:pPr>
              <a:r>
                <a:rPr lang="en-US" sz="5650" dirty="0">
                  <a:solidFill>
                    <a:srgbClr val="434345"/>
                  </a:solidFill>
                  <a:latin typeface="Adelle 1"/>
                  <a:ea typeface="Adelle 1"/>
                  <a:cs typeface="Adelle 1"/>
                  <a:sym typeface="Adelle 1"/>
                </a:rPr>
                <a:t>Suicide Awareness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31416" y="2713160"/>
            <a:ext cx="7027884" cy="5532679"/>
          </a:xfrm>
          <a:custGeom>
            <a:avLst/>
            <a:gdLst/>
            <a:ahLst/>
            <a:cxnLst/>
            <a:rect l="l" t="t" r="r" b="b"/>
            <a:pathLst>
              <a:path w="7027884" h="5532679">
                <a:moveTo>
                  <a:pt x="0" y="0"/>
                </a:moveTo>
                <a:lnTo>
                  <a:pt x="7027884" y="0"/>
                </a:lnTo>
                <a:lnTo>
                  <a:pt x="7027884" y="5532679"/>
                </a:lnTo>
                <a:lnTo>
                  <a:pt x="0" y="5532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37" t="-7374" r="-13437"/>
            </a:stretch>
          </a:blipFill>
        </p:spPr>
      </p:sp>
      <p:sp>
        <p:nvSpPr>
          <p:cNvPr id="3" name="Freeform 3"/>
          <p:cNvSpPr/>
          <p:nvPr/>
        </p:nvSpPr>
        <p:spPr>
          <a:xfrm rot="6681200">
            <a:off x="16902869" y="8184889"/>
            <a:ext cx="1291641" cy="1082630"/>
          </a:xfrm>
          <a:custGeom>
            <a:avLst/>
            <a:gdLst/>
            <a:ahLst/>
            <a:cxnLst/>
            <a:rect l="l" t="t" r="r" b="b"/>
            <a:pathLst>
              <a:path w="1291641" h="1082630">
                <a:moveTo>
                  <a:pt x="0" y="0"/>
                </a:moveTo>
                <a:lnTo>
                  <a:pt x="1291641" y="0"/>
                </a:lnTo>
                <a:lnTo>
                  <a:pt x="1291641" y="1082631"/>
                </a:lnTo>
                <a:lnTo>
                  <a:pt x="0" y="1082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46299" y="1843320"/>
            <a:ext cx="7315200" cy="159604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4"/>
                </a:lnTo>
                <a:lnTo>
                  <a:pt x="0" y="159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5747" y="596123"/>
            <a:ext cx="7792993" cy="903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0511" lvl="1" indent="-290255" algn="l">
              <a:lnSpc>
                <a:spcPts val="3764"/>
              </a:lnSpc>
              <a:buFont typeface="Arial"/>
              <a:buChar char="•"/>
            </a:pPr>
            <a:r>
              <a:rPr lang="en-US" sz="2688">
                <a:solidFill>
                  <a:srgbClr val="FEFEFE"/>
                </a:solidFill>
                <a:latin typeface="Adelle 2"/>
                <a:ea typeface="Adelle 2"/>
                <a:cs typeface="Adelle 2"/>
                <a:sym typeface="Adelle 2"/>
              </a:rPr>
              <a:t>What words or themes stood out to you?</a:t>
            </a:r>
          </a:p>
          <a:p>
            <a:pPr algn="l">
              <a:lnSpc>
                <a:spcPts val="3764"/>
              </a:lnSpc>
            </a:pPr>
            <a:endParaRPr lang="en-US" sz="2688">
              <a:solidFill>
                <a:srgbClr val="FEFEFE"/>
              </a:solidFill>
              <a:latin typeface="Adelle 2"/>
              <a:ea typeface="Adelle 2"/>
              <a:cs typeface="Adelle 2"/>
              <a:sym typeface="Adelle 2"/>
            </a:endParaRPr>
          </a:p>
          <a:p>
            <a:pPr marL="580511" lvl="1" indent="-290255" algn="l">
              <a:lnSpc>
                <a:spcPts val="3764"/>
              </a:lnSpc>
              <a:buFont typeface="Arial"/>
              <a:buChar char="•"/>
            </a:pPr>
            <a:r>
              <a:rPr lang="en-US" sz="2688">
                <a:solidFill>
                  <a:srgbClr val="FEFEFE"/>
                </a:solidFill>
                <a:latin typeface="Adelle 2"/>
                <a:ea typeface="Adelle 2"/>
                <a:cs typeface="Adelle 2"/>
                <a:sym typeface="Adelle 2"/>
              </a:rPr>
              <a:t>What information concerned you about what you heard?</a:t>
            </a:r>
          </a:p>
          <a:p>
            <a:pPr algn="l">
              <a:lnSpc>
                <a:spcPts val="3764"/>
              </a:lnSpc>
            </a:pPr>
            <a:endParaRPr lang="en-US" sz="2688">
              <a:solidFill>
                <a:srgbClr val="FEFEFE"/>
              </a:solidFill>
              <a:latin typeface="Adelle 2"/>
              <a:ea typeface="Adelle 2"/>
              <a:cs typeface="Adelle 2"/>
              <a:sym typeface="Adelle 2"/>
            </a:endParaRPr>
          </a:p>
          <a:p>
            <a:pPr marL="580511" lvl="1" indent="-290255" algn="l">
              <a:lnSpc>
                <a:spcPts val="3764"/>
              </a:lnSpc>
              <a:buFont typeface="Arial"/>
              <a:buChar char="•"/>
            </a:pPr>
            <a:r>
              <a:rPr lang="en-US" sz="2688">
                <a:solidFill>
                  <a:srgbClr val="FEFEFE"/>
                </a:solidFill>
                <a:latin typeface="Adelle 2"/>
                <a:ea typeface="Adelle 2"/>
                <a:cs typeface="Adelle 2"/>
                <a:sym typeface="Adelle 2"/>
              </a:rPr>
              <a:t>Do you think there are students in our school community that have depression?</a:t>
            </a:r>
          </a:p>
          <a:p>
            <a:pPr algn="l">
              <a:lnSpc>
                <a:spcPts val="3764"/>
              </a:lnSpc>
            </a:pPr>
            <a:endParaRPr lang="en-US" sz="2688">
              <a:solidFill>
                <a:srgbClr val="FEFEFE"/>
              </a:solidFill>
              <a:latin typeface="Adelle 2"/>
              <a:ea typeface="Adelle 2"/>
              <a:cs typeface="Adelle 2"/>
              <a:sym typeface="Adelle 2"/>
            </a:endParaRPr>
          </a:p>
          <a:p>
            <a:pPr marL="580511" lvl="1" indent="-290255" algn="l">
              <a:lnSpc>
                <a:spcPts val="3764"/>
              </a:lnSpc>
              <a:buFont typeface="Arial"/>
              <a:buChar char="•"/>
            </a:pPr>
            <a:r>
              <a:rPr lang="en-US" sz="2688">
                <a:solidFill>
                  <a:srgbClr val="FEFEFE"/>
                </a:solidFill>
                <a:latin typeface="Adelle 2"/>
                <a:ea typeface="Adelle 2"/>
                <a:cs typeface="Adelle 2"/>
                <a:sym typeface="Adelle 2"/>
              </a:rPr>
              <a:t>Knowing that students in our school may have depression, what does that mean for our school community?</a:t>
            </a:r>
          </a:p>
          <a:p>
            <a:pPr algn="l">
              <a:lnSpc>
                <a:spcPts val="3764"/>
              </a:lnSpc>
            </a:pPr>
            <a:endParaRPr lang="en-US" sz="2688">
              <a:solidFill>
                <a:srgbClr val="FEFEFE"/>
              </a:solidFill>
              <a:latin typeface="Adelle 2"/>
              <a:ea typeface="Adelle 2"/>
              <a:cs typeface="Adelle 2"/>
              <a:sym typeface="Adelle 2"/>
            </a:endParaRPr>
          </a:p>
          <a:p>
            <a:pPr marL="580511" lvl="1" indent="-290255" algn="l">
              <a:lnSpc>
                <a:spcPts val="3764"/>
              </a:lnSpc>
              <a:buFont typeface="Arial"/>
              <a:buChar char="•"/>
            </a:pPr>
            <a:r>
              <a:rPr lang="en-US" sz="2688">
                <a:solidFill>
                  <a:srgbClr val="FEFEFE"/>
                </a:solidFill>
                <a:latin typeface="Adelle 2"/>
                <a:ea typeface="Adelle 2"/>
                <a:cs typeface="Adelle 2"/>
                <a:sym typeface="Adelle 2"/>
              </a:rPr>
              <a:t>What are some mental health health resources (meaning information) or people in our community that can help someone that is feeling depressed?</a:t>
            </a:r>
          </a:p>
          <a:p>
            <a:pPr algn="l">
              <a:lnSpc>
                <a:spcPts val="3764"/>
              </a:lnSpc>
            </a:pPr>
            <a:endParaRPr lang="en-US" sz="2688">
              <a:solidFill>
                <a:srgbClr val="FEFEFE"/>
              </a:solidFill>
              <a:latin typeface="Adelle 2"/>
              <a:ea typeface="Adelle 2"/>
              <a:cs typeface="Adelle 2"/>
              <a:sym typeface="Adelle 2"/>
            </a:endParaRPr>
          </a:p>
          <a:p>
            <a:pPr marL="580511" lvl="1" indent="-290255" algn="l">
              <a:lnSpc>
                <a:spcPts val="3764"/>
              </a:lnSpc>
              <a:buFont typeface="Arial"/>
              <a:buChar char="•"/>
            </a:pPr>
            <a:r>
              <a:rPr lang="en-US" sz="2688">
                <a:solidFill>
                  <a:srgbClr val="FEFEFE"/>
                </a:solidFill>
                <a:latin typeface="Adelle 2"/>
                <a:ea typeface="Adelle 2"/>
                <a:cs typeface="Adelle 2"/>
                <a:sym typeface="Adelle 2"/>
              </a:rPr>
              <a:t>How do you think students with depression might be taking care of themselves?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14489" y="1038225"/>
            <a:ext cx="693420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Post Video Questions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051582"/>
            <a:ext cx="9677400" cy="3219450"/>
          </a:xfrm>
          <a:prstGeom prst="rect">
            <a:avLst/>
          </a:prstGeom>
          <a:solidFill>
            <a:srgbClr val="3D7EDB"/>
          </a:solidFill>
        </p:spPr>
      </p:sp>
      <p:sp>
        <p:nvSpPr>
          <p:cNvPr id="3" name="Freeform 3"/>
          <p:cNvSpPr/>
          <p:nvPr/>
        </p:nvSpPr>
        <p:spPr>
          <a:xfrm>
            <a:off x="2962555" y="4860076"/>
            <a:ext cx="13429691" cy="4398224"/>
          </a:xfrm>
          <a:custGeom>
            <a:avLst/>
            <a:gdLst/>
            <a:ahLst/>
            <a:cxnLst/>
            <a:rect l="l" t="t" r="r" b="b"/>
            <a:pathLst>
              <a:path w="13429691" h="4398224">
                <a:moveTo>
                  <a:pt x="0" y="0"/>
                </a:moveTo>
                <a:lnTo>
                  <a:pt x="13429690" y="0"/>
                </a:lnTo>
                <a:lnTo>
                  <a:pt x="13429690" y="4398224"/>
                </a:lnTo>
                <a:lnTo>
                  <a:pt x="0" y="4398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62555" y="9521289"/>
            <a:ext cx="13588762" cy="296482"/>
          </a:xfrm>
          <a:custGeom>
            <a:avLst/>
            <a:gdLst/>
            <a:ahLst/>
            <a:cxnLst/>
            <a:rect l="l" t="t" r="r" b="b"/>
            <a:pathLst>
              <a:path w="13588762" h="296482">
                <a:moveTo>
                  <a:pt x="0" y="0"/>
                </a:moveTo>
                <a:lnTo>
                  <a:pt x="13588761" y="0"/>
                </a:lnTo>
                <a:lnTo>
                  <a:pt x="13588761" y="296482"/>
                </a:lnTo>
                <a:lnTo>
                  <a:pt x="0" y="296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62555" y="1028768"/>
            <a:ext cx="7734300" cy="299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8"/>
              </a:lnSpc>
            </a:pPr>
            <a:r>
              <a:rPr lang="en-US" sz="72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Access Valid &amp; Reliable Resources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61219" y="2526860"/>
            <a:ext cx="8231027" cy="100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4"/>
              </a:lnSpc>
            </a:pPr>
            <a:r>
              <a:rPr lang="en-US" sz="3600">
                <a:solidFill>
                  <a:srgbClr val="FF585F"/>
                </a:solidFill>
                <a:latin typeface="Adelle 1"/>
                <a:ea typeface="Adelle 1"/>
                <a:cs typeface="Adelle 1"/>
                <a:sym typeface="Adelle 1"/>
              </a:rPr>
              <a:t>The ability to identify, obtain and make use of information effectively.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051582"/>
            <a:ext cx="15397767" cy="3219450"/>
          </a:xfrm>
          <a:prstGeom prst="rect">
            <a:avLst/>
          </a:prstGeom>
          <a:solidFill>
            <a:srgbClr val="3D7EDB"/>
          </a:solidFill>
        </p:spPr>
      </p:sp>
      <p:sp>
        <p:nvSpPr>
          <p:cNvPr id="3" name="Freeform 3"/>
          <p:cNvSpPr/>
          <p:nvPr/>
        </p:nvSpPr>
        <p:spPr>
          <a:xfrm>
            <a:off x="9887555" y="2473990"/>
            <a:ext cx="5510212" cy="7187318"/>
          </a:xfrm>
          <a:custGeom>
            <a:avLst/>
            <a:gdLst/>
            <a:ahLst/>
            <a:cxnLst/>
            <a:rect l="l" t="t" r="r" b="b"/>
            <a:pathLst>
              <a:path w="5510212" h="7187318">
                <a:moveTo>
                  <a:pt x="0" y="0"/>
                </a:moveTo>
                <a:lnTo>
                  <a:pt x="5510212" y="0"/>
                </a:lnTo>
                <a:lnTo>
                  <a:pt x="5510212" y="7187317"/>
                </a:lnTo>
                <a:lnTo>
                  <a:pt x="0" y="7187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" r="-1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4216" y="4103353"/>
            <a:ext cx="2468904" cy="746843"/>
          </a:xfrm>
          <a:custGeom>
            <a:avLst/>
            <a:gdLst/>
            <a:ahLst/>
            <a:cxnLst/>
            <a:rect l="l" t="t" r="r" b="b"/>
            <a:pathLst>
              <a:path w="2468904" h="746843">
                <a:moveTo>
                  <a:pt x="0" y="0"/>
                </a:moveTo>
                <a:lnTo>
                  <a:pt x="2468904" y="0"/>
                </a:lnTo>
                <a:lnTo>
                  <a:pt x="2468904" y="746844"/>
                </a:lnTo>
                <a:lnTo>
                  <a:pt x="0" y="746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78487" y="3514725"/>
            <a:ext cx="361419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Validity: </a:t>
            </a:r>
          </a:p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Is the resource truthful? 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48050" y="807206"/>
            <a:ext cx="1139190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Validity &amp; Reliability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78487" y="5879882"/>
            <a:ext cx="3598167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EFEFE"/>
                </a:solidFill>
                <a:latin typeface="Open Sans Light 2 Bold"/>
                <a:ea typeface="Open Sans Light 2 Bold"/>
                <a:cs typeface="Open Sans Light 2 Bold"/>
                <a:sym typeface="Open Sans Light 2 Bold"/>
              </a:rPr>
              <a:t>Reliability: </a:t>
            </a:r>
          </a:p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EFEFE"/>
                </a:solidFill>
                <a:latin typeface="Open Sans Light 2"/>
                <a:ea typeface="Open Sans Light 2"/>
                <a:cs typeface="Open Sans Light 2"/>
                <a:sym typeface="Open Sans Light 2"/>
              </a:rPr>
              <a:t>Is the resource trustworthy &amp; dependable?</a:t>
            </a:r>
          </a:p>
        </p:txBody>
      </p:sp>
      <p:sp>
        <p:nvSpPr>
          <p:cNvPr id="8" name="Freeform 8"/>
          <p:cNvSpPr/>
          <p:nvPr/>
        </p:nvSpPr>
        <p:spPr>
          <a:xfrm>
            <a:off x="674216" y="6592311"/>
            <a:ext cx="2468904" cy="746843"/>
          </a:xfrm>
          <a:custGeom>
            <a:avLst/>
            <a:gdLst/>
            <a:ahLst/>
            <a:cxnLst/>
            <a:rect l="l" t="t" r="r" b="b"/>
            <a:pathLst>
              <a:path w="2468904" h="746843">
                <a:moveTo>
                  <a:pt x="0" y="0"/>
                </a:moveTo>
                <a:lnTo>
                  <a:pt x="2468904" y="0"/>
                </a:lnTo>
                <a:lnTo>
                  <a:pt x="2468904" y="746843"/>
                </a:lnTo>
                <a:lnTo>
                  <a:pt x="0" y="746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554</Words>
  <Application>Microsoft Office PowerPoint</Application>
  <PresentationFormat>Custom</PresentationFormat>
  <Paragraphs>73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Open Sans Light 1</vt:lpstr>
      <vt:lpstr>Open Sans Light 2 Bold</vt:lpstr>
      <vt:lpstr>Adelle 2</vt:lpstr>
      <vt:lpstr>Adelle 1</vt:lpstr>
      <vt:lpstr>Open Sans Light 2</vt:lpstr>
      <vt:lpstr>Open Sans Light 1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Version of Level III Lesson 1 (5/24)</dc:title>
  <dc:creator>Kristina Kins</dc:creator>
  <cp:lastModifiedBy>Kristina Kins</cp:lastModifiedBy>
  <cp:revision>2</cp:revision>
  <dcterms:created xsi:type="dcterms:W3CDTF">2006-08-16T00:00:00Z</dcterms:created>
  <dcterms:modified xsi:type="dcterms:W3CDTF">2024-07-23T16:07:53Z</dcterms:modified>
  <dc:identifier>DAGD6EQEg-4</dc:identifier>
</cp:coreProperties>
</file>